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34"/>
  </p:notesMasterIdLst>
  <p:handoutMasterIdLst>
    <p:handoutMasterId r:id="rId35"/>
  </p:handoutMasterIdLst>
  <p:sldIdLst>
    <p:sldId id="263" r:id="rId4"/>
    <p:sldId id="259" r:id="rId5"/>
    <p:sldId id="264" r:id="rId6"/>
    <p:sldId id="256" r:id="rId7"/>
    <p:sldId id="282" r:id="rId8"/>
    <p:sldId id="283" r:id="rId9"/>
    <p:sldId id="284" r:id="rId10"/>
    <p:sldId id="285" r:id="rId11"/>
    <p:sldId id="286" r:id="rId12"/>
    <p:sldId id="287" r:id="rId13"/>
    <p:sldId id="288" r:id="rId14"/>
    <p:sldId id="289" r:id="rId15"/>
    <p:sldId id="296" r:id="rId16"/>
    <p:sldId id="297" r:id="rId17"/>
    <p:sldId id="298" r:id="rId18"/>
    <p:sldId id="302" r:id="rId19"/>
    <p:sldId id="303" r:id="rId20"/>
    <p:sldId id="304" r:id="rId21"/>
    <p:sldId id="305" r:id="rId22"/>
    <p:sldId id="306" r:id="rId23"/>
    <p:sldId id="307" r:id="rId24"/>
    <p:sldId id="308" r:id="rId25"/>
    <p:sldId id="309" r:id="rId26"/>
    <p:sldId id="310" r:id="rId27"/>
    <p:sldId id="311" r:id="rId28"/>
    <p:sldId id="316" r:id="rId29"/>
    <p:sldId id="317" r:id="rId30"/>
    <p:sldId id="319" r:id="rId31"/>
    <p:sldId id="320" r:id="rId32"/>
    <p:sldId id="281" r:id="rId33"/>
  </p:sldIdLst>
  <p:sldSz cx="9144000" cy="6858000" type="screen4x3"/>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A1A"/>
    <a:srgbClr val="F59800"/>
    <a:srgbClr val="F09192"/>
    <a:srgbClr val="00AFEC"/>
    <a:srgbClr val="FFFF99"/>
    <a:srgbClr val="FF8686"/>
    <a:srgbClr val="EB6161"/>
    <a:srgbClr val="FFF4CD"/>
    <a:srgbClr val="FFCDCD"/>
    <a:srgbClr val="004F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2"/>
    <p:restoredTop sz="74018" autoAdjust="0"/>
  </p:normalViewPr>
  <p:slideViewPr>
    <p:cSldViewPr snapToGrid="0">
      <p:cViewPr varScale="1">
        <p:scale>
          <a:sx n="70" d="100"/>
          <a:sy n="70" d="100"/>
        </p:scale>
        <p:origin x="1596" y="7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endParaRPr kumimoji="1" lang="ja-JP" altLang="en-US"/>
          </a:p>
        </p:txBody>
      </p:sp>
      <p:sp>
        <p:nvSpPr>
          <p:cNvPr id="4" name="フッター プレースホルダー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4400"/>
          </a:xfrm>
          <a:prstGeom prst="rect">
            <a:avLst/>
          </a:prstGeom>
          <a:noFill/>
          <a:ln w="12700">
            <a:solidFill>
              <a:prstClr val="black"/>
            </a:solidFill>
          </a:ln>
        </p:spPr>
        <p:txBody>
          <a:bodyPr vert="horz" lIns="99066" tIns="49533" rIns="99066" bIns="49533" rtlCol="0" anchor="ctr"/>
          <a:lstStyle/>
          <a:p>
            <a:endParaRPr lang="ja-JP" altLang="en-US"/>
          </a:p>
        </p:txBody>
      </p:sp>
      <p:sp>
        <p:nvSpPr>
          <p:cNvPr id="5" name="ノート プレースホルダー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867849" y="9721107"/>
            <a:ext cx="3077739" cy="513507"/>
          </a:xfrm>
          <a:prstGeom prst="rect">
            <a:avLst/>
          </a:prstGeom>
        </p:spPr>
        <p:txBody>
          <a:bodyPr vert="horz" lIns="99066" tIns="49533" rIns="99066" bIns="49533" rtlCol="0" anchor="b"/>
          <a:lstStyle>
            <a:lvl1pPr algn="r">
              <a:defRPr sz="13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p:notesStyle>
    <a:lvl1pPr marL="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
        <p:nvSpPr>
          <p:cNvPr id="5" name="日付プレースホルダー 4">
            <a:extLst>
              <a:ext uri="{FF2B5EF4-FFF2-40B4-BE49-F238E27FC236}">
                <a16:creationId xmlns:a16="http://schemas.microsoft.com/office/drawing/2014/main" id="{61B5AF30-F36F-CFF6-1C54-BE135F8D1D4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a:t>
            </a:r>
            <a:r>
              <a:rPr lang="ja-JP" altLang="en-US" sz="1200" dirty="0"/>
              <a:t>中学生対象説明</a:t>
            </a:r>
            <a:r>
              <a:rPr lang="en-US" altLang="ja-JP" sz="1200" dirty="0"/>
              <a:t>】</a:t>
            </a:r>
          </a:p>
          <a:p>
            <a:r>
              <a:rPr lang="ja-JP" altLang="en-US" sz="1200" dirty="0"/>
              <a:t>日本産婦人科医会 女性保健部では、中学生高校生向けの性教育スライドを作成しています。</a:t>
            </a:r>
          </a:p>
          <a:p>
            <a:pPr marL="185749" indent="-185749">
              <a:buFont typeface="Arial" panose="020B0604020202020204" pitchFamily="34" charset="0"/>
              <a:buChar char="•"/>
            </a:pPr>
            <a:r>
              <a:rPr lang="ja-JP" altLang="en-US" sz="1200" dirty="0"/>
              <a:t>中学生高校生向けにわかりやすく作成したものであって、医療水準を示したものではありません。</a:t>
            </a:r>
          </a:p>
          <a:p>
            <a:pPr marL="185749" indent="-185749">
              <a:buFont typeface="Arial" panose="020B0604020202020204" pitchFamily="34" charset="0"/>
              <a:buChar char="•"/>
            </a:pPr>
            <a:r>
              <a:rPr lang="ja-JP" altLang="en-US" sz="1200" dirty="0"/>
              <a:t>目的別に指導しやすいように、削除・追加してご活用ください。</a:t>
            </a:r>
          </a:p>
          <a:p>
            <a:pPr marL="185749" indent="-185749">
              <a:buFont typeface="Arial" panose="020B0604020202020204" pitchFamily="34" charset="0"/>
              <a:buChar char="•"/>
            </a:pPr>
            <a:r>
              <a:rPr lang="ja-JP" altLang="en-US" sz="1200" dirty="0"/>
              <a:t>使用する際には、必ず</a:t>
            </a:r>
            <a:r>
              <a:rPr lang="en-US" altLang="ja-JP" sz="1200" dirty="0"/>
              <a:t>『</a:t>
            </a:r>
            <a:r>
              <a:rPr lang="ja-JP" altLang="en-US" sz="1200" dirty="0"/>
              <a:t>日本産婦人科医会「思春期ってなんだろう？性ってなんだろう？</a:t>
            </a:r>
            <a:r>
              <a:rPr lang="en-US" altLang="ja-JP" sz="1200" dirty="0"/>
              <a:t>2024</a:t>
            </a:r>
            <a:r>
              <a:rPr lang="ja-JP" altLang="en-US" sz="1200" dirty="0"/>
              <a:t>年度改訂版」</a:t>
            </a:r>
            <a:r>
              <a:rPr lang="en-US" altLang="ja-JP" sz="1200" dirty="0"/>
              <a:t>』</a:t>
            </a:r>
            <a:r>
              <a:rPr lang="ja-JP" altLang="en-US" sz="1200" dirty="0"/>
              <a:t>よりの出典をご記載いただきますようお願い申し上げます。</a:t>
            </a:r>
          </a:p>
          <a:p>
            <a:pPr marL="185749" indent="-185749">
              <a:buFont typeface="Arial" panose="020B0604020202020204" pitchFamily="34" charset="0"/>
              <a:buChar char="•"/>
            </a:pPr>
            <a:endParaRPr lang="ja-JP" altLang="en-US" sz="1200" dirty="0"/>
          </a:p>
          <a:p>
            <a:endParaRPr lang="ja-JP" altLang="en-US" sz="1200" dirty="0"/>
          </a:p>
          <a:p>
            <a:pPr eaLnBrk="1" hangingPunct="1">
              <a:spcBef>
                <a:spcPct val="0"/>
              </a:spcBef>
            </a:pPr>
            <a:endParaRPr lang="ja-JP" altLang="en-US" sz="1300" dirty="0">
              <a:effectLst>
                <a:glow rad="63500">
                  <a:schemeClr val="bg1"/>
                </a:glow>
              </a:effectLst>
              <a:latin typeface="HGPｺﾞｼｯｸE" panose="020B0900000000000000" pitchFamily="50" charset="-128"/>
              <a:ea typeface="HGPｺﾞｼｯｸE" panose="020B0900000000000000" pitchFamily="50"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
        <p:nvSpPr>
          <p:cNvPr id="5" name="日付プレースホルダー 4">
            <a:extLst>
              <a:ext uri="{FF2B5EF4-FFF2-40B4-BE49-F238E27FC236}">
                <a16:creationId xmlns:a16="http://schemas.microsoft.com/office/drawing/2014/main" id="{29C03184-1C48-E193-124D-12DA7CD53EE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
        <p:nvSpPr>
          <p:cNvPr id="5" name="日付プレースホルダー 4">
            <a:extLst>
              <a:ext uri="{FF2B5EF4-FFF2-40B4-BE49-F238E27FC236}">
                <a16:creationId xmlns:a16="http://schemas.microsoft.com/office/drawing/2014/main" id="{477A7BE9-457F-FD83-8608-5ABCE229DEC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en-US" altLang="zh-CN" dirty="0"/>
              <a:t>【</a:t>
            </a:r>
            <a:r>
              <a:rPr lang="zh-CN" altLang="en-US" dirty="0"/>
              <a:t>中学生対象説明</a:t>
            </a:r>
            <a:r>
              <a:rPr lang="en-US" altLang="zh-CN" dirty="0"/>
              <a:t>】</a:t>
            </a:r>
          </a:p>
          <a:p>
            <a:pPr algn="l"/>
            <a:r>
              <a:rPr lang="zh-CN" altLang="en-US" dirty="0"/>
              <a:t>性感染症</a:t>
            </a:r>
          </a:p>
          <a:p>
            <a:pPr algn="l"/>
            <a:endParaRPr lang="zh-CN" altLang="en-US" dirty="0"/>
          </a:p>
          <a:p>
            <a:pPr algn="l"/>
            <a:endParaRPr lang="zh-CN" altLang="en-US" dirty="0"/>
          </a:p>
          <a:p>
            <a:pPr algn="l"/>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
        <p:nvSpPr>
          <p:cNvPr id="5" name="日付プレースホルダー 4">
            <a:extLst>
              <a:ext uri="{FF2B5EF4-FFF2-40B4-BE49-F238E27FC236}">
                <a16:creationId xmlns:a16="http://schemas.microsoft.com/office/drawing/2014/main" id="{C7CB5BDE-7920-2937-2020-28B4AB0727D4}"/>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性感染症</a:t>
            </a:r>
          </a:p>
          <a:p>
            <a:r>
              <a:rPr kumimoji="1" lang="ja-JP" altLang="en-US" dirty="0"/>
              <a:t>英語では、</a:t>
            </a:r>
            <a:r>
              <a:rPr kumimoji="1" lang="en-US" altLang="ja-JP" dirty="0"/>
              <a:t>Sexually Transmitted Infections(STI)</a:t>
            </a:r>
            <a:r>
              <a:rPr kumimoji="1" lang="ja-JP" altLang="en-US" dirty="0"/>
              <a:t>といいます。以前は、</a:t>
            </a:r>
            <a:r>
              <a:rPr kumimoji="1" lang="en-US" altLang="ja-JP" dirty="0"/>
              <a:t>STD</a:t>
            </a:r>
            <a:r>
              <a:rPr kumimoji="1" lang="ja-JP" altLang="en-US" dirty="0"/>
              <a:t>といっていましたが、</a:t>
            </a:r>
            <a:r>
              <a:rPr kumimoji="1" lang="en-US" altLang="ja-JP" dirty="0"/>
              <a:t>D</a:t>
            </a:r>
            <a:r>
              <a:rPr kumimoji="1" lang="ja-JP" altLang="en-US" dirty="0"/>
              <a:t>は</a:t>
            </a:r>
            <a:r>
              <a:rPr kumimoji="1" lang="en-US" altLang="ja-JP" dirty="0"/>
              <a:t>Diseases</a:t>
            </a:r>
            <a:r>
              <a:rPr kumimoji="1" lang="ja-JP" altLang="en-US" dirty="0"/>
              <a:t>の略。何らかの症状が現れたときに使用する言葉で、クラミジアや</a:t>
            </a:r>
            <a:r>
              <a:rPr kumimoji="1" lang="en-US" altLang="ja-JP" dirty="0"/>
              <a:t>HIV</a:t>
            </a:r>
            <a:r>
              <a:rPr kumimoji="1" lang="ja-JP" altLang="en-US" dirty="0"/>
              <a:t>がそうであるように、症状がないままに感染を拡げてしまう可能性があることから最近では</a:t>
            </a:r>
            <a:r>
              <a:rPr kumimoji="1" lang="en-US" altLang="ja-JP" dirty="0"/>
              <a:t>STI</a:t>
            </a:r>
            <a:r>
              <a:rPr kumimoji="1" lang="ja-JP" altLang="en-US" dirty="0"/>
              <a:t>を使うことが多くなりました。</a:t>
            </a:r>
            <a:r>
              <a:rPr kumimoji="1" lang="en-US" altLang="ja-JP" dirty="0"/>
              <a:t>STI</a:t>
            </a:r>
            <a:r>
              <a:rPr kumimoji="1" lang="ja-JP" altLang="en-US" dirty="0"/>
              <a:t>から</a:t>
            </a:r>
            <a:r>
              <a:rPr kumimoji="1" lang="en-US" altLang="ja-JP" dirty="0"/>
              <a:t>STD</a:t>
            </a:r>
            <a:r>
              <a:rPr kumimoji="1" lang="ja-JP" altLang="en-US" dirty="0"/>
              <a:t>へと進行していくことになります。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
        <p:nvSpPr>
          <p:cNvPr id="5" name="日付プレースホルダー 4">
            <a:extLst>
              <a:ext uri="{FF2B5EF4-FFF2-40B4-BE49-F238E27FC236}">
                <a16:creationId xmlns:a16="http://schemas.microsoft.com/office/drawing/2014/main" id="{08C7C61B-E951-C307-BEBD-8D40938B2E3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761570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STI</a:t>
            </a:r>
            <a:r>
              <a:rPr kumimoji="1" lang="ja-JP" altLang="en-US" dirty="0"/>
              <a:t>の特徴を示しました。ご覧いただくように、誰でも</a:t>
            </a:r>
            <a:r>
              <a:rPr kumimoji="1" lang="en-US" altLang="ja-JP" dirty="0"/>
              <a:t>STI</a:t>
            </a:r>
            <a:r>
              <a:rPr kumimoji="1" lang="ja-JP" altLang="en-US" dirty="0"/>
              <a:t>に罹る可能性があるということです。学歴が高いから、経済力があるから</a:t>
            </a:r>
            <a:r>
              <a:rPr kumimoji="1" lang="en-US" altLang="ja-JP" dirty="0"/>
              <a:t>STI</a:t>
            </a:r>
            <a:r>
              <a:rPr kumimoji="1" lang="ja-JP" altLang="en-US" dirty="0"/>
              <a:t>とは無縁というわけではないことを覚えておきましょう。</a:t>
            </a:r>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
        <p:nvSpPr>
          <p:cNvPr id="5" name="日付プレースホルダー 4">
            <a:extLst>
              <a:ext uri="{FF2B5EF4-FFF2-40B4-BE49-F238E27FC236}">
                <a16:creationId xmlns:a16="http://schemas.microsoft.com/office/drawing/2014/main" id="{45C606DC-C6CF-9F32-2775-DEDD502B8E0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82956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日本性感染症学会がガイドラインを作成していますが、そこでは</a:t>
            </a:r>
            <a:r>
              <a:rPr kumimoji="1" lang="en-US" altLang="ja-JP" dirty="0"/>
              <a:t>17</a:t>
            </a:r>
            <a:r>
              <a:rPr kumimoji="1" lang="ja-JP" altLang="en-US" dirty="0"/>
              <a:t>の</a:t>
            </a:r>
            <a:r>
              <a:rPr kumimoji="1" lang="en-US" altLang="ja-JP" dirty="0"/>
              <a:t>STI</a:t>
            </a:r>
            <a:r>
              <a:rPr kumimoji="1" lang="ja-JP" altLang="en-US" dirty="0"/>
              <a:t>がまとめられています。このスライドは、その中から、私たちがよく目にする代表的な</a:t>
            </a:r>
            <a:r>
              <a:rPr kumimoji="1" lang="en-US" altLang="ja-JP" dirty="0"/>
              <a:t>STI</a:t>
            </a:r>
            <a:r>
              <a:rPr kumimoji="1" lang="ja-JP" altLang="en-US" dirty="0"/>
              <a:t>を並べてみました。</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6ADC01B5-8DFF-4C99-DF63-41C9A7CB26F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906014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毛じらみです。陰毛に付着している卵や成虫を見つけることで診断できます。頭じらみとは異なります。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
        <p:nvSpPr>
          <p:cNvPr id="5" name="日付プレースホルダー 4">
            <a:extLst>
              <a:ext uri="{FF2B5EF4-FFF2-40B4-BE49-F238E27FC236}">
                <a16:creationId xmlns:a16="http://schemas.microsoft.com/office/drawing/2014/main" id="{33E7933B-5BEE-433D-E109-C6316C14D53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179732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性器ヘルペスです。</a:t>
            </a:r>
          </a:p>
          <a:p>
            <a:r>
              <a:rPr kumimoji="1" lang="ja-JP" altLang="en-US" dirty="0"/>
              <a:t>性的接触後、</a:t>
            </a:r>
            <a:r>
              <a:rPr kumimoji="1" lang="en-US" altLang="ja-JP" dirty="0"/>
              <a:t>2</a:t>
            </a:r>
            <a:r>
              <a:rPr kumimoji="1" lang="ja-JP" altLang="en-US" dirty="0"/>
              <a:t>～</a:t>
            </a:r>
            <a:r>
              <a:rPr kumimoji="1" lang="en-US" altLang="ja-JP" dirty="0"/>
              <a:t>10</a:t>
            </a:r>
            <a:r>
              <a:rPr kumimoji="1" lang="ja-JP" altLang="en-US" dirty="0"/>
              <a:t>日間の潜伏期後に比較的突然発症します。外性器に小さい水疱や浅い潰瘍（ぶつぶつや傷）を認め、痛みが強く歩くことや排尿することさえ困難になります。発熱を伴うこともあります。</a:t>
            </a:r>
            <a:r>
              <a:rPr kumimoji="1" lang="en-US" altLang="ja-JP" dirty="0"/>
              <a:t>2</a:t>
            </a:r>
            <a:r>
              <a:rPr kumimoji="1" lang="ja-JP" altLang="en-US" dirty="0"/>
              <a:t>～</a:t>
            </a:r>
            <a:r>
              <a:rPr kumimoji="1" lang="en-US" altLang="ja-JP" dirty="0"/>
              <a:t>3</a:t>
            </a:r>
            <a:r>
              <a:rPr kumimoji="1" lang="ja-JP" altLang="en-US" dirty="0"/>
              <a:t>週間で自然治癒しますが治療することでこの期間が短縮されます。問題は再発例が少なくないことです。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6B89CCFB-5F3C-9734-B680-8245B558DE3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527352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男性の性器にできた性器ヘルペスです。陰嚢や陰茎、お尻などの水疱や潰瘍（ぶつぶつや傷）で診断されます。</a:t>
            </a:r>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56700070-E5D8-0761-FE7B-593EBCAFC68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382165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尖圭コンジローマです。</a:t>
            </a:r>
            <a:endParaRPr kumimoji="1" lang="en-US" altLang="ja-JP" dirty="0"/>
          </a:p>
          <a:p>
            <a:r>
              <a:rPr kumimoji="1" lang="en-US" altLang="ja-JP" dirty="0"/>
              <a:t>HPV</a:t>
            </a:r>
            <a:r>
              <a:rPr kumimoji="1" lang="ja-JP" altLang="en-US" dirty="0"/>
              <a:t>（ヒトパピローマウイルス）が原因となっています（</a:t>
            </a:r>
            <a:r>
              <a:rPr kumimoji="1" lang="en-US" altLang="ja-JP" dirty="0"/>
              <a:t>HPV</a:t>
            </a:r>
            <a:r>
              <a:rPr kumimoji="1" lang="ja-JP" altLang="en-US" dirty="0"/>
              <a:t>、６型と１１型）</a:t>
            </a:r>
            <a:endParaRPr kumimoji="1" lang="en-US" altLang="ja-JP" dirty="0"/>
          </a:p>
          <a:p>
            <a:r>
              <a:rPr kumimoji="1" lang="ja-JP" altLang="en-US" dirty="0"/>
              <a:t>予防できるワクチンがあります</a:t>
            </a:r>
          </a:p>
          <a:p>
            <a:endParaRPr kumimoji="1" lang="ja-JP" altLang="en-US" dirty="0"/>
          </a:p>
          <a:p>
            <a:r>
              <a:rPr kumimoji="1" lang="ja-JP" altLang="en-US" dirty="0"/>
              <a:t>感染後３週から８ヵ月で、目で見て確認できるイボが外性器、内性器、肛門周辺などで確認されます。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
        <p:nvSpPr>
          <p:cNvPr id="5" name="日付プレースホルダー 4">
            <a:extLst>
              <a:ext uri="{FF2B5EF4-FFF2-40B4-BE49-F238E27FC236}">
                <a16:creationId xmlns:a16="http://schemas.microsoft.com/office/drawing/2014/main" id="{2B8A5080-EB92-9113-7D39-54861880F1C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587582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STI</a:t>
            </a:r>
            <a:r>
              <a:rPr kumimoji="1" lang="ja-JP" altLang="en-US" dirty="0"/>
              <a:t>の代表格であるクラミジアが肝臓周囲に炎症を起こしています。急性腹症といいますが、お腹が痛いと救急外来に飛び込んできた患者で、診察の結果、このような事態にまで発展していることがあります。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
        <p:nvSpPr>
          <p:cNvPr id="5" name="日付プレースホルダー 4">
            <a:extLst>
              <a:ext uri="{FF2B5EF4-FFF2-40B4-BE49-F238E27FC236}">
                <a16:creationId xmlns:a16="http://schemas.microsoft.com/office/drawing/2014/main" id="{1D9F5DC7-75A7-7080-D6EB-6D0EE52E6C8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868509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厚生労働省の研究班が行った調査研究の結果の一つです。「この一年間で口腔性交の経験がありますか」と聞くと、性交経験のある１０代、２０代の女性では、８割以上が男性の性器を口で刺激したことがあると回答しています。口腔性交が如何に一般化しているかを物語るデータ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53F517CA-33F1-16C4-DC14-C76CF16D1D3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642323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日本の場合、性感染症が口腔性交からスタートしている例が少なくありません。まさに、口腔咽頭（のど）は性感染症の温床になっています。もちろん、のどに感染した</a:t>
            </a:r>
            <a:r>
              <a:rPr kumimoji="1" lang="en-US" altLang="ja-JP" dirty="0"/>
              <a:t>STI</a:t>
            </a:r>
            <a:r>
              <a:rPr kumimoji="1" lang="ja-JP" altLang="en-US" dirty="0"/>
              <a:t>が性器の感染を招く訳ではありません。口から性器、性器から性器、性器から口というように、性行動が多様化している結果だと言えます。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1E369490-85C2-CBA0-C6A7-DF879DB9BE4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922748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エイズ予防にコンドーム」というメッセージはかなり浸透しているのに、口腔性交にコンドームはほとんど使われていません。口は第２の性器と呼ばれるほどに、構造が性器と似通っています。安全、安心の性行為を営むためには、口腔性交に際してもコンドームを適正に使用することが大切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
        <p:nvSpPr>
          <p:cNvPr id="5" name="日付プレースホルダー 4">
            <a:extLst>
              <a:ext uri="{FF2B5EF4-FFF2-40B4-BE49-F238E27FC236}">
                <a16:creationId xmlns:a16="http://schemas.microsoft.com/office/drawing/2014/main" id="{50F964EE-F02A-D319-B42E-9EE38F02D94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749836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STI</a:t>
            </a:r>
            <a:r>
              <a:rPr kumimoji="1" lang="ja-JP" altLang="en-US" dirty="0"/>
              <a:t>は無症状のことが多いために、感染に気づかないことが多いだけでなく、人にうつす危険性があります。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
        <p:nvSpPr>
          <p:cNvPr id="5" name="日付プレースホルダー 4">
            <a:extLst>
              <a:ext uri="{FF2B5EF4-FFF2-40B4-BE49-F238E27FC236}">
                <a16:creationId xmlns:a16="http://schemas.microsoft.com/office/drawing/2014/main" id="{F851D1E1-85C8-D0F7-C065-2158AFB07B3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087340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STI</a:t>
            </a:r>
            <a:r>
              <a:rPr kumimoji="1" lang="ja-JP" altLang="en-US" dirty="0"/>
              <a:t>は決して、女性だけに起こるわけではなく、性別を問わずに感染が起こりますが、女性の場合には、そのからだの構造から男性に比べてリスクが高くなります。女性は腟、子宮、卵管があって、卵管はお腹の中で口を開いています。すなわち、外の影響がお腹にまで及ぶことになります。その結果、クラミジアによる感染が原因で卵管が詰まり不妊の原因になることもあります。母子感染によって、赤ちゃんに影響が及ぶこともあ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
        <p:nvSpPr>
          <p:cNvPr id="5" name="日付プレースホルダー 4">
            <a:extLst>
              <a:ext uri="{FF2B5EF4-FFF2-40B4-BE49-F238E27FC236}">
                <a16:creationId xmlns:a16="http://schemas.microsoft.com/office/drawing/2014/main" id="{B41F7938-0E93-79A9-53B0-9F8784E6D45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757085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症状を自覚しない</a:t>
            </a:r>
            <a:r>
              <a:rPr kumimoji="1" lang="en-US" altLang="ja-JP" dirty="0"/>
              <a:t>STI</a:t>
            </a:r>
            <a:r>
              <a:rPr kumimoji="1" lang="ja-JP" altLang="en-US" dirty="0"/>
              <a:t>が大半ですが、このスライドにあるような症状があったら、急いで産婦人科、泌尿器科、皮膚科、性病科を受診するようにしましょう。</a:t>
            </a:r>
            <a:endParaRPr kumimoji="1" lang="en-US" altLang="ja-JP"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
        <p:nvSpPr>
          <p:cNvPr id="5" name="日付プレースホルダー 4">
            <a:extLst>
              <a:ext uri="{FF2B5EF4-FFF2-40B4-BE49-F238E27FC236}">
                <a16:creationId xmlns:a16="http://schemas.microsoft.com/office/drawing/2014/main" id="{1CF65F95-CC5D-BF24-9D93-0761006B11B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693286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それでは、</a:t>
            </a:r>
            <a:r>
              <a:rPr kumimoji="1" lang="en-US" altLang="ja-JP" dirty="0"/>
              <a:t>STI</a:t>
            </a:r>
            <a:r>
              <a:rPr kumimoji="1" lang="ja-JP" altLang="en-US" dirty="0"/>
              <a:t>を防止するにはどうしたらいいのでしょうか。</a:t>
            </a:r>
          </a:p>
          <a:p>
            <a:r>
              <a:rPr kumimoji="1" lang="en-US" altLang="ja-JP" dirty="0"/>
              <a:t>STI</a:t>
            </a:r>
            <a:r>
              <a:rPr kumimoji="1" lang="ja-JP" altLang="en-US" dirty="0"/>
              <a:t>に感染するような行為を避けることです。すなわち、性行為あるいは性行為に類似する行為をしないこと、性行為が行われる場合には、最初から最後まで必ずコンドームを使うことです。お互いの検査を行って、</a:t>
            </a:r>
            <a:r>
              <a:rPr kumimoji="1" lang="en-US" altLang="ja-JP" dirty="0"/>
              <a:t>STI</a:t>
            </a:r>
            <a:r>
              <a:rPr kumimoji="1" lang="ja-JP" altLang="en-US" dirty="0"/>
              <a:t>感染していないことを確認すること。感染していたら、きちんと治療をすることで安心、安全な性行為が可能になります。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
        <p:nvSpPr>
          <p:cNvPr id="5" name="日付プレースホルダー 4">
            <a:extLst>
              <a:ext uri="{FF2B5EF4-FFF2-40B4-BE49-F238E27FC236}">
                <a16:creationId xmlns:a16="http://schemas.microsoft.com/office/drawing/2014/main" id="{0DA764B8-7FE6-8618-59BB-D27C5BEF6BD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996977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この機会に、</a:t>
            </a:r>
            <a:r>
              <a:rPr kumimoji="1" lang="en-US" altLang="ja-JP" dirty="0"/>
              <a:t>STI</a:t>
            </a:r>
            <a:r>
              <a:rPr kumimoji="1" lang="ja-JP" altLang="en-US" dirty="0"/>
              <a:t>は何が問題か？「もしや」というときに、どうするかをみんなで考えてみましょう。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
        <p:nvSpPr>
          <p:cNvPr id="5" name="日付プレースホルダー 4">
            <a:extLst>
              <a:ext uri="{FF2B5EF4-FFF2-40B4-BE49-F238E27FC236}">
                <a16:creationId xmlns:a16="http://schemas.microsoft.com/office/drawing/2014/main" id="{FBFA0C60-CF31-8676-4214-91A55F538A5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322276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HIV</a:t>
            </a:r>
            <a:r>
              <a:rPr kumimoji="1" lang="ja-JP" altLang="en-US" dirty="0"/>
              <a:t>／</a:t>
            </a:r>
            <a:r>
              <a:rPr kumimoji="1" lang="en-US" altLang="ja-JP" dirty="0"/>
              <a:t>AIDS</a:t>
            </a:r>
            <a:r>
              <a:rPr kumimoji="1" lang="ja-JP" altLang="en-US" dirty="0"/>
              <a:t>のこと</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21</a:t>
            </a:fld>
            <a:endParaRPr kumimoji="1" lang="ja-JP" altLang="en-US"/>
          </a:p>
        </p:txBody>
      </p:sp>
      <p:sp>
        <p:nvSpPr>
          <p:cNvPr id="5" name="日付プレースホルダー 4">
            <a:extLst>
              <a:ext uri="{FF2B5EF4-FFF2-40B4-BE49-F238E27FC236}">
                <a16:creationId xmlns:a16="http://schemas.microsoft.com/office/drawing/2014/main" id="{61820B32-BEF4-8FAF-B8DE-47631043B77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427461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HIV</a:t>
            </a:r>
            <a:r>
              <a:rPr kumimoji="1" lang="ja-JP" altLang="en-US" dirty="0"/>
              <a:t>はヒト免疫不全ウイルスのことです。</a:t>
            </a:r>
          </a:p>
          <a:p>
            <a:r>
              <a:rPr kumimoji="1" lang="en-US" altLang="ja-JP" dirty="0"/>
              <a:t>AIDS</a:t>
            </a:r>
            <a:r>
              <a:rPr kumimoji="1" lang="ja-JP" altLang="en-US" dirty="0"/>
              <a:t>　エイズは、</a:t>
            </a:r>
            <a:r>
              <a:rPr kumimoji="1" lang="en-US" altLang="ja-JP" dirty="0"/>
              <a:t>HIV</a:t>
            </a:r>
            <a:r>
              <a:rPr kumimoji="1" lang="ja-JP" altLang="en-US" dirty="0"/>
              <a:t>に感染することによっておこる病気、状態のことです。</a:t>
            </a:r>
          </a:p>
          <a:p>
            <a:r>
              <a:rPr kumimoji="1" lang="en-US" altLang="ja-JP" dirty="0"/>
              <a:t>HIV</a:t>
            </a:r>
            <a:r>
              <a:rPr kumimoji="1" lang="ja-JP" altLang="en-US" dirty="0"/>
              <a:t>というウイルスに感染して、エイズを発症すると、</a:t>
            </a:r>
          </a:p>
          <a:p>
            <a:r>
              <a:rPr kumimoji="1" lang="ja-JP" altLang="en-US" dirty="0"/>
              <a:t>他の病気に対する抵抗力がなくなっていろいろな病気にかかります。病気が進行すると命を落とすこともあります。</a:t>
            </a:r>
          </a:p>
          <a:p>
            <a:r>
              <a:rPr kumimoji="1" lang="ja-JP" altLang="en-US" dirty="0"/>
              <a:t>治療法の進歩により、きちんと治療を受けることで、</a:t>
            </a:r>
          </a:p>
          <a:p>
            <a:r>
              <a:rPr kumimoji="1" lang="en-US" altLang="ja-JP" dirty="0"/>
              <a:t>HIV</a:t>
            </a:r>
            <a:r>
              <a:rPr kumimoji="1" lang="ja-JP" altLang="en-US" dirty="0"/>
              <a:t>に感染してもエイズの発症を防ぐことができ、</a:t>
            </a:r>
            <a:r>
              <a:rPr kumimoji="1" lang="en-US" altLang="ja-JP" dirty="0"/>
              <a:t>HIV</a:t>
            </a:r>
            <a:r>
              <a:rPr kumimoji="1" lang="ja-JP" altLang="en-US" dirty="0"/>
              <a:t>に感染していない人と同等の生活を送ることが期待できるようになりました。</a:t>
            </a:r>
          </a:p>
          <a:p>
            <a:r>
              <a:rPr kumimoji="1" lang="ja-JP" altLang="en-US" dirty="0"/>
              <a:t>また、治療を継続して体内のウイルス量が減少すれば、</a:t>
            </a:r>
            <a:r>
              <a:rPr kumimoji="1" lang="en-US" altLang="ja-JP" dirty="0"/>
              <a:t>HIV</a:t>
            </a:r>
            <a:r>
              <a:rPr kumimoji="1" lang="ja-JP" altLang="en-US" dirty="0"/>
              <a:t>に感染している人から他の人への感染リスクが大きく低下することも確認されています。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22</a:t>
            </a:fld>
            <a:endParaRPr kumimoji="1" lang="ja-JP" altLang="en-US"/>
          </a:p>
        </p:txBody>
      </p:sp>
      <p:sp>
        <p:nvSpPr>
          <p:cNvPr id="5" name="日付プレースホルダー 4">
            <a:extLst>
              <a:ext uri="{FF2B5EF4-FFF2-40B4-BE49-F238E27FC236}">
                <a16:creationId xmlns:a16="http://schemas.microsoft.com/office/drawing/2014/main" id="{E8BB74A8-E5E5-20F9-DC9E-C579FA26A95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24787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HIV</a:t>
            </a:r>
            <a:r>
              <a:rPr kumimoji="1" lang="ja-JP" altLang="en-US" dirty="0"/>
              <a:t>は主に３つの経路から感染します。</a:t>
            </a:r>
          </a:p>
          <a:p>
            <a:r>
              <a:rPr kumimoji="1" lang="ja-JP" altLang="en-US" dirty="0"/>
              <a:t>①性行為による感染</a:t>
            </a:r>
          </a:p>
          <a:p>
            <a:r>
              <a:rPr kumimoji="1" lang="ja-JP" altLang="en-US" dirty="0"/>
              <a:t>②血液による感染</a:t>
            </a:r>
          </a:p>
          <a:p>
            <a:r>
              <a:rPr kumimoji="1" lang="ja-JP" altLang="en-US" dirty="0"/>
              <a:t>③母親から赤ちゃんへの感染</a:t>
            </a:r>
          </a:p>
          <a:p>
            <a:r>
              <a:rPr kumimoji="1" lang="ja-JP" altLang="en-US" dirty="0"/>
              <a:t>性行為の相手の性器や肛門、口などの粘膜や傷口を通ってうつります。</a:t>
            </a:r>
          </a:p>
          <a:p>
            <a:r>
              <a:rPr kumimoji="1" lang="ja-JP" altLang="en-US" dirty="0"/>
              <a:t>性行為におけるコンドームの正しい使用は、</a:t>
            </a:r>
            <a:r>
              <a:rPr kumimoji="1" lang="en-US" altLang="ja-JP" dirty="0"/>
              <a:t>HIV</a:t>
            </a:r>
            <a:r>
              <a:rPr kumimoji="1" lang="ja-JP" altLang="en-US" dirty="0"/>
              <a:t>感染症／エイズ予防にとって有効な手段です。</a:t>
            </a:r>
          </a:p>
          <a:p>
            <a:r>
              <a:rPr kumimoji="1" lang="en-US" altLang="ja-JP" dirty="0"/>
              <a:t>HIV</a:t>
            </a:r>
            <a:r>
              <a:rPr kumimoji="1" lang="ja-JP" altLang="en-US" dirty="0"/>
              <a:t>が存在する血液の輸血や、覚せい剤などの依存性薬物の“回し打ち”による注射器具の共用などによって感染します。日本では、現在、献血された血液は厳重な検査により最高水準の安全が確保されており、きわめてまれです。</a:t>
            </a:r>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23</a:t>
            </a:fld>
            <a:endParaRPr kumimoji="1" lang="ja-JP" altLang="en-US"/>
          </a:p>
        </p:txBody>
      </p:sp>
      <p:sp>
        <p:nvSpPr>
          <p:cNvPr id="5" name="日付プレースホルダー 4">
            <a:extLst>
              <a:ext uri="{FF2B5EF4-FFF2-40B4-BE49-F238E27FC236}">
                <a16:creationId xmlns:a16="http://schemas.microsoft.com/office/drawing/2014/main" id="{BFE112C1-554D-02E0-D3DF-57B48ED6CA5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327742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defTabSz="990661">
              <a:defRPr/>
            </a:pPr>
            <a:r>
              <a:rPr kumimoji="1" lang="en-US" altLang="zh-CN" dirty="0"/>
              <a:t>【</a:t>
            </a:r>
            <a:r>
              <a:rPr kumimoji="1" lang="zh-CN" altLang="en-US" dirty="0"/>
              <a:t>中学生対象説明</a:t>
            </a:r>
            <a:r>
              <a:rPr kumimoji="1" lang="en-US" altLang="zh-CN" dirty="0"/>
              <a:t>】</a:t>
            </a:r>
            <a:endParaRPr kumimoji="1" lang="en-US" altLang="ja-JP" dirty="0"/>
          </a:p>
          <a:p>
            <a:pPr algn="l" defTabSz="990661">
              <a:defRPr/>
            </a:pPr>
            <a:r>
              <a:rPr kumimoji="1" lang="ja-JP" altLang="en-US" dirty="0"/>
              <a:t>世界エイズデーは、世界レベルでのエイズのまん延防止と患者・感染者に対する差別・偏見の解消を目的に、</a:t>
            </a:r>
            <a:r>
              <a:rPr kumimoji="1" lang="en-US" altLang="ja-JP" dirty="0"/>
              <a:t>WHO</a:t>
            </a:r>
            <a:r>
              <a:rPr kumimoji="1" lang="ja-JP" altLang="en-US" dirty="0"/>
              <a:t>（世界保健機関）が</a:t>
            </a:r>
            <a:r>
              <a:rPr kumimoji="1" lang="en-US" altLang="ja-JP" dirty="0"/>
              <a:t>1988</a:t>
            </a:r>
            <a:r>
              <a:rPr kumimoji="1" lang="ja-JP" altLang="en-US" dirty="0"/>
              <a:t>年に制定したもので、毎年</a:t>
            </a:r>
            <a:r>
              <a:rPr kumimoji="1" lang="en-US" altLang="ja-JP" dirty="0"/>
              <a:t>12</a:t>
            </a:r>
            <a:r>
              <a:rPr kumimoji="1" lang="ja-JP" altLang="en-US" dirty="0"/>
              <a:t>月</a:t>
            </a:r>
            <a:r>
              <a:rPr kumimoji="1" lang="en-US" altLang="ja-JP" dirty="0"/>
              <a:t>1</a:t>
            </a:r>
            <a:r>
              <a:rPr kumimoji="1" lang="ja-JP" altLang="en-US" dirty="0"/>
              <a:t>日を中心に、世界各国でエイズに関する啓発活動が行われています。</a:t>
            </a:r>
          </a:p>
          <a:p>
            <a:pPr algn="l" defTabSz="990661">
              <a:defRPr/>
            </a:pPr>
            <a:endParaRPr kumimoji="1" lang="ja-JP" altLang="en-US" dirty="0"/>
          </a:p>
          <a:p>
            <a:pPr algn="l" defTabSz="990661">
              <a:defRPr/>
            </a:pPr>
            <a:r>
              <a:rPr kumimoji="1" lang="ja-JP" altLang="en-US" dirty="0"/>
              <a:t>現在は、いろいろな薬を使うことによってウイルスを抑制して、病気の進行を大幅に抑えることができます。</a:t>
            </a:r>
          </a:p>
          <a:p>
            <a:pPr algn="l" defTabSz="990661">
              <a:defRPr/>
            </a:pPr>
            <a:r>
              <a:rPr kumimoji="1" lang="ja-JP" altLang="en-US" dirty="0"/>
              <a:t>しかし、そうした変化が正確な情報として十分に伝わっているとは言えず、</a:t>
            </a:r>
          </a:p>
          <a:p>
            <a:pPr algn="l" defTabSz="990661">
              <a:defRPr/>
            </a:pPr>
            <a:r>
              <a:rPr kumimoji="1" lang="ja-JP" altLang="en-US" dirty="0"/>
              <a:t>有効な治療法がなく死に至る病であった時代の認識にとどまっている場合が少なくありません。</a:t>
            </a:r>
          </a:p>
          <a:p>
            <a:pPr algn="l" defTabSz="990661">
              <a:defRPr/>
            </a:pPr>
            <a:r>
              <a:rPr kumimoji="1" lang="ja-JP" altLang="en-US" dirty="0"/>
              <a:t>そのことが</a:t>
            </a:r>
            <a:r>
              <a:rPr kumimoji="1" lang="en-US" altLang="ja-JP" dirty="0"/>
              <a:t>HIV</a:t>
            </a:r>
            <a:r>
              <a:rPr kumimoji="1" lang="ja-JP" altLang="en-US" dirty="0"/>
              <a:t>感染を心配する人たちを検査や治療から遠ざけ、また、差別や偏見を招く要因の一つになっているともいわれています。</a:t>
            </a:r>
            <a:br>
              <a:rPr kumimoji="1" lang="ja-JP" altLang="en-US" dirty="0"/>
            </a:br>
            <a:r>
              <a:rPr kumimoji="1" lang="ja-JP" altLang="en-US" dirty="0"/>
              <a:t>正しい知識を身につけましょう。</a:t>
            </a:r>
          </a:p>
          <a:p>
            <a:pPr algn="l" defTabSz="990661">
              <a:defRPr/>
            </a:pPr>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24</a:t>
            </a:fld>
            <a:endParaRPr kumimoji="1" lang="ja-JP" altLang="en-US"/>
          </a:p>
        </p:txBody>
      </p:sp>
      <p:sp>
        <p:nvSpPr>
          <p:cNvPr id="5" name="日付プレースホルダー 4">
            <a:extLst>
              <a:ext uri="{FF2B5EF4-FFF2-40B4-BE49-F238E27FC236}">
                <a16:creationId xmlns:a16="http://schemas.microsoft.com/office/drawing/2014/main" id="{A826F503-CFE8-154A-2547-0038739B7CC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82191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b="0" dirty="0"/>
              <a:t>保健所、病院、クリニックなどで検査を受けることができます。</a:t>
            </a:r>
          </a:p>
          <a:p>
            <a:r>
              <a:rPr kumimoji="1" lang="ja-JP" altLang="en-US" b="0" dirty="0"/>
              <a:t>保健所では、名前や住所を知らせず、また、無料で検査を受けることができます。検査を受けられる時間は保健所によって異なります。予約が必要な保健所もありますから、事前に電話で確認することをおすすめします。</a:t>
            </a:r>
          </a:p>
          <a:p>
            <a:r>
              <a:rPr kumimoji="1" lang="ja-JP" altLang="en-US" b="0" dirty="0"/>
              <a:t>病院やクリニックで受ける場合は原則有料です。また、名前や住所を知らせる必要があります。</a:t>
            </a:r>
          </a:p>
          <a:p>
            <a:r>
              <a:rPr kumimoji="1" lang="ja-JP" altLang="en-US" b="0" dirty="0"/>
              <a:t>感染するリスクのある行為から</a:t>
            </a:r>
            <a:r>
              <a:rPr kumimoji="1" lang="en-US" altLang="ja-JP" b="0" dirty="0"/>
              <a:t>HIV</a:t>
            </a:r>
            <a:r>
              <a:rPr kumimoji="1" lang="ja-JP" altLang="en-US" b="0" dirty="0"/>
              <a:t>陽性と判定されるまでに</a:t>
            </a:r>
            <a:r>
              <a:rPr kumimoji="1" lang="en-US" altLang="ja-JP" b="0" dirty="0"/>
              <a:t>1</a:t>
            </a:r>
            <a:r>
              <a:rPr kumimoji="1" lang="ja-JP" altLang="en-US" b="0" dirty="0"/>
              <a:t>～</a:t>
            </a:r>
            <a:r>
              <a:rPr kumimoji="1" lang="en-US" altLang="ja-JP" b="0" dirty="0"/>
              <a:t>3</a:t>
            </a:r>
            <a:r>
              <a:rPr kumimoji="1" lang="ja-JP" altLang="en-US" b="0" dirty="0"/>
              <a:t>ヵ月かかります。</a:t>
            </a:r>
            <a:endParaRPr kumimoji="1" lang="en-US" altLang="ja-JP" b="0" dirty="0"/>
          </a:p>
          <a:p>
            <a:endParaRPr kumimoji="1" lang="en-US" altLang="ja-JP" b="0" dirty="0"/>
          </a:p>
          <a:p>
            <a:r>
              <a:rPr kumimoji="1" lang="en-US" altLang="ja-JP" b="0" dirty="0"/>
              <a:t>HIV</a:t>
            </a:r>
            <a:r>
              <a:rPr kumimoji="1" lang="ja-JP" altLang="en-US" b="0" dirty="0"/>
              <a:t>検査を受けて陰性と判定された場合でも、そのような行為から３ヵ月未満であった場合には、３ヵ月目以降にもう一度検査を行う必要があります。</a:t>
            </a:r>
            <a:endParaRPr kumimoji="1" lang="ja-JP" altLang="en-US" b="1" dirty="0"/>
          </a:p>
          <a:p>
            <a:endParaRPr kumimoji="1" lang="en-US" altLang="ja-JP"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25</a:t>
            </a:fld>
            <a:endParaRPr kumimoji="1" lang="ja-JP" altLang="en-US"/>
          </a:p>
        </p:txBody>
      </p:sp>
      <p:sp>
        <p:nvSpPr>
          <p:cNvPr id="5" name="日付プレースホルダー 4">
            <a:extLst>
              <a:ext uri="{FF2B5EF4-FFF2-40B4-BE49-F238E27FC236}">
                <a16:creationId xmlns:a16="http://schemas.microsoft.com/office/drawing/2014/main" id="{BA9F31DE-38B9-5FE4-DD5D-FC74A13E737C}"/>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52154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lang="ja-JP" altLang="en-US" sz="1200" spc="-163" dirty="0">
                <a:latin typeface="+mj-ea"/>
              </a:rPr>
              <a:t>新規ＨＩＶ感染者およびＡＩＤＳ</a:t>
            </a:r>
            <a:r>
              <a:rPr kumimoji="1" lang="ja-JP" altLang="en-US" dirty="0"/>
              <a:t>の推移です。</a:t>
            </a:r>
            <a:endParaRPr kumimoji="1" lang="en-US" altLang="ja-JP" dirty="0"/>
          </a:p>
          <a:p>
            <a:r>
              <a:rPr kumimoji="1" lang="ja-JP" altLang="en-US" dirty="0"/>
              <a:t>男性が圧倒的に多いですが、</a:t>
            </a:r>
            <a:r>
              <a:rPr kumimoji="1" lang="en-US" altLang="ja-JP" dirty="0"/>
              <a:t>20</a:t>
            </a:r>
            <a:r>
              <a:rPr kumimoji="1" lang="ja-JP" altLang="en-US" dirty="0"/>
              <a:t>歳未満では、女性の割合は高い</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26</a:t>
            </a:fld>
            <a:endParaRPr kumimoji="1" lang="ja-JP" altLang="en-US"/>
          </a:p>
        </p:txBody>
      </p:sp>
      <p:sp>
        <p:nvSpPr>
          <p:cNvPr id="5" name="日付プレースホルダー 4">
            <a:extLst>
              <a:ext uri="{FF2B5EF4-FFF2-40B4-BE49-F238E27FC236}">
                <a16:creationId xmlns:a16="http://schemas.microsoft.com/office/drawing/2014/main" id="{A2C01664-3D3A-6624-837A-403F9190024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272866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en-US" altLang="ja-JP" dirty="0"/>
              <a:t>HIV</a:t>
            </a:r>
            <a:r>
              <a:rPr kumimoji="1" lang="ja-JP" altLang="en-US" dirty="0"/>
              <a:t>感染者と</a:t>
            </a:r>
            <a:r>
              <a:rPr kumimoji="1" lang="en-US" altLang="ja-JP" dirty="0"/>
              <a:t>AIDS</a:t>
            </a:r>
            <a:r>
              <a:rPr kumimoji="1" lang="ja-JP" altLang="en-US" dirty="0"/>
              <a:t>患者の感染経路別の内訳をみたものです。いずれも同性間の性的接触が感染原因の７割近くを占めていることがわかります。</a:t>
            </a:r>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27</a:t>
            </a:fld>
            <a:endParaRPr kumimoji="1" lang="ja-JP" altLang="en-US"/>
          </a:p>
        </p:txBody>
      </p:sp>
      <p:sp>
        <p:nvSpPr>
          <p:cNvPr id="5" name="日付プレースホルダー 4">
            <a:extLst>
              <a:ext uri="{FF2B5EF4-FFF2-40B4-BE49-F238E27FC236}">
                <a16:creationId xmlns:a16="http://schemas.microsoft.com/office/drawing/2014/main" id="{A53D599E-B926-D623-4C2D-203BBA6E375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531020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コンドームの有効性について、各種</a:t>
            </a:r>
            <a:r>
              <a:rPr kumimoji="1" lang="en-US" altLang="ja-JP" dirty="0"/>
              <a:t>STI</a:t>
            </a:r>
            <a:r>
              <a:rPr kumimoji="1" lang="ja-JP" altLang="en-US" dirty="0"/>
              <a:t>との関係についてまとめたスライドです。男性がペニスに装着するコンドームの限界と可能性がよくわかります。</a:t>
            </a:r>
          </a:p>
          <a:p>
            <a:r>
              <a:rPr kumimoji="1" lang="ja-JP" altLang="en-US" dirty="0"/>
              <a:t>血液、精液、腟分泌液に多く含まれる</a:t>
            </a:r>
            <a:r>
              <a:rPr kumimoji="1" lang="en-US" altLang="ja-JP" dirty="0"/>
              <a:t>HIV</a:t>
            </a:r>
            <a:r>
              <a:rPr kumimoji="1" lang="ja-JP" altLang="en-US" dirty="0"/>
              <a:t>であれば、性行為に際してコンドームを最初から最後まで使い通すことができれば感染を完璧に防ぐことができます。しかし、病変が陰嚢や女性の外陰部にまで及ぶと、コンドームの使用では防ぎきれない場合があることを知っておいてください。</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28</a:t>
            </a:fld>
            <a:endParaRPr kumimoji="1" lang="ja-JP" altLang="en-US"/>
          </a:p>
        </p:txBody>
      </p:sp>
      <p:sp>
        <p:nvSpPr>
          <p:cNvPr id="5" name="日付プレースホルダー 4">
            <a:extLst>
              <a:ext uri="{FF2B5EF4-FFF2-40B4-BE49-F238E27FC236}">
                <a16:creationId xmlns:a16="http://schemas.microsoft.com/office/drawing/2014/main" id="{8014004B-4D02-A563-7B6F-D0A4360DDE1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644630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男性用コンドームの使い方についてまとめました。ラテックスゴムは銅との接触で劣化するといわれています。財布に入れて持ち歩くことでコンドームを劣化させてしまうのです。</a:t>
            </a:r>
            <a:endParaRPr kumimoji="1" lang="en-US" altLang="ja-JP" dirty="0"/>
          </a:p>
          <a:p>
            <a:r>
              <a:rPr kumimoji="1" lang="ja-JP" altLang="en-US" dirty="0"/>
              <a:t>ラテックスアレルギーがある場合は、ポリウレタン製品をつかう</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29</a:t>
            </a:fld>
            <a:endParaRPr kumimoji="1" lang="ja-JP" altLang="en-US"/>
          </a:p>
        </p:txBody>
      </p:sp>
      <p:sp>
        <p:nvSpPr>
          <p:cNvPr id="5" name="日付プレースホルダー 4">
            <a:extLst>
              <a:ext uri="{FF2B5EF4-FFF2-40B4-BE49-F238E27FC236}">
                <a16:creationId xmlns:a16="http://schemas.microsoft.com/office/drawing/2014/main" id="{90F4552E-85D1-4395-65B8-1C0DD81495A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742389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今一度、</a:t>
            </a:r>
            <a:r>
              <a:rPr kumimoji="1" lang="en-US" altLang="ja-JP" dirty="0"/>
              <a:t>HIV</a:t>
            </a:r>
            <a:r>
              <a:rPr kumimoji="1" lang="ja-JP" altLang="en-US" dirty="0"/>
              <a:t>と</a:t>
            </a:r>
            <a:r>
              <a:rPr kumimoji="1" lang="en-US" altLang="ja-JP" dirty="0"/>
              <a:t>AIDS</a:t>
            </a:r>
            <a:r>
              <a:rPr kumimoji="1" lang="ja-JP" altLang="en-US" dirty="0"/>
              <a:t>のことを考えてみましょう。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30</a:t>
            </a:fld>
            <a:endParaRPr kumimoji="1" lang="ja-JP" altLang="en-US"/>
          </a:p>
        </p:txBody>
      </p:sp>
      <p:sp>
        <p:nvSpPr>
          <p:cNvPr id="5" name="日付プレースホルダー 4">
            <a:extLst>
              <a:ext uri="{FF2B5EF4-FFF2-40B4-BE49-F238E27FC236}">
                <a16:creationId xmlns:a16="http://schemas.microsoft.com/office/drawing/2014/main" id="{BBBF0858-B052-F6D5-32A0-E3760FE5E53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sp>
        <p:nvSpPr>
          <p:cNvPr id="23" name="Google Shape;77;p2"/>
          <p:cNvSpPr txBox="1"/>
          <p:nvPr userDrawn="1"/>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
        <p:nvSpPr>
          <p:cNvPr id="3" name="正方形/長方形 2"/>
          <p:cNvSpPr/>
          <p:nvPr userDrawn="1"/>
        </p:nvSpPr>
        <p:spPr>
          <a:xfrm>
            <a:off x="5773783" y="0"/>
            <a:ext cx="3370217" cy="457200"/>
          </a:xfrm>
          <a:prstGeom prst="rect">
            <a:avLst/>
          </a:prstGeom>
          <a:solidFill>
            <a:srgbClr val="7E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vl1pPr>
            <a:lvl2pPr>
              <a:defRPr sz="2100"/>
            </a:lvl2pPr>
            <a:lvl3pPr>
              <a:defRPr sz="1800"/>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7ECEF4"/>
              </a:buClr>
              <a:buFont typeface="Wingdings" panose="05000000000000000000" pitchFamily="2" charset="2"/>
              <a:buChar char="l"/>
              <a:defRPr sz="2400" b="1"/>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200" b="1">
                <a:solidFill>
                  <a:schemeClr val="tx1">
                    <a:lumMod val="75000"/>
                    <a:lumOff val="25000"/>
                  </a:schemeClr>
                </a:solidFill>
                <a:latin typeface="ＭＳ ゴシック" panose="020B0609070205080204" pitchFamily="49" charset="-128"/>
                <a:ea typeface="ＭＳ ゴシック" panose="020B0609070205080204" pitchFamily="49" charset="-128"/>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7ECEF4"/>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rgbClr val="FFFF99"/>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rgbClr val="FFFF99"/>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rgbClr val="FFFF99"/>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rgbClr val="FFFF99"/>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200">
                <a:solidFill>
                  <a:schemeClr val="tx1">
                    <a:lumMod val="75000"/>
                    <a:lumOff val="25000"/>
                  </a:schemeClr>
                </a:solidFill>
              </a:defRPr>
            </a:lvl1pPr>
          </a:lstStyle>
          <a:p>
            <a:r>
              <a:rPr lang="ja-JP" altLang="en-US"/>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spc="0" baseline="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1">
            <a:extLst>
              <a:ext uri="{FF2B5EF4-FFF2-40B4-BE49-F238E27FC236}">
                <a16:creationId xmlns:a16="http://schemas.microsoft.com/office/drawing/2014/main" id="{1930FD45-466D-33E9-6BF2-F158C3CE7DB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415200" y="2800350"/>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761922" y="2870687"/>
            <a:ext cx="1392556" cy="1638302"/>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extLst>
      <p:ext uri="{BB962C8B-B14F-4D97-AF65-F5344CB8AC3E}">
        <p14:creationId xmlns:p14="http://schemas.microsoft.com/office/powerpoint/2010/main" val="1296247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BA92F08-1675-CE1C-B70F-0708451435DF}"/>
              </a:ext>
            </a:extLst>
          </p:cNvPr>
          <p:cNvSpPr txBox="1"/>
          <p:nvPr userDrawn="1"/>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7" name="サブタイトル 6">
            <a:extLst>
              <a:ext uri="{FF2B5EF4-FFF2-40B4-BE49-F238E27FC236}">
                <a16:creationId xmlns:a16="http://schemas.microsoft.com/office/drawing/2014/main" id="{FA4F28D8-19E8-206B-61E0-495B172A8C38}"/>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55" name="Footer Placeholder 4">
            <a:extLst>
              <a:ext uri="{FF2B5EF4-FFF2-40B4-BE49-F238E27FC236}">
                <a16:creationId xmlns:a16="http://schemas.microsoft.com/office/drawing/2014/main" id="{FF49D20C-7F16-25A4-687D-60D211DDF723}"/>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性感染症</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7EC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0070C0"/>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5-</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
        <p:nvSpPr>
          <p:cNvPr id="3" name="Footer Placeholder 4">
            <a:extLst>
              <a:ext uri="{FF2B5EF4-FFF2-40B4-BE49-F238E27FC236}">
                <a16:creationId xmlns:a16="http://schemas.microsoft.com/office/drawing/2014/main" id="{519EC319-28A4-797A-F326-2EBD21BE5A1C}"/>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性感染症</a:t>
            </a: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 id="2147483685" r:id="rId10"/>
  </p:sldLayoutIdLst>
  <p:hf sldNum="0" hdr="0" dt="0"/>
  <p:txStyles>
    <p:titleStyle>
      <a:lvl1pPr algn="l" defTabSz="914400" rtl="0" eaLnBrk="1" latinLnBrk="0" hangingPunct="1">
        <a:lnSpc>
          <a:spcPct val="90000"/>
        </a:lnSpc>
        <a:spcBef>
          <a:spcPct val="0"/>
        </a:spcBef>
        <a:buNone/>
        <a:defRPr kumimoji="1" sz="4000" b="1" kern="1200" spc="-100" baseline="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5-</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5" name="Footer Placeholder 4">
            <a:extLst>
              <a:ext uri="{FF2B5EF4-FFF2-40B4-BE49-F238E27FC236}">
                <a16:creationId xmlns:a16="http://schemas.microsoft.com/office/drawing/2014/main" id="{5F111116-BA3E-E8C1-77D4-30A38DD832B7}"/>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性感染症</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5-</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5B642EC7-B6FE-59A4-FB02-091598B80302}"/>
              </a:ext>
            </a:extLst>
          </p:cNvPr>
          <p:cNvSpPr txBox="1">
            <a:spLocks/>
          </p:cNvSpPr>
          <p:nvPr/>
        </p:nvSpPr>
        <p:spPr>
          <a:xfrm>
            <a:off x="685800" y="2091426"/>
            <a:ext cx="7772400" cy="20255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spc="-100" baseline="0">
                <a:solidFill>
                  <a:schemeClr val="tx1">
                    <a:lumMod val="75000"/>
                    <a:lumOff val="25000"/>
                  </a:schemeClr>
                </a:solidFill>
                <a:latin typeface="+mj-lt"/>
                <a:ea typeface="+mj-ea"/>
                <a:cs typeface="+mj-cs"/>
              </a:defRPr>
            </a:lvl1pPr>
          </a:lstStyle>
          <a:p>
            <a:r>
              <a:rPr lang="ja-JP" altLang="en-US" b="1" dirty="0">
                <a:latin typeface="ＭＳ ゴシック" panose="020B0609070205080204" pitchFamily="49" charset="-128"/>
                <a:ea typeface="ＭＳ ゴシック" panose="020B0609070205080204" pitchFamily="49" charset="-128"/>
              </a:rPr>
              <a:t>思春期</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？性</a:t>
            </a:r>
            <a:r>
              <a:rPr lang="ja-JP" altLang="en-US" b="1" spc="-700" dirty="0">
                <a:latin typeface="ＭＳ ゴシック" panose="020B0609070205080204" pitchFamily="49" charset="-128"/>
                <a:ea typeface="ＭＳ ゴシック" panose="020B0609070205080204" pitchFamily="49" charset="-128"/>
              </a:rPr>
              <a:t>っ</a:t>
            </a:r>
            <a:r>
              <a:rPr lang="ja-JP" altLang="en-US" b="1" dirty="0">
                <a:latin typeface="ＭＳ ゴシック" panose="020B0609070205080204" pitchFamily="49" charset="-128"/>
                <a:ea typeface="ＭＳ ゴシック" panose="020B0609070205080204" pitchFamily="49" charset="-128"/>
              </a:rPr>
              <a:t>て何だろ</a:t>
            </a:r>
            <a:r>
              <a:rPr lang="ja-JP" altLang="en-US" b="1" spc="-700" dirty="0">
                <a:latin typeface="ＭＳ ゴシック" panose="020B0609070205080204" pitchFamily="49" charset="-128"/>
                <a:ea typeface="ＭＳ ゴシック" panose="020B0609070205080204" pitchFamily="49" charset="-128"/>
              </a:rPr>
              <a:t>う</a:t>
            </a:r>
            <a:r>
              <a:rPr lang="ja-JP" altLang="en-US" b="1" dirty="0">
                <a:latin typeface="ＭＳ ゴシック" panose="020B0609070205080204" pitchFamily="49" charset="-128"/>
                <a:ea typeface="ＭＳ ゴシック" panose="020B0609070205080204" pitchFamily="49" charset="-128"/>
              </a:rPr>
              <a:t>？</a:t>
            </a:r>
          </a:p>
        </p:txBody>
      </p:sp>
      <p:sp>
        <p:nvSpPr>
          <p:cNvPr id="4" name="サブタイトル 6">
            <a:extLst>
              <a:ext uri="{FF2B5EF4-FFF2-40B4-BE49-F238E27FC236}">
                <a16:creationId xmlns:a16="http://schemas.microsoft.com/office/drawing/2014/main" id="{BE90554F-8216-E707-4A7F-ADD478FA0305}"/>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0478448-80EE-2A4E-C0B7-ACBE5814C672}"/>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Google Shape;77;p2">
            <a:extLst>
              <a:ext uri="{FF2B5EF4-FFF2-40B4-BE49-F238E27FC236}">
                <a16:creationId xmlns:a16="http://schemas.microsoft.com/office/drawing/2014/main" id="{735EE987-AC0D-16D0-D167-68C4C13CBD0C}"/>
              </a:ext>
            </a:extLst>
          </p:cNvPr>
          <p:cNvSpPr txBox="1"/>
          <p:nvPr/>
        </p:nvSpPr>
        <p:spPr>
          <a:xfrm>
            <a:off x="517737" y="390109"/>
            <a:ext cx="7881000" cy="461624"/>
          </a:xfrm>
          <a:prstGeom prst="rect">
            <a:avLst/>
          </a:prstGeom>
          <a:noFill/>
          <a:ln>
            <a:noFill/>
          </a:ln>
        </p:spPr>
        <p:txBody>
          <a:bodyPr spcFirstLastPara="1" wrap="square" lIns="91425" tIns="45700" rIns="91425" bIns="4570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55" name="グループ化 54">
            <a:extLst>
              <a:ext uri="{FF2B5EF4-FFF2-40B4-BE49-F238E27FC236}">
                <a16:creationId xmlns:a16="http://schemas.microsoft.com/office/drawing/2014/main" id="{4658EBC9-CBCD-081B-DE6D-292ABDD59C65}"/>
              </a:ext>
            </a:extLst>
          </p:cNvPr>
          <p:cNvGrpSpPr/>
          <p:nvPr/>
        </p:nvGrpSpPr>
        <p:grpSpPr>
          <a:xfrm>
            <a:off x="615013" y="1106922"/>
            <a:ext cx="7886700" cy="498663"/>
            <a:chOff x="628650" y="1370562"/>
            <a:chExt cx="7886700" cy="498663"/>
          </a:xfrm>
          <a:effectLst>
            <a:outerShdw blurRad="50800" dist="38100" algn="l" rotWithShape="0">
              <a:prstClr val="black">
                <a:alpha val="40000"/>
              </a:prstClr>
            </a:outerShdw>
          </a:effectLst>
        </p:grpSpPr>
        <p:sp>
          <p:nvSpPr>
            <p:cNvPr id="81" name="テキスト ボックス 29">
              <a:extLst>
                <a:ext uri="{FF2B5EF4-FFF2-40B4-BE49-F238E27FC236}">
                  <a16:creationId xmlns:a16="http://schemas.microsoft.com/office/drawing/2014/main" id="{5867F8B9-2452-C550-2D3F-F61A57922777}"/>
                </a:ext>
              </a:extLst>
            </p:cNvPr>
            <p:cNvSpPr txBox="1"/>
            <p:nvPr/>
          </p:nvSpPr>
          <p:spPr>
            <a:xfrm>
              <a:off x="1335578" y="1370562"/>
              <a:ext cx="7179772" cy="495108"/>
            </a:xfrm>
            <a:prstGeom prst="rect">
              <a:avLst/>
            </a:prstGeom>
            <a:solidFill>
              <a:schemeClr val="bg1">
                <a:alpha val="90000"/>
              </a:schemeClr>
            </a:solidFill>
            <a:ln w="12700">
              <a:solidFill>
                <a:srgbClr val="F09192"/>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82" name="テキスト ボックス 30">
              <a:extLst>
                <a:ext uri="{FF2B5EF4-FFF2-40B4-BE49-F238E27FC236}">
                  <a16:creationId xmlns:a16="http://schemas.microsoft.com/office/drawing/2014/main" id="{3E848B30-D839-215D-4983-33C4A1665AD5}"/>
                </a:ext>
              </a:extLst>
            </p:cNvPr>
            <p:cNvSpPr txBox="1"/>
            <p:nvPr/>
          </p:nvSpPr>
          <p:spPr>
            <a:xfrm>
              <a:off x="628650" y="1374117"/>
              <a:ext cx="648504" cy="495108"/>
            </a:xfrm>
            <a:prstGeom prst="rect">
              <a:avLst/>
            </a:prstGeom>
            <a:solidFill>
              <a:srgbClr val="F09192"/>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56" name="グループ化 55">
            <a:extLst>
              <a:ext uri="{FF2B5EF4-FFF2-40B4-BE49-F238E27FC236}">
                <a16:creationId xmlns:a16="http://schemas.microsoft.com/office/drawing/2014/main" id="{43272977-3961-55B0-82A6-54339C1A828D}"/>
              </a:ext>
            </a:extLst>
          </p:cNvPr>
          <p:cNvGrpSpPr/>
          <p:nvPr/>
        </p:nvGrpSpPr>
        <p:grpSpPr>
          <a:xfrm>
            <a:off x="615013" y="1661334"/>
            <a:ext cx="7886700" cy="498663"/>
            <a:chOff x="628650" y="1370562"/>
            <a:chExt cx="7886700" cy="498663"/>
          </a:xfrm>
          <a:effectLst>
            <a:outerShdw blurRad="50800" dist="38100" algn="l" rotWithShape="0">
              <a:prstClr val="black">
                <a:alpha val="40000"/>
              </a:prstClr>
            </a:outerShdw>
          </a:effectLst>
        </p:grpSpPr>
        <p:sp>
          <p:nvSpPr>
            <p:cNvPr id="79" name="テキスト ボックス 32">
              <a:extLst>
                <a:ext uri="{FF2B5EF4-FFF2-40B4-BE49-F238E27FC236}">
                  <a16:creationId xmlns:a16="http://schemas.microsoft.com/office/drawing/2014/main" id="{DDF2A11D-2C29-DC3A-23B6-E7EA5DD0FE25}"/>
                </a:ext>
              </a:extLst>
            </p:cNvPr>
            <p:cNvSpPr txBox="1"/>
            <p:nvPr/>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80" name="テキスト ボックス 33">
              <a:extLst>
                <a:ext uri="{FF2B5EF4-FFF2-40B4-BE49-F238E27FC236}">
                  <a16:creationId xmlns:a16="http://schemas.microsoft.com/office/drawing/2014/main" id="{567F0959-40A9-B907-8F4B-16A1F0212866}"/>
                </a:ext>
              </a:extLst>
            </p:cNvPr>
            <p:cNvSpPr txBox="1"/>
            <p:nvPr/>
          </p:nvSpPr>
          <p:spPr>
            <a:xfrm>
              <a:off x="628650" y="1374117"/>
              <a:ext cx="648504" cy="495108"/>
            </a:xfrm>
            <a:prstGeom prst="rect">
              <a:avLst/>
            </a:prstGeom>
            <a:solidFill>
              <a:srgbClr val="F5BA1A"/>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57" name="グループ化 56">
            <a:extLst>
              <a:ext uri="{FF2B5EF4-FFF2-40B4-BE49-F238E27FC236}">
                <a16:creationId xmlns:a16="http://schemas.microsoft.com/office/drawing/2014/main" id="{581A9B0A-144A-D486-C720-BB7057A98AB0}"/>
              </a:ext>
            </a:extLst>
          </p:cNvPr>
          <p:cNvGrpSpPr/>
          <p:nvPr/>
        </p:nvGrpSpPr>
        <p:grpSpPr>
          <a:xfrm>
            <a:off x="615013" y="2208866"/>
            <a:ext cx="7886700" cy="498663"/>
            <a:chOff x="628650" y="1370562"/>
            <a:chExt cx="7886700" cy="498663"/>
          </a:xfrm>
          <a:effectLst>
            <a:outerShdw blurRad="50800" dist="38100" algn="l" rotWithShape="0">
              <a:prstClr val="black">
                <a:alpha val="40000"/>
              </a:prstClr>
            </a:outerShdw>
          </a:effectLst>
        </p:grpSpPr>
        <p:sp>
          <p:nvSpPr>
            <p:cNvPr id="77" name="テキスト ボックス 35">
              <a:extLst>
                <a:ext uri="{FF2B5EF4-FFF2-40B4-BE49-F238E27FC236}">
                  <a16:creationId xmlns:a16="http://schemas.microsoft.com/office/drawing/2014/main" id="{E0551F2A-8243-6F45-F6CC-9242B4C3A2BB}"/>
                </a:ext>
              </a:extLst>
            </p:cNvPr>
            <p:cNvSpPr txBox="1"/>
            <p:nvPr/>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8" name="テキスト ボックス 36">
              <a:extLst>
                <a:ext uri="{FF2B5EF4-FFF2-40B4-BE49-F238E27FC236}">
                  <a16:creationId xmlns:a16="http://schemas.microsoft.com/office/drawing/2014/main" id="{D840D2EC-AEB1-867E-A6D1-3C3269A31B7A}"/>
                </a:ext>
              </a:extLst>
            </p:cNvPr>
            <p:cNvSpPr txBox="1"/>
            <p:nvPr/>
          </p:nvSpPr>
          <p:spPr>
            <a:xfrm>
              <a:off x="628650" y="1374117"/>
              <a:ext cx="648504" cy="495108"/>
            </a:xfrm>
            <a:prstGeom prst="rect">
              <a:avLst/>
            </a:prstGeom>
            <a:solidFill>
              <a:srgbClr val="C2DA69"/>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58" name="グループ化 57">
            <a:extLst>
              <a:ext uri="{FF2B5EF4-FFF2-40B4-BE49-F238E27FC236}">
                <a16:creationId xmlns:a16="http://schemas.microsoft.com/office/drawing/2014/main" id="{572D29EE-CC0E-0F1D-9153-491CAB303F37}"/>
              </a:ext>
            </a:extLst>
          </p:cNvPr>
          <p:cNvGrpSpPr/>
          <p:nvPr/>
        </p:nvGrpSpPr>
        <p:grpSpPr>
          <a:xfrm>
            <a:off x="615013" y="2759838"/>
            <a:ext cx="7886700" cy="495108"/>
            <a:chOff x="628650" y="1335022"/>
            <a:chExt cx="7886700" cy="495108"/>
          </a:xfrm>
          <a:effectLst>
            <a:outerShdw blurRad="50800" dist="38100" algn="l" rotWithShape="0">
              <a:prstClr val="black">
                <a:alpha val="40000"/>
              </a:prstClr>
            </a:outerShdw>
          </a:effectLst>
        </p:grpSpPr>
        <p:sp>
          <p:nvSpPr>
            <p:cNvPr id="75" name="テキスト ボックス 38">
              <a:extLst>
                <a:ext uri="{FF2B5EF4-FFF2-40B4-BE49-F238E27FC236}">
                  <a16:creationId xmlns:a16="http://schemas.microsoft.com/office/drawing/2014/main" id="{4F4E60CB-E9AE-6BB3-B74F-C6211B259659}"/>
                </a:ext>
              </a:extLst>
            </p:cNvPr>
            <p:cNvSpPr txBox="1"/>
            <p:nvPr/>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6" name="テキスト ボックス 39">
              <a:extLst>
                <a:ext uri="{FF2B5EF4-FFF2-40B4-BE49-F238E27FC236}">
                  <a16:creationId xmlns:a16="http://schemas.microsoft.com/office/drawing/2014/main" id="{413512FA-FDDF-3121-DE58-4FF31E915029}"/>
                </a:ext>
              </a:extLst>
            </p:cNvPr>
            <p:cNvSpPr txBox="1"/>
            <p:nvPr/>
          </p:nvSpPr>
          <p:spPr>
            <a:xfrm>
              <a:off x="628650" y="1335022"/>
              <a:ext cx="648504" cy="495108"/>
            </a:xfrm>
            <a:prstGeom prst="rect">
              <a:avLst/>
            </a:prstGeom>
            <a:solidFill>
              <a:srgbClr val="88C9A1"/>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59" name="グループ化 58">
            <a:extLst>
              <a:ext uri="{FF2B5EF4-FFF2-40B4-BE49-F238E27FC236}">
                <a16:creationId xmlns:a16="http://schemas.microsoft.com/office/drawing/2014/main" id="{2C9DE761-3F2D-727B-E9B3-C4F87B7D4B8D}"/>
              </a:ext>
            </a:extLst>
          </p:cNvPr>
          <p:cNvGrpSpPr/>
          <p:nvPr/>
        </p:nvGrpSpPr>
        <p:grpSpPr>
          <a:xfrm>
            <a:off x="615013" y="3307255"/>
            <a:ext cx="7886700" cy="498663"/>
            <a:chOff x="628650" y="1331467"/>
            <a:chExt cx="7886700" cy="498663"/>
          </a:xfrm>
          <a:effectLst>
            <a:outerShdw blurRad="50800" dist="38100" algn="l" rotWithShape="0">
              <a:prstClr val="black">
                <a:alpha val="40000"/>
              </a:prstClr>
            </a:outerShdw>
          </a:effectLst>
        </p:grpSpPr>
        <p:sp>
          <p:nvSpPr>
            <p:cNvPr id="73" name="テキスト ボックス 41">
              <a:extLst>
                <a:ext uri="{FF2B5EF4-FFF2-40B4-BE49-F238E27FC236}">
                  <a16:creationId xmlns:a16="http://schemas.microsoft.com/office/drawing/2014/main" id="{0A40EF16-4AFF-401B-CACD-E7C4DCD0F099}"/>
                </a:ext>
              </a:extLst>
            </p:cNvPr>
            <p:cNvSpPr txBox="1"/>
            <p:nvPr/>
          </p:nvSpPr>
          <p:spPr>
            <a:xfrm>
              <a:off x="1335578" y="1335022"/>
              <a:ext cx="7179772" cy="495108"/>
            </a:xfrm>
            <a:prstGeom prst="rect">
              <a:avLst/>
            </a:prstGeom>
            <a:solidFill>
              <a:srgbClr val="FFFF99"/>
            </a:solidFill>
            <a:ln w="12700">
              <a:solidFill>
                <a:srgbClr val="00AFEC"/>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性感染症</a:t>
              </a:r>
              <a:endParaRPr lang="en-US" altLang="ja-JP" b="1" dirty="0">
                <a:latin typeface="ＭＳ ゴシック" panose="020B0609070205080204" pitchFamily="49" charset="-128"/>
                <a:ea typeface="ＭＳ ゴシック" panose="020B0609070205080204" pitchFamily="49" charset="-128"/>
              </a:endParaRPr>
            </a:p>
          </p:txBody>
        </p:sp>
        <p:sp>
          <p:nvSpPr>
            <p:cNvPr id="74" name="テキスト ボックス 42">
              <a:extLst>
                <a:ext uri="{FF2B5EF4-FFF2-40B4-BE49-F238E27FC236}">
                  <a16:creationId xmlns:a16="http://schemas.microsoft.com/office/drawing/2014/main" id="{DF8B51DB-D520-7E58-7FC2-D1A2DA270A62}"/>
                </a:ext>
              </a:extLst>
            </p:cNvPr>
            <p:cNvSpPr txBox="1"/>
            <p:nvPr/>
          </p:nvSpPr>
          <p:spPr>
            <a:xfrm>
              <a:off x="628650" y="1331467"/>
              <a:ext cx="648504" cy="495108"/>
            </a:xfrm>
            <a:prstGeom prst="rect">
              <a:avLst/>
            </a:prstGeom>
            <a:solidFill>
              <a:srgbClr val="00AFEC"/>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60" name="グループ化 59">
            <a:extLst>
              <a:ext uri="{FF2B5EF4-FFF2-40B4-BE49-F238E27FC236}">
                <a16:creationId xmlns:a16="http://schemas.microsoft.com/office/drawing/2014/main" id="{8A848C0F-42E2-F9A0-7B27-7965B75D6761}"/>
              </a:ext>
            </a:extLst>
          </p:cNvPr>
          <p:cNvGrpSpPr/>
          <p:nvPr/>
        </p:nvGrpSpPr>
        <p:grpSpPr>
          <a:xfrm>
            <a:off x="615013" y="3854672"/>
            <a:ext cx="7886700" cy="502218"/>
            <a:chOff x="628650" y="1327912"/>
            <a:chExt cx="7886700" cy="502218"/>
          </a:xfrm>
          <a:effectLst>
            <a:outerShdw blurRad="50800" dist="38100" algn="l" rotWithShape="0">
              <a:prstClr val="black">
                <a:alpha val="40000"/>
              </a:prstClr>
            </a:outerShdw>
          </a:effectLst>
        </p:grpSpPr>
        <p:sp>
          <p:nvSpPr>
            <p:cNvPr id="71" name="テキスト ボックス 44">
              <a:extLst>
                <a:ext uri="{FF2B5EF4-FFF2-40B4-BE49-F238E27FC236}">
                  <a16:creationId xmlns:a16="http://schemas.microsoft.com/office/drawing/2014/main" id="{21C7A733-56FF-98C1-672C-E99531A8FD63}"/>
                </a:ext>
              </a:extLst>
            </p:cNvPr>
            <p:cNvSpPr txBox="1"/>
            <p:nvPr/>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2" name="テキスト ボックス 45">
              <a:extLst>
                <a:ext uri="{FF2B5EF4-FFF2-40B4-BE49-F238E27FC236}">
                  <a16:creationId xmlns:a16="http://schemas.microsoft.com/office/drawing/2014/main" id="{89432008-DE5D-DFB3-4EC6-EA9992CC3B47}"/>
                </a:ext>
              </a:extLst>
            </p:cNvPr>
            <p:cNvSpPr txBox="1"/>
            <p:nvPr/>
          </p:nvSpPr>
          <p:spPr>
            <a:xfrm>
              <a:off x="628650" y="1327912"/>
              <a:ext cx="648504" cy="495108"/>
            </a:xfrm>
            <a:prstGeom prst="rect">
              <a:avLst/>
            </a:prstGeom>
            <a:solidFill>
              <a:srgbClr val="A3BCE2"/>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61" name="グループ化 60">
            <a:extLst>
              <a:ext uri="{FF2B5EF4-FFF2-40B4-BE49-F238E27FC236}">
                <a16:creationId xmlns:a16="http://schemas.microsoft.com/office/drawing/2014/main" id="{262CE05A-1505-5255-CECE-C94BAF38FE14}"/>
              </a:ext>
            </a:extLst>
          </p:cNvPr>
          <p:cNvGrpSpPr/>
          <p:nvPr/>
        </p:nvGrpSpPr>
        <p:grpSpPr>
          <a:xfrm>
            <a:off x="615013" y="4412754"/>
            <a:ext cx="7886700" cy="495108"/>
            <a:chOff x="628650" y="1335022"/>
            <a:chExt cx="7886700" cy="495108"/>
          </a:xfrm>
          <a:effectLst>
            <a:outerShdw blurRad="50800" dist="38100" algn="l" rotWithShape="0">
              <a:prstClr val="black">
                <a:alpha val="40000"/>
              </a:prstClr>
            </a:outerShdw>
          </a:effectLst>
        </p:grpSpPr>
        <p:sp>
          <p:nvSpPr>
            <p:cNvPr id="69" name="テキスト ボックス 47">
              <a:extLst>
                <a:ext uri="{FF2B5EF4-FFF2-40B4-BE49-F238E27FC236}">
                  <a16:creationId xmlns:a16="http://schemas.microsoft.com/office/drawing/2014/main" id="{6FD3D63D-3B84-BEDD-4571-9AF6F15FB458}"/>
                </a:ext>
              </a:extLst>
            </p:cNvPr>
            <p:cNvSpPr txBox="1"/>
            <p:nvPr/>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70" name="テキスト ボックス 48">
              <a:extLst>
                <a:ext uri="{FF2B5EF4-FFF2-40B4-BE49-F238E27FC236}">
                  <a16:creationId xmlns:a16="http://schemas.microsoft.com/office/drawing/2014/main" id="{62EA8CEC-52FA-9DBC-8378-F4D9D9965D8C}"/>
                </a:ext>
              </a:extLst>
            </p:cNvPr>
            <p:cNvSpPr txBox="1"/>
            <p:nvPr/>
          </p:nvSpPr>
          <p:spPr>
            <a:xfrm>
              <a:off x="628650" y="1335022"/>
              <a:ext cx="648504" cy="495108"/>
            </a:xfrm>
            <a:prstGeom prst="rect">
              <a:avLst/>
            </a:prstGeom>
            <a:solidFill>
              <a:srgbClr val="D5A9CD"/>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62" name="グループ化 61">
            <a:extLst>
              <a:ext uri="{FF2B5EF4-FFF2-40B4-BE49-F238E27FC236}">
                <a16:creationId xmlns:a16="http://schemas.microsoft.com/office/drawing/2014/main" id="{0F2B2EAD-AE1A-58D9-4083-C7507F1D492C}"/>
              </a:ext>
            </a:extLst>
          </p:cNvPr>
          <p:cNvGrpSpPr/>
          <p:nvPr/>
        </p:nvGrpSpPr>
        <p:grpSpPr>
          <a:xfrm>
            <a:off x="615013" y="4963726"/>
            <a:ext cx="7886700" cy="495108"/>
            <a:chOff x="628650" y="1335022"/>
            <a:chExt cx="7886700" cy="495108"/>
          </a:xfrm>
          <a:effectLst>
            <a:outerShdw blurRad="50800" dist="38100" algn="l" rotWithShape="0">
              <a:prstClr val="black">
                <a:alpha val="40000"/>
              </a:prstClr>
            </a:outerShdw>
          </a:effectLst>
        </p:grpSpPr>
        <p:sp>
          <p:nvSpPr>
            <p:cNvPr id="67" name="テキスト ボックス 50">
              <a:extLst>
                <a:ext uri="{FF2B5EF4-FFF2-40B4-BE49-F238E27FC236}">
                  <a16:creationId xmlns:a16="http://schemas.microsoft.com/office/drawing/2014/main" id="{734D2879-F820-F5FF-DB77-599D6208AFBB}"/>
                </a:ext>
              </a:extLst>
            </p:cNvPr>
            <p:cNvSpPr txBox="1"/>
            <p:nvPr/>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68" name="テキスト ボックス 51">
              <a:extLst>
                <a:ext uri="{FF2B5EF4-FFF2-40B4-BE49-F238E27FC236}">
                  <a16:creationId xmlns:a16="http://schemas.microsoft.com/office/drawing/2014/main" id="{5FB65B97-920F-EB04-FEC2-152CFEE6F9E7}"/>
                </a:ext>
              </a:extLst>
            </p:cNvPr>
            <p:cNvSpPr txBox="1"/>
            <p:nvPr/>
          </p:nvSpPr>
          <p:spPr>
            <a:xfrm>
              <a:off x="628650" y="1335022"/>
              <a:ext cx="648504" cy="495108"/>
            </a:xfrm>
            <a:prstGeom prst="rect">
              <a:avLst/>
            </a:prstGeom>
            <a:solidFill>
              <a:srgbClr val="F2A5C6"/>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63" name="グループ化 62">
            <a:extLst>
              <a:ext uri="{FF2B5EF4-FFF2-40B4-BE49-F238E27FC236}">
                <a16:creationId xmlns:a16="http://schemas.microsoft.com/office/drawing/2014/main" id="{01427510-992D-BCF8-D018-FBCF7B2F9F85}"/>
              </a:ext>
            </a:extLst>
          </p:cNvPr>
          <p:cNvGrpSpPr/>
          <p:nvPr/>
        </p:nvGrpSpPr>
        <p:grpSpPr>
          <a:xfrm>
            <a:off x="615013" y="5518334"/>
            <a:ext cx="7886700" cy="495108"/>
            <a:chOff x="628650" y="1335022"/>
            <a:chExt cx="7886700" cy="495108"/>
          </a:xfrm>
          <a:effectLst>
            <a:outerShdw blurRad="50800" dist="38100" algn="l" rotWithShape="0">
              <a:prstClr val="black">
                <a:alpha val="40000"/>
              </a:prstClr>
            </a:outerShdw>
          </a:effectLst>
        </p:grpSpPr>
        <p:sp>
          <p:nvSpPr>
            <p:cNvPr id="65" name="テキスト ボックス 53">
              <a:extLst>
                <a:ext uri="{FF2B5EF4-FFF2-40B4-BE49-F238E27FC236}">
                  <a16:creationId xmlns:a16="http://schemas.microsoft.com/office/drawing/2014/main" id="{BCD302DE-D329-2FB1-2A10-CABA813CD6EF}"/>
                </a:ext>
              </a:extLst>
            </p:cNvPr>
            <p:cNvSpPr txBox="1"/>
            <p:nvPr/>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66" name="テキスト ボックス 54">
              <a:extLst>
                <a:ext uri="{FF2B5EF4-FFF2-40B4-BE49-F238E27FC236}">
                  <a16:creationId xmlns:a16="http://schemas.microsoft.com/office/drawing/2014/main" id="{6C530185-1613-49E3-4337-077CC171E61A}"/>
                </a:ext>
              </a:extLst>
            </p:cNvPr>
            <p:cNvSpPr txBox="1"/>
            <p:nvPr/>
          </p:nvSpPr>
          <p:spPr>
            <a:xfrm>
              <a:off x="628650" y="1335022"/>
              <a:ext cx="648504" cy="495108"/>
            </a:xfrm>
            <a:prstGeom prst="rect">
              <a:avLst/>
            </a:prstGeom>
            <a:solidFill>
              <a:srgbClr val="FB996D"/>
            </a:solidFill>
          </p:spPr>
          <p:txBody>
            <a:bodyPr wrap="square" lIns="108000" tIns="108000" bIns="108000"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64" name="図 63">
            <a:extLst>
              <a:ext uri="{FF2B5EF4-FFF2-40B4-BE49-F238E27FC236}">
                <a16:creationId xmlns:a16="http://schemas.microsoft.com/office/drawing/2014/main" id="{2AED54A2-0685-DE71-616B-708FCD3A2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0189" y="3231305"/>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2091426"/>
            <a:ext cx="7772400" cy="2025510"/>
          </a:xfrm>
        </p:spPr>
        <p:txBody>
          <a:bodyPr/>
          <a:lstStyle/>
          <a:p>
            <a:r>
              <a:rPr lang="ja-JP" altLang="en-US" dirty="0"/>
              <a:t>性感染症</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853880FD-184B-0C73-4AB0-F0DD057ED45D}"/>
              </a:ext>
            </a:extLst>
          </p:cNvPr>
          <p:cNvSpPr/>
          <p:nvPr/>
        </p:nvSpPr>
        <p:spPr>
          <a:xfrm>
            <a:off x="2821177" y="4350628"/>
            <a:ext cx="3482452" cy="1866851"/>
          </a:xfrm>
          <a:prstGeom prst="ellipse">
            <a:avLst/>
          </a:prstGeom>
          <a:solidFill>
            <a:srgbClr val="FFF4CD"/>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3" name="タイトル 2">
            <a:extLst>
              <a:ext uri="{FF2B5EF4-FFF2-40B4-BE49-F238E27FC236}">
                <a16:creationId xmlns:a16="http://schemas.microsoft.com/office/drawing/2014/main" id="{EFFB69BB-9FEC-BA94-3182-FB0D4F8DE9F4}"/>
              </a:ext>
            </a:extLst>
          </p:cNvPr>
          <p:cNvSpPr>
            <a:spLocks noGrp="1"/>
          </p:cNvSpPr>
          <p:nvPr>
            <p:ph type="title"/>
          </p:nvPr>
        </p:nvSpPr>
        <p:spPr/>
        <p:txBody>
          <a:bodyPr>
            <a:normAutofit/>
          </a:bodyPr>
          <a:lstStyle/>
          <a:p>
            <a:r>
              <a:rPr lang="ja-JP" altLang="en-US" dirty="0"/>
              <a:t>性感染症</a:t>
            </a:r>
            <a:r>
              <a:rPr lang="ja-JP" altLang="en-US" spc="-500" dirty="0"/>
              <a:t>っ</a:t>
            </a:r>
            <a:r>
              <a:rPr lang="ja-JP" altLang="en-US" dirty="0"/>
              <a:t>て何？</a:t>
            </a:r>
          </a:p>
        </p:txBody>
      </p:sp>
      <p:sp>
        <p:nvSpPr>
          <p:cNvPr id="5" name="タイトル 1">
            <a:extLst>
              <a:ext uri="{FF2B5EF4-FFF2-40B4-BE49-F238E27FC236}">
                <a16:creationId xmlns:a16="http://schemas.microsoft.com/office/drawing/2014/main" id="{9CA67AB2-E242-8E20-0AAC-5CCD4BB33FC0}"/>
              </a:ext>
            </a:extLst>
          </p:cNvPr>
          <p:cNvSpPr txBox="1">
            <a:spLocks/>
          </p:cNvSpPr>
          <p:nvPr/>
        </p:nvSpPr>
        <p:spPr bwMode="auto">
          <a:xfrm>
            <a:off x="354835" y="1498563"/>
            <a:ext cx="8415137" cy="1107996"/>
          </a:xfrm>
          <a:prstGeom prst="rect">
            <a:avLst/>
          </a:prstGeom>
        </p:spPr>
        <p:txBody>
          <a:bodyPr wrap="square" lIns="0" tIns="0" rIns="0" bIns="0" anchor="ctr" anchorCtr="0">
            <a:spAutoFit/>
          </a:bodyPr>
          <a:lstStyle>
            <a:defPPr>
              <a:defRPr lang="ja-JP"/>
            </a:defPPr>
            <a:lvl1pPr lvl="0" algn="ctr">
              <a:spcBef>
                <a:spcPct val="0"/>
              </a:spcBef>
              <a:buNone/>
              <a:defRPr sz="3600" b="0" spc="-100" baseline="0">
                <a:solidFill>
                  <a:srgbClr val="0070C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b="1" dirty="0">
                <a:solidFill>
                  <a:schemeClr val="accent5">
                    <a:lumMod val="50000"/>
                  </a:schemeClr>
                </a:solidFill>
                <a:latin typeface="ＭＳ ゴシック" panose="020B0609070205080204" pitchFamily="49" charset="-128"/>
                <a:ea typeface="ＭＳ ゴシック" panose="020B0609070205080204" pitchFamily="49" charset="-128"/>
              </a:rPr>
              <a:t>性行為あるいはそれに近い行為で</a:t>
            </a:r>
            <a:endParaRPr lang="en-US" altLang="ja-JP" b="1" dirty="0">
              <a:solidFill>
                <a:schemeClr val="accent5">
                  <a:lumMod val="50000"/>
                </a:schemeClr>
              </a:solidFill>
              <a:latin typeface="ＭＳ ゴシック" panose="020B0609070205080204" pitchFamily="49" charset="-128"/>
              <a:ea typeface="ＭＳ ゴシック" panose="020B0609070205080204" pitchFamily="49" charset="-128"/>
            </a:endParaRPr>
          </a:p>
          <a:p>
            <a:r>
              <a:rPr lang="ja-JP" altLang="en-US" b="1" dirty="0">
                <a:solidFill>
                  <a:schemeClr val="accent5">
                    <a:lumMod val="50000"/>
                  </a:schemeClr>
                </a:solidFill>
                <a:latin typeface="ＭＳ ゴシック" panose="020B0609070205080204" pitchFamily="49" charset="-128"/>
                <a:ea typeface="ＭＳ ゴシック" panose="020B0609070205080204" pitchFamily="49" charset="-128"/>
              </a:rPr>
              <a:t>うつ</a:t>
            </a:r>
            <a:r>
              <a:rPr lang="ja-JP" altLang="en-US" b="1" spc="-1000" dirty="0">
                <a:solidFill>
                  <a:schemeClr val="accent5">
                    <a:lumMod val="50000"/>
                  </a:schemeClr>
                </a:solidFill>
                <a:latin typeface="ＭＳ ゴシック" panose="020B0609070205080204" pitchFamily="49" charset="-128"/>
                <a:ea typeface="ＭＳ ゴシック" panose="020B0609070205080204" pitchFamily="49" charset="-128"/>
              </a:rPr>
              <a:t>る</a:t>
            </a:r>
            <a:r>
              <a:rPr lang="ja-JP" altLang="en-US" sz="2800" b="1" dirty="0">
                <a:solidFill>
                  <a:schemeClr val="accent5">
                    <a:lumMod val="50000"/>
                  </a:schemeClr>
                </a:solidFill>
                <a:latin typeface="ＭＳ ゴシック" panose="020B0609070205080204" pitchFamily="49" charset="-128"/>
                <a:ea typeface="ＭＳ ゴシック" panose="020B0609070205080204" pitchFamily="49" charset="-128"/>
              </a:rPr>
              <a:t>（感染する</a:t>
            </a:r>
            <a:r>
              <a:rPr lang="ja-JP" altLang="en-US" sz="2800" b="1" spc="-700" dirty="0">
                <a:solidFill>
                  <a:schemeClr val="accent5">
                    <a:lumMod val="50000"/>
                  </a:schemeClr>
                </a:solidFill>
                <a:latin typeface="ＭＳ ゴシック" panose="020B0609070205080204" pitchFamily="49" charset="-128"/>
                <a:ea typeface="ＭＳ ゴシック" panose="020B0609070205080204" pitchFamily="49" charset="-128"/>
              </a:rPr>
              <a:t>）</a:t>
            </a:r>
            <a:r>
              <a:rPr lang="ja-JP" altLang="en-US" b="1" dirty="0">
                <a:solidFill>
                  <a:schemeClr val="accent5">
                    <a:lumMod val="50000"/>
                  </a:schemeClr>
                </a:solidFill>
                <a:latin typeface="ＭＳ ゴシック" panose="020B0609070205080204" pitchFamily="49" charset="-128"/>
                <a:ea typeface="ＭＳ ゴシック" panose="020B0609070205080204" pitchFamily="49" charset="-128"/>
              </a:rPr>
              <a:t>病気</a:t>
            </a:r>
          </a:p>
        </p:txBody>
      </p:sp>
      <p:sp>
        <p:nvSpPr>
          <p:cNvPr id="6" name="正方形/長方形 5">
            <a:extLst>
              <a:ext uri="{FF2B5EF4-FFF2-40B4-BE49-F238E27FC236}">
                <a16:creationId xmlns:a16="http://schemas.microsoft.com/office/drawing/2014/main" id="{EF1996E6-687A-C35A-DCC8-57F1DF2EF15E}"/>
              </a:ext>
            </a:extLst>
          </p:cNvPr>
          <p:cNvSpPr/>
          <p:nvPr/>
        </p:nvSpPr>
        <p:spPr>
          <a:xfrm>
            <a:off x="3585731" y="4479805"/>
            <a:ext cx="1861087" cy="1477328"/>
          </a:xfrm>
          <a:prstGeom prst="rect">
            <a:avLst/>
          </a:prstGeom>
        </p:spPr>
        <p:txBody>
          <a:bodyPr wrap="none" lIns="0" tIns="0" rIns="0" bIns="0" anchor="ctr" anchorCtr="0">
            <a:spAutoFit/>
          </a:bodyPr>
          <a:lstStyle/>
          <a:p>
            <a:pPr algn="ctr">
              <a:spcBef>
                <a:spcPct val="0"/>
              </a:spcBef>
            </a:pPr>
            <a:r>
              <a:rPr lang="en-US" altLang="ja-JP" sz="9600" b="1" dirty="0">
                <a:solidFill>
                  <a:srgbClr val="EB6161"/>
                </a:solidFill>
                <a:latin typeface="ＭＳ ゴシック" panose="020B0609070205080204" pitchFamily="49" charset="-128"/>
                <a:ea typeface="ＭＳ ゴシック" panose="020B0609070205080204" pitchFamily="49" charset="-128"/>
              </a:rPr>
              <a:t>STI</a:t>
            </a:r>
            <a:endParaRPr lang="ja-JP" altLang="en-US" sz="9600" b="1" dirty="0">
              <a:solidFill>
                <a:srgbClr val="EB6161"/>
              </a:solidFill>
              <a:latin typeface="ＭＳ ゴシック" panose="020B0609070205080204" pitchFamily="49" charset="-128"/>
              <a:ea typeface="ＭＳ ゴシック" panose="020B0609070205080204" pitchFamily="49" charset="-128"/>
            </a:endParaRPr>
          </a:p>
        </p:txBody>
      </p:sp>
      <p:sp>
        <p:nvSpPr>
          <p:cNvPr id="8" name="タイトル 1">
            <a:extLst>
              <a:ext uri="{FF2B5EF4-FFF2-40B4-BE49-F238E27FC236}">
                <a16:creationId xmlns:a16="http://schemas.microsoft.com/office/drawing/2014/main" id="{9C8CA862-0F7A-4538-4772-D89594B9A6F2}"/>
              </a:ext>
            </a:extLst>
          </p:cNvPr>
          <p:cNvSpPr txBox="1">
            <a:spLocks/>
          </p:cNvSpPr>
          <p:nvPr/>
        </p:nvSpPr>
        <p:spPr bwMode="auto">
          <a:xfrm>
            <a:off x="274348" y="2992873"/>
            <a:ext cx="8595303" cy="615553"/>
          </a:xfrm>
          <a:prstGeom prst="rect">
            <a:avLst/>
          </a:prstGeom>
        </p:spPr>
        <p:txBody>
          <a:bodyPr wrap="square" lIns="0" tIns="0" rIns="0" bIns="0" anchor="ctr" anchorCtr="0">
            <a:spAutoFit/>
          </a:bodyPr>
          <a:lstStyle>
            <a:defPPr>
              <a:defRPr lang="ja-JP"/>
            </a:defPPr>
            <a:lvl1pPr lvl="0" algn="ctr">
              <a:spcBef>
                <a:spcPct val="0"/>
              </a:spcBef>
              <a:buNone/>
              <a:defRPr sz="3600" b="0" spc="-100" baseline="0">
                <a:solidFill>
                  <a:srgbClr val="0070C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en-US" altLang="ja-JP" sz="4000" b="1" spc="0" dirty="0">
                <a:solidFill>
                  <a:srgbClr val="EB6161"/>
                </a:solidFill>
                <a:latin typeface="ＭＳ ゴシック" panose="020B0609070205080204" pitchFamily="49" charset="-128"/>
                <a:ea typeface="ＭＳ ゴシック" panose="020B0609070205080204" pitchFamily="49" charset="-128"/>
              </a:rPr>
              <a:t>S</a:t>
            </a:r>
            <a:r>
              <a:rPr lang="en-US" altLang="ja-JP" sz="4000" b="1" spc="0" dirty="0">
                <a:solidFill>
                  <a:srgbClr val="004F94"/>
                </a:solidFill>
                <a:latin typeface="ＭＳ ゴシック" panose="020B0609070205080204" pitchFamily="49" charset="-128"/>
                <a:ea typeface="ＭＳ ゴシック" panose="020B0609070205080204" pitchFamily="49" charset="-128"/>
              </a:rPr>
              <a:t>exually</a:t>
            </a:r>
            <a:r>
              <a:rPr lang="ja-JP" altLang="en-US" sz="4000" b="1" spc="0" dirty="0">
                <a:solidFill>
                  <a:srgbClr val="004F94"/>
                </a:solidFill>
                <a:latin typeface="ＭＳ ゴシック" panose="020B0609070205080204" pitchFamily="49" charset="-128"/>
                <a:ea typeface="ＭＳ ゴシック" panose="020B0609070205080204" pitchFamily="49" charset="-128"/>
              </a:rPr>
              <a:t> </a:t>
            </a:r>
            <a:r>
              <a:rPr lang="en-US" altLang="ja-JP" sz="4000" b="1" spc="0" dirty="0">
                <a:solidFill>
                  <a:srgbClr val="EB6161"/>
                </a:solidFill>
                <a:latin typeface="ＭＳ ゴシック" panose="020B0609070205080204" pitchFamily="49" charset="-128"/>
                <a:ea typeface="ＭＳ ゴシック" panose="020B0609070205080204" pitchFamily="49" charset="-128"/>
              </a:rPr>
              <a:t>T</a:t>
            </a:r>
            <a:r>
              <a:rPr lang="en-US" altLang="ja-JP" sz="4000" b="1" spc="0" dirty="0">
                <a:solidFill>
                  <a:srgbClr val="004F94"/>
                </a:solidFill>
                <a:latin typeface="ＭＳ ゴシック" panose="020B0609070205080204" pitchFamily="49" charset="-128"/>
                <a:ea typeface="ＭＳ ゴシック" panose="020B0609070205080204" pitchFamily="49" charset="-128"/>
              </a:rPr>
              <a:t>ransmitted </a:t>
            </a:r>
            <a:r>
              <a:rPr lang="en-US" altLang="ja-JP" sz="4000" b="1" spc="0" dirty="0">
                <a:solidFill>
                  <a:srgbClr val="EB6161"/>
                </a:solidFill>
                <a:latin typeface="ＭＳ ゴシック" panose="020B0609070205080204" pitchFamily="49" charset="-128"/>
                <a:ea typeface="ＭＳ ゴシック" panose="020B0609070205080204" pitchFamily="49" charset="-128"/>
              </a:rPr>
              <a:t>I</a:t>
            </a:r>
            <a:r>
              <a:rPr lang="en-US" altLang="ja-JP" sz="4000" b="1" spc="0" dirty="0">
                <a:solidFill>
                  <a:srgbClr val="004F94"/>
                </a:solidFill>
                <a:latin typeface="ＭＳ ゴシック" panose="020B0609070205080204" pitchFamily="49" charset="-128"/>
                <a:ea typeface="ＭＳ ゴシック" panose="020B0609070205080204" pitchFamily="49" charset="-128"/>
              </a:rPr>
              <a:t>nfections</a:t>
            </a:r>
            <a:endParaRPr lang="ja-JP" altLang="en-US" sz="4000" b="1" spc="0" dirty="0">
              <a:solidFill>
                <a:srgbClr val="004F94"/>
              </a:solidFill>
              <a:latin typeface="ＭＳ ゴシック" panose="020B0609070205080204" pitchFamily="49" charset="-128"/>
              <a:ea typeface="ＭＳ ゴシック" panose="020B0609070205080204" pitchFamily="49" charset="-128"/>
            </a:endParaRPr>
          </a:p>
        </p:txBody>
      </p:sp>
      <p:sp>
        <p:nvSpPr>
          <p:cNvPr id="9" name="下矢印 33">
            <a:extLst>
              <a:ext uri="{FF2B5EF4-FFF2-40B4-BE49-F238E27FC236}">
                <a16:creationId xmlns:a16="http://schemas.microsoft.com/office/drawing/2014/main" id="{FCAE899B-DD9C-18F9-30AC-190CB5D79ACA}"/>
              </a:ext>
            </a:extLst>
          </p:cNvPr>
          <p:cNvSpPr/>
          <p:nvPr/>
        </p:nvSpPr>
        <p:spPr>
          <a:xfrm rot="2021520" flipH="1">
            <a:off x="5459957" y="3539817"/>
            <a:ext cx="355675" cy="1223736"/>
          </a:xfrm>
          <a:prstGeom prst="downArrow">
            <a:avLst>
              <a:gd name="adj1" fmla="val 50000"/>
              <a:gd name="adj2" fmla="val 98180"/>
            </a:avLst>
          </a:prstGeom>
          <a:gradFill>
            <a:gsLst>
              <a:gs pos="47000">
                <a:srgbClr val="EB6161">
                  <a:alpha val="50000"/>
                </a:srgbClr>
              </a:gs>
              <a:gs pos="100000">
                <a:srgbClr val="EB6161">
                  <a:alpha val="85000"/>
                </a:srgbClr>
              </a:gs>
              <a:gs pos="0">
                <a:srgbClr val="EB6161">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10" name="下矢印 34">
            <a:extLst>
              <a:ext uri="{FF2B5EF4-FFF2-40B4-BE49-F238E27FC236}">
                <a16:creationId xmlns:a16="http://schemas.microsoft.com/office/drawing/2014/main" id="{24466E51-1068-A5E4-B62F-AA7FA44E81D9}"/>
              </a:ext>
            </a:extLst>
          </p:cNvPr>
          <p:cNvSpPr/>
          <p:nvPr/>
        </p:nvSpPr>
        <p:spPr>
          <a:xfrm rot="18765595">
            <a:off x="3578531" y="3389967"/>
            <a:ext cx="287425" cy="1523433"/>
          </a:xfrm>
          <a:prstGeom prst="downArrow">
            <a:avLst>
              <a:gd name="adj1" fmla="val 50000"/>
              <a:gd name="adj2" fmla="val 98180"/>
            </a:avLst>
          </a:prstGeom>
          <a:gradFill>
            <a:gsLst>
              <a:gs pos="47000">
                <a:srgbClr val="EB6161">
                  <a:alpha val="50000"/>
                </a:srgbClr>
              </a:gs>
              <a:gs pos="100000">
                <a:srgbClr val="EB6161">
                  <a:alpha val="85000"/>
                </a:srgbClr>
              </a:gs>
              <a:gs pos="0">
                <a:srgbClr val="EB6161">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2" name="下矢印 34">
            <a:extLst>
              <a:ext uri="{FF2B5EF4-FFF2-40B4-BE49-F238E27FC236}">
                <a16:creationId xmlns:a16="http://schemas.microsoft.com/office/drawing/2014/main" id="{1A31F3C8-5CE3-79B3-EF03-032B0AEB6610}"/>
              </a:ext>
            </a:extLst>
          </p:cNvPr>
          <p:cNvSpPr/>
          <p:nvPr/>
        </p:nvSpPr>
        <p:spPr>
          <a:xfrm rot="18032235">
            <a:off x="2071061" y="2979643"/>
            <a:ext cx="343238" cy="2552006"/>
          </a:xfrm>
          <a:prstGeom prst="downArrow">
            <a:avLst>
              <a:gd name="adj1" fmla="val 50000"/>
              <a:gd name="adj2" fmla="val 98180"/>
            </a:avLst>
          </a:prstGeom>
          <a:gradFill>
            <a:gsLst>
              <a:gs pos="47000">
                <a:srgbClr val="EB6161">
                  <a:alpha val="50000"/>
                </a:srgbClr>
              </a:gs>
              <a:gs pos="100000">
                <a:srgbClr val="EB6161">
                  <a:alpha val="85000"/>
                </a:srgbClr>
              </a:gs>
              <a:gs pos="0">
                <a:srgbClr val="EB6161">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249774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AAF9AB6B-BBC0-0F0D-8471-BFC68D0B3A58}"/>
              </a:ext>
            </a:extLst>
          </p:cNvPr>
          <p:cNvSpPr>
            <a:spLocks noGrp="1"/>
          </p:cNvSpPr>
          <p:nvPr>
            <p:ph type="title"/>
          </p:nvPr>
        </p:nvSpPr>
        <p:spPr/>
        <p:txBody>
          <a:bodyPr>
            <a:normAutofit/>
          </a:bodyPr>
          <a:lstStyle/>
          <a:p>
            <a:r>
              <a:rPr lang="ja-JP" altLang="en-US" dirty="0"/>
              <a:t>性感染症の特徴</a:t>
            </a:r>
          </a:p>
        </p:txBody>
      </p:sp>
      <p:sp>
        <p:nvSpPr>
          <p:cNvPr id="2" name="コンテンツ プレースホルダー 1">
            <a:extLst>
              <a:ext uri="{FF2B5EF4-FFF2-40B4-BE49-F238E27FC236}">
                <a16:creationId xmlns:a16="http://schemas.microsoft.com/office/drawing/2014/main" id="{853A41F1-7146-0492-5507-6429FD4A0D3A}"/>
              </a:ext>
            </a:extLst>
          </p:cNvPr>
          <p:cNvSpPr>
            <a:spLocks noGrp="1"/>
          </p:cNvSpPr>
          <p:nvPr>
            <p:ph idx="1"/>
          </p:nvPr>
        </p:nvSpPr>
        <p:spPr>
          <a:xfrm>
            <a:off x="587375" y="2133327"/>
            <a:ext cx="7969250" cy="3444514"/>
          </a:xfrm>
        </p:spPr>
        <p:txBody>
          <a:bodyPr/>
          <a:lstStyle/>
          <a:p>
            <a:pPr marL="622300" indent="-444500">
              <a:lnSpc>
                <a:spcPts val="5000"/>
              </a:lnSpc>
            </a:pPr>
            <a:r>
              <a:rPr lang="ja-JP" altLang="en-US" sz="36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男女差別を</a:t>
            </a:r>
            <a:r>
              <a:rPr lang="ja-JP" altLang="en-US" sz="3600" b="0" spc="-300" dirty="0">
                <a:solidFill>
                  <a:schemeClr val="tx1">
                    <a:lumMod val="75000"/>
                    <a:lumOff val="25000"/>
                  </a:schemeClr>
                </a:solidFill>
                <a:latin typeface="ＭＳ ゴシック" panose="020B0609070205080204" pitchFamily="49" charset="-128"/>
                <a:ea typeface="ＭＳ ゴシック" panose="020B0609070205080204" pitchFamily="49" charset="-128"/>
              </a:rPr>
              <a:t>し</a:t>
            </a:r>
            <a:r>
              <a:rPr lang="ja-JP" altLang="en-US" sz="36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ない</a:t>
            </a:r>
          </a:p>
          <a:p>
            <a:pPr marL="622300" indent="-444500">
              <a:lnSpc>
                <a:spcPts val="5000"/>
              </a:lnSpc>
            </a:pPr>
            <a:r>
              <a:rPr lang="ja-JP" altLang="en-US" sz="36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顔で選ばない</a:t>
            </a:r>
          </a:p>
          <a:p>
            <a:pPr marL="622300" indent="-444500">
              <a:lnSpc>
                <a:spcPts val="5000"/>
              </a:lnSpc>
            </a:pPr>
            <a:r>
              <a:rPr lang="ja-JP" altLang="en-US" sz="36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お金があるなし関係なし</a:t>
            </a:r>
          </a:p>
          <a:p>
            <a:pPr marL="622300" indent="-444500">
              <a:lnSpc>
                <a:spcPts val="5000"/>
              </a:lnSpc>
            </a:pPr>
            <a:r>
              <a:rPr lang="ja-JP" altLang="en-US" sz="3600" b="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性器からだけうつるのではない</a:t>
            </a:r>
          </a:p>
          <a:p>
            <a:pPr marL="622300" indent="-444500">
              <a:lnSpc>
                <a:spcPts val="5000"/>
              </a:lnSpc>
            </a:pPr>
            <a:endParaRPr lang="ja-JP" altLang="en-US" sz="3600" b="0" spc="-100" dirty="0">
              <a:latin typeface="ＭＳ ゴシック" panose="020B0609070205080204" pitchFamily="49" charset="-128"/>
              <a:ea typeface="ＭＳ ゴシック" panose="020B0609070205080204" pitchFamily="49" charset="-128"/>
            </a:endParaRPr>
          </a:p>
        </p:txBody>
      </p:sp>
      <p:pic>
        <p:nvPicPr>
          <p:cNvPr id="7" name="図 6">
            <a:extLst>
              <a:ext uri="{FF2B5EF4-FFF2-40B4-BE49-F238E27FC236}">
                <a16:creationId xmlns:a16="http://schemas.microsoft.com/office/drawing/2014/main" id="{86D8BBED-F91C-89E4-E0E9-0A78C4C5D6AE}"/>
              </a:ext>
            </a:extLst>
          </p:cNvPr>
          <p:cNvPicPr>
            <a:picLocks noChangeAspect="1"/>
          </p:cNvPicPr>
          <p:nvPr/>
        </p:nvPicPr>
        <p:blipFill>
          <a:blip r:embed="rId3"/>
          <a:stretch>
            <a:fillRect/>
          </a:stretch>
        </p:blipFill>
        <p:spPr>
          <a:xfrm>
            <a:off x="6986883" y="2287857"/>
            <a:ext cx="1733127" cy="3749424"/>
          </a:xfrm>
          <a:prstGeom prst="rect">
            <a:avLst/>
          </a:prstGeom>
        </p:spPr>
      </p:pic>
      <p:sp>
        <p:nvSpPr>
          <p:cNvPr id="6" name="テキスト プレースホルダー 4">
            <a:extLst>
              <a:ext uri="{FF2B5EF4-FFF2-40B4-BE49-F238E27FC236}">
                <a16:creationId xmlns:a16="http://schemas.microsoft.com/office/drawing/2014/main" id="{6C20401A-B5D2-2CDE-B01C-D6AE61A4FAE2}"/>
              </a:ext>
            </a:extLst>
          </p:cNvPr>
          <p:cNvSpPr txBox="1">
            <a:spLocks/>
          </p:cNvSpPr>
          <p:nvPr/>
        </p:nvSpPr>
        <p:spPr>
          <a:xfrm>
            <a:off x="712291" y="6037281"/>
            <a:ext cx="7969250" cy="4274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r">
              <a:buNone/>
            </a:pPr>
            <a:r>
              <a:rPr lang="ja-JP" altLang="en-US" sz="1200" dirty="0">
                <a:latin typeface="ＭＳ ゴシック" panose="020B0609070205080204" pitchFamily="49" charset="-128"/>
                <a:ea typeface="ＭＳ ゴシック" panose="020B0609070205080204" pitchFamily="49" charset="-128"/>
              </a:rPr>
              <a:t>出典：「ティーンズボディブック　新装改訂版」（中央公論新社）</a:t>
            </a:r>
          </a:p>
        </p:txBody>
      </p:sp>
    </p:spTree>
    <p:extLst>
      <p:ext uri="{BB962C8B-B14F-4D97-AF65-F5344CB8AC3E}">
        <p14:creationId xmlns:p14="http://schemas.microsoft.com/office/powerpoint/2010/main" val="4136025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2FFF441-C585-B247-56A0-B47ECF7E99E2}"/>
              </a:ext>
            </a:extLst>
          </p:cNvPr>
          <p:cNvSpPr>
            <a:spLocks noGrp="1"/>
          </p:cNvSpPr>
          <p:nvPr>
            <p:ph type="title"/>
          </p:nvPr>
        </p:nvSpPr>
        <p:spPr>
          <a:xfrm>
            <a:off x="1408148" y="393305"/>
            <a:ext cx="7852584" cy="894748"/>
          </a:xfrm>
        </p:spPr>
        <p:txBody>
          <a:bodyPr>
            <a:normAutofit/>
          </a:bodyPr>
          <a:lstStyle/>
          <a:p>
            <a:r>
              <a:rPr lang="ja-JP" altLang="en-US" dirty="0"/>
              <a:t>性感染症には</a:t>
            </a:r>
            <a:r>
              <a:rPr lang="ja-JP" altLang="en-US" spc="-200" dirty="0"/>
              <a:t>どんなものがある？</a:t>
            </a:r>
          </a:p>
        </p:txBody>
      </p:sp>
      <p:sp>
        <p:nvSpPr>
          <p:cNvPr id="2" name="角丸四角形 17">
            <a:extLst>
              <a:ext uri="{FF2B5EF4-FFF2-40B4-BE49-F238E27FC236}">
                <a16:creationId xmlns:a16="http://schemas.microsoft.com/office/drawing/2014/main" id="{D9A4BD2B-27D7-A680-9EAE-9C0B0A830DFA}"/>
              </a:ext>
            </a:extLst>
          </p:cNvPr>
          <p:cNvSpPr/>
          <p:nvPr/>
        </p:nvSpPr>
        <p:spPr>
          <a:xfrm>
            <a:off x="461493" y="1695565"/>
            <a:ext cx="2843385"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梅 毒</a:t>
            </a:r>
          </a:p>
        </p:txBody>
      </p:sp>
      <p:sp>
        <p:nvSpPr>
          <p:cNvPr id="5" name="角丸四角形 22">
            <a:extLst>
              <a:ext uri="{FF2B5EF4-FFF2-40B4-BE49-F238E27FC236}">
                <a16:creationId xmlns:a16="http://schemas.microsoft.com/office/drawing/2014/main" id="{C4E7BB1F-3035-683F-F3AB-30D5FD350C81}"/>
              </a:ext>
            </a:extLst>
          </p:cNvPr>
          <p:cNvSpPr/>
          <p:nvPr/>
        </p:nvSpPr>
        <p:spPr>
          <a:xfrm>
            <a:off x="3415356" y="1695565"/>
            <a:ext cx="2313287"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淋 病</a:t>
            </a:r>
          </a:p>
        </p:txBody>
      </p:sp>
      <p:sp>
        <p:nvSpPr>
          <p:cNvPr id="6" name="角丸四角形 23">
            <a:extLst>
              <a:ext uri="{FF2B5EF4-FFF2-40B4-BE49-F238E27FC236}">
                <a16:creationId xmlns:a16="http://schemas.microsoft.com/office/drawing/2014/main" id="{724E64BA-5717-FA12-B840-9A8FC51BF9BB}"/>
              </a:ext>
            </a:extLst>
          </p:cNvPr>
          <p:cNvSpPr/>
          <p:nvPr/>
        </p:nvSpPr>
        <p:spPr>
          <a:xfrm>
            <a:off x="5860060" y="1695565"/>
            <a:ext cx="2843385"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lnSpc>
                <a:spcPts val="2600"/>
              </a:lnSpc>
              <a:defRPr/>
            </a:pPr>
            <a:r>
              <a:rPr lang="ja-JP" altLang="en-US" sz="2400" b="1" dirty="0">
                <a:solidFill>
                  <a:schemeClr val="bg1"/>
                </a:solidFill>
                <a:latin typeface="ＭＳ ゴシック" panose="020B0609070205080204" pitchFamily="49" charset="-128"/>
                <a:ea typeface="ＭＳ ゴシック" panose="020B0609070205080204" pitchFamily="49" charset="-128"/>
              </a:rPr>
              <a:t>尖圭コンジローマ</a:t>
            </a:r>
          </a:p>
        </p:txBody>
      </p:sp>
      <p:sp>
        <p:nvSpPr>
          <p:cNvPr id="7" name="角丸四角形 24">
            <a:extLst>
              <a:ext uri="{FF2B5EF4-FFF2-40B4-BE49-F238E27FC236}">
                <a16:creationId xmlns:a16="http://schemas.microsoft.com/office/drawing/2014/main" id="{59F0A36E-015E-0AF2-C09A-369B024B64A9}"/>
              </a:ext>
            </a:extLst>
          </p:cNvPr>
          <p:cNvSpPr/>
          <p:nvPr/>
        </p:nvSpPr>
        <p:spPr>
          <a:xfrm>
            <a:off x="461493" y="2804179"/>
            <a:ext cx="2843385"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dirty="0">
                <a:solidFill>
                  <a:schemeClr val="bg1"/>
                </a:solidFill>
                <a:latin typeface="ＭＳ ゴシック" panose="020B0609070205080204" pitchFamily="49" charset="-128"/>
                <a:ea typeface="ＭＳ ゴシック" panose="020B0609070205080204" pitchFamily="49" charset="-128"/>
              </a:rPr>
              <a:t>クラミジア感染症</a:t>
            </a:r>
          </a:p>
        </p:txBody>
      </p:sp>
      <p:sp>
        <p:nvSpPr>
          <p:cNvPr id="8" name="角丸四角形 31">
            <a:extLst>
              <a:ext uri="{FF2B5EF4-FFF2-40B4-BE49-F238E27FC236}">
                <a16:creationId xmlns:a16="http://schemas.microsoft.com/office/drawing/2014/main" id="{54F9E052-C54F-15C7-E68E-0C29FF13E6E5}"/>
              </a:ext>
            </a:extLst>
          </p:cNvPr>
          <p:cNvSpPr/>
          <p:nvPr/>
        </p:nvSpPr>
        <p:spPr>
          <a:xfrm>
            <a:off x="3415356" y="2804179"/>
            <a:ext cx="2313287"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肝 炎</a:t>
            </a:r>
          </a:p>
        </p:txBody>
      </p:sp>
      <p:sp>
        <p:nvSpPr>
          <p:cNvPr id="9" name="角丸四角形 32">
            <a:extLst>
              <a:ext uri="{FF2B5EF4-FFF2-40B4-BE49-F238E27FC236}">
                <a16:creationId xmlns:a16="http://schemas.microsoft.com/office/drawing/2014/main" id="{81A50540-8C0B-7597-CFF1-1A66FCD90D7B}"/>
              </a:ext>
            </a:extLst>
          </p:cNvPr>
          <p:cNvSpPr/>
          <p:nvPr/>
        </p:nvSpPr>
        <p:spPr>
          <a:xfrm>
            <a:off x="5860059" y="2804179"/>
            <a:ext cx="2843385"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トリコモナス症</a:t>
            </a:r>
          </a:p>
        </p:txBody>
      </p:sp>
      <p:sp>
        <p:nvSpPr>
          <p:cNvPr id="10" name="角丸四角形 33">
            <a:extLst>
              <a:ext uri="{FF2B5EF4-FFF2-40B4-BE49-F238E27FC236}">
                <a16:creationId xmlns:a16="http://schemas.microsoft.com/office/drawing/2014/main" id="{49FC334E-505D-1B1D-E107-8F0E92BB50B9}"/>
              </a:ext>
            </a:extLst>
          </p:cNvPr>
          <p:cNvSpPr/>
          <p:nvPr/>
        </p:nvSpPr>
        <p:spPr>
          <a:xfrm>
            <a:off x="1149178" y="3925150"/>
            <a:ext cx="2155700"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dirty="0">
                <a:solidFill>
                  <a:schemeClr val="bg1"/>
                </a:solidFill>
                <a:latin typeface="ＭＳ ゴシック" panose="020B0609070205080204" pitchFamily="49" charset="-128"/>
                <a:ea typeface="ＭＳ ゴシック" panose="020B0609070205080204" pitchFamily="49" charset="-128"/>
              </a:rPr>
              <a:t>毛じらみ症</a:t>
            </a:r>
          </a:p>
        </p:txBody>
      </p:sp>
      <p:sp>
        <p:nvSpPr>
          <p:cNvPr id="11" name="角丸四角形 34">
            <a:extLst>
              <a:ext uri="{FF2B5EF4-FFF2-40B4-BE49-F238E27FC236}">
                <a16:creationId xmlns:a16="http://schemas.microsoft.com/office/drawing/2014/main" id="{B8F79DDE-3699-FCA5-EC30-13346FEAA2D0}"/>
              </a:ext>
            </a:extLst>
          </p:cNvPr>
          <p:cNvSpPr/>
          <p:nvPr/>
        </p:nvSpPr>
        <p:spPr>
          <a:xfrm>
            <a:off x="3415356" y="3925150"/>
            <a:ext cx="2313287" cy="972000"/>
          </a:xfrm>
          <a:prstGeom prst="roundRect">
            <a:avLst>
              <a:gd name="adj" fmla="val 4094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300" dirty="0">
                <a:solidFill>
                  <a:schemeClr val="bg1"/>
                </a:solidFill>
                <a:latin typeface="ＭＳ ゴシック" panose="020B0609070205080204" pitchFamily="49" charset="-128"/>
                <a:ea typeface="ＭＳ ゴシック" panose="020B0609070205080204" pitchFamily="49" charset="-128"/>
              </a:rPr>
              <a:t>ＨＩＶ</a:t>
            </a:r>
            <a:r>
              <a:rPr lang="en-US" altLang="ja-JP" sz="2400" b="1" spc="-300" dirty="0">
                <a:solidFill>
                  <a:schemeClr val="bg1"/>
                </a:solidFill>
                <a:latin typeface="ＭＳ ゴシック" panose="020B0609070205080204" pitchFamily="49" charset="-128"/>
                <a:ea typeface="ＭＳ ゴシック" panose="020B0609070205080204" pitchFamily="49" charset="-128"/>
              </a:rPr>
              <a:t>/</a:t>
            </a:r>
            <a:r>
              <a:rPr lang="ja-JP" altLang="en-US" sz="2400" b="1" spc="-300" dirty="0">
                <a:solidFill>
                  <a:schemeClr val="bg1"/>
                </a:solidFill>
                <a:latin typeface="ＭＳ ゴシック" panose="020B0609070205080204" pitchFamily="49" charset="-128"/>
                <a:ea typeface="ＭＳ ゴシック" panose="020B0609070205080204" pitchFamily="49" charset="-128"/>
              </a:rPr>
              <a:t>エイズ</a:t>
            </a:r>
          </a:p>
        </p:txBody>
      </p:sp>
      <p:sp>
        <p:nvSpPr>
          <p:cNvPr id="12" name="角丸四角形 35">
            <a:extLst>
              <a:ext uri="{FF2B5EF4-FFF2-40B4-BE49-F238E27FC236}">
                <a16:creationId xmlns:a16="http://schemas.microsoft.com/office/drawing/2014/main" id="{760875FF-A031-1B92-459A-0496CC126054}"/>
              </a:ext>
            </a:extLst>
          </p:cNvPr>
          <p:cNvSpPr/>
          <p:nvPr/>
        </p:nvSpPr>
        <p:spPr>
          <a:xfrm>
            <a:off x="5860059" y="3925150"/>
            <a:ext cx="2843385"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dirty="0">
                <a:solidFill>
                  <a:schemeClr val="bg1"/>
                </a:solidFill>
                <a:latin typeface="ＭＳ ゴシック" panose="020B0609070205080204" pitchFamily="49" charset="-128"/>
                <a:ea typeface="ＭＳ ゴシック" panose="020B0609070205080204" pitchFamily="49" charset="-128"/>
              </a:rPr>
              <a:t>性器</a:t>
            </a:r>
            <a:r>
              <a:rPr lang="ja-JP" altLang="en-US" sz="2400" b="1" spc="-100" dirty="0">
                <a:solidFill>
                  <a:schemeClr val="bg1"/>
                </a:solidFill>
                <a:latin typeface="ＭＳ ゴシック" panose="020B0609070205080204" pitchFamily="49" charset="-128"/>
                <a:ea typeface="ＭＳ ゴシック" panose="020B0609070205080204" pitchFamily="49" charset="-128"/>
              </a:rPr>
              <a:t>ヘルペス</a:t>
            </a:r>
          </a:p>
        </p:txBody>
      </p:sp>
      <p:sp>
        <p:nvSpPr>
          <p:cNvPr id="13" name="角丸四角形 36">
            <a:extLst>
              <a:ext uri="{FF2B5EF4-FFF2-40B4-BE49-F238E27FC236}">
                <a16:creationId xmlns:a16="http://schemas.microsoft.com/office/drawing/2014/main" id="{E049F2EC-BFA9-E41B-FFFD-707078E878C2}"/>
              </a:ext>
            </a:extLst>
          </p:cNvPr>
          <p:cNvSpPr/>
          <p:nvPr/>
        </p:nvSpPr>
        <p:spPr>
          <a:xfrm>
            <a:off x="3415356" y="5033765"/>
            <a:ext cx="2313287" cy="972000"/>
          </a:xfrm>
          <a:prstGeom prst="roundRect">
            <a:avLst>
              <a:gd name="adj" fmla="val 40945"/>
            </a:avLst>
          </a:prstGeom>
          <a:solidFill>
            <a:srgbClr val="0097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その他</a:t>
            </a:r>
          </a:p>
        </p:txBody>
      </p:sp>
      <p:pic>
        <p:nvPicPr>
          <p:cNvPr id="16" name="図 15">
            <a:extLst>
              <a:ext uri="{FF2B5EF4-FFF2-40B4-BE49-F238E27FC236}">
                <a16:creationId xmlns:a16="http://schemas.microsoft.com/office/drawing/2014/main" id="{5C5F41B2-4ABA-DC15-BA11-16CA079F8F92}"/>
              </a:ext>
            </a:extLst>
          </p:cNvPr>
          <p:cNvPicPr>
            <a:picLocks noChangeAspect="1"/>
          </p:cNvPicPr>
          <p:nvPr/>
        </p:nvPicPr>
        <p:blipFill rotWithShape="1">
          <a:blip r:embed="rId3"/>
          <a:srcRect b="46446"/>
          <a:stretch/>
        </p:blipFill>
        <p:spPr>
          <a:xfrm flipH="1">
            <a:off x="-23982" y="4141008"/>
            <a:ext cx="1962947" cy="2274259"/>
          </a:xfrm>
          <a:prstGeom prst="rect">
            <a:avLst/>
          </a:prstGeom>
        </p:spPr>
      </p:pic>
    </p:spTree>
    <p:extLst>
      <p:ext uri="{BB962C8B-B14F-4D97-AF65-F5344CB8AC3E}">
        <p14:creationId xmlns:p14="http://schemas.microsoft.com/office/powerpoint/2010/main" val="3768600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2579D3A-55CB-09C8-D785-19297BF64BCD}"/>
              </a:ext>
            </a:extLst>
          </p:cNvPr>
          <p:cNvSpPr>
            <a:spLocks noGrp="1"/>
          </p:cNvSpPr>
          <p:nvPr>
            <p:ph type="title"/>
          </p:nvPr>
        </p:nvSpPr>
        <p:spPr/>
        <p:txBody>
          <a:bodyPr>
            <a:normAutofit/>
          </a:bodyPr>
          <a:lstStyle/>
          <a:p>
            <a:r>
              <a:rPr lang="ja-JP" altLang="en-US" dirty="0"/>
              <a:t>毛じらみ</a:t>
            </a:r>
          </a:p>
        </p:txBody>
      </p:sp>
      <p:pic>
        <p:nvPicPr>
          <p:cNvPr id="2" name="図 1">
            <a:extLst>
              <a:ext uri="{FF2B5EF4-FFF2-40B4-BE49-F238E27FC236}">
                <a16:creationId xmlns:a16="http://schemas.microsoft.com/office/drawing/2014/main" id="{8D2EB3A5-7D5B-B200-E541-3C53AED48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252" y="1553426"/>
            <a:ext cx="6426804" cy="4600239"/>
          </a:xfrm>
          <a:prstGeom prst="rect">
            <a:avLst/>
          </a:prstGeom>
        </p:spPr>
      </p:pic>
      <p:pic>
        <p:nvPicPr>
          <p:cNvPr id="5" name="図 4" descr="挿絵, シャツ が含まれている画像&#10;&#10;自動的に生成された説明">
            <a:extLst>
              <a:ext uri="{FF2B5EF4-FFF2-40B4-BE49-F238E27FC236}">
                <a16:creationId xmlns:a16="http://schemas.microsoft.com/office/drawing/2014/main" id="{B1888A1D-6D41-6AB6-9BCB-21DF70A21C3D}"/>
              </a:ext>
            </a:extLst>
          </p:cNvPr>
          <p:cNvPicPr>
            <a:picLocks noChangeAspect="1"/>
          </p:cNvPicPr>
          <p:nvPr/>
        </p:nvPicPr>
        <p:blipFill rotWithShape="1">
          <a:blip r:embed="rId4"/>
          <a:srcRect b="52509"/>
          <a:stretch/>
        </p:blipFill>
        <p:spPr>
          <a:xfrm>
            <a:off x="6605985" y="3811465"/>
            <a:ext cx="2538015" cy="2607573"/>
          </a:xfrm>
          <a:prstGeom prst="rect">
            <a:avLst/>
          </a:prstGeom>
        </p:spPr>
      </p:pic>
    </p:spTree>
    <p:extLst>
      <p:ext uri="{BB962C8B-B14F-4D97-AF65-F5344CB8AC3E}">
        <p14:creationId xmlns:p14="http://schemas.microsoft.com/office/powerpoint/2010/main" val="3255331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183C7A2-AF2F-40B2-C80B-51AA7AB50113}"/>
              </a:ext>
            </a:extLst>
          </p:cNvPr>
          <p:cNvSpPr>
            <a:spLocks noGrp="1"/>
          </p:cNvSpPr>
          <p:nvPr>
            <p:ph type="title"/>
          </p:nvPr>
        </p:nvSpPr>
        <p:spPr/>
        <p:txBody>
          <a:bodyPr>
            <a:normAutofit/>
          </a:bodyPr>
          <a:lstStyle/>
          <a:p>
            <a:r>
              <a:rPr lang="ja-JP" altLang="en-US" dirty="0"/>
              <a:t>性器ヘルペ</a:t>
            </a:r>
            <a:r>
              <a:rPr lang="ja-JP" altLang="en-US" spc="-1000" dirty="0"/>
              <a:t>ス</a:t>
            </a:r>
            <a:r>
              <a:rPr lang="ja-JP" altLang="en-US" sz="3200" dirty="0"/>
              <a:t>（女性）</a:t>
            </a:r>
            <a:endParaRPr lang="ja-JP" altLang="en-US" dirty="0"/>
          </a:p>
        </p:txBody>
      </p:sp>
      <p:pic>
        <p:nvPicPr>
          <p:cNvPr id="2" name="図 1">
            <a:extLst>
              <a:ext uri="{FF2B5EF4-FFF2-40B4-BE49-F238E27FC236}">
                <a16:creationId xmlns:a16="http://schemas.microsoft.com/office/drawing/2014/main" id="{906DB76B-2379-CA57-6BF7-DBCBD3BB0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450" y="1513003"/>
            <a:ext cx="3159100" cy="4692193"/>
          </a:xfrm>
          <a:prstGeom prst="rect">
            <a:avLst/>
          </a:prstGeom>
        </p:spPr>
      </p:pic>
      <p:pic>
        <p:nvPicPr>
          <p:cNvPr id="4" name="図 3" descr="挿絵, シャツ が含まれている画像&#10;&#10;自動的に生成された説明">
            <a:extLst>
              <a:ext uri="{FF2B5EF4-FFF2-40B4-BE49-F238E27FC236}">
                <a16:creationId xmlns:a16="http://schemas.microsoft.com/office/drawing/2014/main" id="{D5B67DB1-5DFF-81E3-4CE1-F527FEE5F8B1}"/>
              </a:ext>
            </a:extLst>
          </p:cNvPr>
          <p:cNvPicPr>
            <a:picLocks noChangeAspect="1"/>
          </p:cNvPicPr>
          <p:nvPr/>
        </p:nvPicPr>
        <p:blipFill rotWithShape="1">
          <a:blip r:embed="rId4"/>
          <a:srcRect b="52509"/>
          <a:stretch/>
        </p:blipFill>
        <p:spPr>
          <a:xfrm>
            <a:off x="6605985" y="3811465"/>
            <a:ext cx="2538015" cy="2607573"/>
          </a:xfrm>
          <a:prstGeom prst="rect">
            <a:avLst/>
          </a:prstGeom>
        </p:spPr>
      </p:pic>
    </p:spTree>
    <p:extLst>
      <p:ext uri="{BB962C8B-B14F-4D97-AF65-F5344CB8AC3E}">
        <p14:creationId xmlns:p14="http://schemas.microsoft.com/office/powerpoint/2010/main" val="3658163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13E3B79-9E00-07A6-4261-FF881167E28C}"/>
              </a:ext>
            </a:extLst>
          </p:cNvPr>
          <p:cNvSpPr>
            <a:spLocks noGrp="1"/>
          </p:cNvSpPr>
          <p:nvPr>
            <p:ph type="title"/>
          </p:nvPr>
        </p:nvSpPr>
        <p:spPr/>
        <p:txBody>
          <a:bodyPr>
            <a:normAutofit/>
          </a:bodyPr>
          <a:lstStyle/>
          <a:p>
            <a:r>
              <a:rPr lang="ja-JP" altLang="en-US" dirty="0"/>
              <a:t>性器ヘルペ</a:t>
            </a:r>
            <a:r>
              <a:rPr lang="ja-JP" altLang="en-US" spc="-1000" dirty="0"/>
              <a:t>ス</a:t>
            </a:r>
            <a:r>
              <a:rPr lang="ja-JP" altLang="en-US" sz="3200" dirty="0"/>
              <a:t>（男性）</a:t>
            </a:r>
            <a:endParaRPr lang="ja-JP" altLang="en-US" dirty="0"/>
          </a:p>
        </p:txBody>
      </p:sp>
      <p:pic>
        <p:nvPicPr>
          <p:cNvPr id="2" name="図 1">
            <a:extLst>
              <a:ext uri="{FF2B5EF4-FFF2-40B4-BE49-F238E27FC236}">
                <a16:creationId xmlns:a16="http://schemas.microsoft.com/office/drawing/2014/main" id="{E8FBA449-81E8-5565-58F6-9EA47E0CD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662" y="1509822"/>
            <a:ext cx="3186675" cy="4709719"/>
          </a:xfrm>
          <a:prstGeom prst="rect">
            <a:avLst/>
          </a:prstGeom>
        </p:spPr>
      </p:pic>
      <p:pic>
        <p:nvPicPr>
          <p:cNvPr id="4" name="図 3" descr="挿絵, シャツ が含まれている画像&#10;&#10;自動的に生成された説明">
            <a:extLst>
              <a:ext uri="{FF2B5EF4-FFF2-40B4-BE49-F238E27FC236}">
                <a16:creationId xmlns:a16="http://schemas.microsoft.com/office/drawing/2014/main" id="{312B29AE-CA7D-6888-8EF6-2967A576FE8E}"/>
              </a:ext>
            </a:extLst>
          </p:cNvPr>
          <p:cNvPicPr>
            <a:picLocks noChangeAspect="1"/>
          </p:cNvPicPr>
          <p:nvPr/>
        </p:nvPicPr>
        <p:blipFill rotWithShape="1">
          <a:blip r:embed="rId4"/>
          <a:srcRect b="52509"/>
          <a:stretch/>
        </p:blipFill>
        <p:spPr>
          <a:xfrm>
            <a:off x="6605985" y="3811465"/>
            <a:ext cx="2538015" cy="2607573"/>
          </a:xfrm>
          <a:prstGeom prst="rect">
            <a:avLst/>
          </a:prstGeom>
        </p:spPr>
      </p:pic>
    </p:spTree>
    <p:extLst>
      <p:ext uri="{BB962C8B-B14F-4D97-AF65-F5344CB8AC3E}">
        <p14:creationId xmlns:p14="http://schemas.microsoft.com/office/powerpoint/2010/main" val="245948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29A4ED7-31E9-4970-D450-F1EB5C35C27D}"/>
              </a:ext>
            </a:extLst>
          </p:cNvPr>
          <p:cNvSpPr>
            <a:spLocks noGrp="1"/>
          </p:cNvSpPr>
          <p:nvPr>
            <p:ph type="title"/>
          </p:nvPr>
        </p:nvSpPr>
        <p:spPr/>
        <p:txBody>
          <a:bodyPr>
            <a:normAutofit/>
          </a:bodyPr>
          <a:lstStyle/>
          <a:p>
            <a:r>
              <a:rPr lang="ja-JP" altLang="en-US" dirty="0"/>
              <a:t>尖圭コンジロー</a:t>
            </a:r>
            <a:r>
              <a:rPr lang="ja-JP" altLang="en-US" spc="-1500" dirty="0"/>
              <a:t>マ</a:t>
            </a:r>
            <a:endParaRPr lang="ja-JP" altLang="en-US" dirty="0"/>
          </a:p>
        </p:txBody>
      </p:sp>
      <p:sp>
        <p:nvSpPr>
          <p:cNvPr id="7" name="テキスト ボックス 2">
            <a:extLst>
              <a:ext uri="{FF2B5EF4-FFF2-40B4-BE49-F238E27FC236}">
                <a16:creationId xmlns:a16="http://schemas.microsoft.com/office/drawing/2014/main" id="{2079B681-EF18-BF92-12F2-A6468858EA03}"/>
              </a:ext>
            </a:extLst>
          </p:cNvPr>
          <p:cNvSpPr txBox="1">
            <a:spLocks noChangeArrowheads="1"/>
          </p:cNvSpPr>
          <p:nvPr/>
        </p:nvSpPr>
        <p:spPr bwMode="auto">
          <a:xfrm>
            <a:off x="1246199" y="424793"/>
            <a:ext cx="1567911" cy="128240"/>
          </a:xfrm>
          <a:prstGeom prst="rect">
            <a:avLst/>
          </a:prstGeom>
        </p:spPr>
        <p:txBody>
          <a:bodyPr wrap="square" lIns="0" tIns="0" r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1000"/>
              </a:lnSpc>
              <a:defRPr/>
            </a:pPr>
            <a:r>
              <a:rPr lang="ja-JP" altLang="en-US" sz="1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せん けい</a:t>
            </a:r>
          </a:p>
        </p:txBody>
      </p:sp>
      <p:pic>
        <p:nvPicPr>
          <p:cNvPr id="2" name="図 1">
            <a:extLst>
              <a:ext uri="{FF2B5EF4-FFF2-40B4-BE49-F238E27FC236}">
                <a16:creationId xmlns:a16="http://schemas.microsoft.com/office/drawing/2014/main" id="{89559DCC-A340-5B39-27BB-0925079D7D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666" y="1993801"/>
            <a:ext cx="2749572" cy="4053771"/>
          </a:xfrm>
          <a:prstGeom prst="rect">
            <a:avLst/>
          </a:prstGeom>
        </p:spPr>
      </p:pic>
      <p:pic>
        <p:nvPicPr>
          <p:cNvPr id="4" name="図 3" descr="挿絵, シャツ が含まれている画像&#10;&#10;自動的に生成された説明">
            <a:extLst>
              <a:ext uri="{FF2B5EF4-FFF2-40B4-BE49-F238E27FC236}">
                <a16:creationId xmlns:a16="http://schemas.microsoft.com/office/drawing/2014/main" id="{8DBDF7D3-0BD8-F72C-407B-1843A657A7B9}"/>
              </a:ext>
            </a:extLst>
          </p:cNvPr>
          <p:cNvPicPr>
            <a:picLocks noChangeAspect="1"/>
          </p:cNvPicPr>
          <p:nvPr/>
        </p:nvPicPr>
        <p:blipFill rotWithShape="1">
          <a:blip r:embed="rId4"/>
          <a:srcRect b="52509"/>
          <a:stretch/>
        </p:blipFill>
        <p:spPr>
          <a:xfrm>
            <a:off x="6605985" y="3811465"/>
            <a:ext cx="2538015" cy="2607573"/>
          </a:xfrm>
          <a:prstGeom prst="rect">
            <a:avLst/>
          </a:prstGeom>
        </p:spPr>
      </p:pic>
      <p:pic>
        <p:nvPicPr>
          <p:cNvPr id="6" name="図 5" descr="屋内, ピンク, ボックス, 座る が含まれている画像&#10;&#10;自動的に生成された説明">
            <a:extLst>
              <a:ext uri="{FF2B5EF4-FFF2-40B4-BE49-F238E27FC236}">
                <a16:creationId xmlns:a16="http://schemas.microsoft.com/office/drawing/2014/main" id="{01DF2F23-955E-DD98-706A-454ECB2EF6B0}"/>
              </a:ext>
            </a:extLst>
          </p:cNvPr>
          <p:cNvPicPr>
            <a:picLocks noChangeAspect="1"/>
          </p:cNvPicPr>
          <p:nvPr/>
        </p:nvPicPr>
        <p:blipFill>
          <a:blip r:embed="rId5"/>
          <a:stretch>
            <a:fillRect/>
          </a:stretch>
        </p:blipFill>
        <p:spPr>
          <a:xfrm>
            <a:off x="4141233" y="1993800"/>
            <a:ext cx="2538015" cy="4161116"/>
          </a:xfrm>
          <a:prstGeom prst="roundRect">
            <a:avLst>
              <a:gd name="adj" fmla="val 8594"/>
            </a:avLst>
          </a:prstGeom>
          <a:solidFill>
            <a:srgbClr val="FFFFFF">
              <a:shade val="85000"/>
            </a:srgbClr>
          </a:solidFill>
          <a:ln>
            <a:noFill/>
          </a:ln>
          <a:effectLst/>
        </p:spPr>
      </p:pic>
      <p:sp>
        <p:nvSpPr>
          <p:cNvPr id="9" name="テキスト ボックス 8">
            <a:extLst>
              <a:ext uri="{FF2B5EF4-FFF2-40B4-BE49-F238E27FC236}">
                <a16:creationId xmlns:a16="http://schemas.microsoft.com/office/drawing/2014/main" id="{A04D9974-5541-4A38-1860-ED48EFB29BE3}"/>
              </a:ext>
            </a:extLst>
          </p:cNvPr>
          <p:cNvSpPr txBox="1"/>
          <p:nvPr/>
        </p:nvSpPr>
        <p:spPr>
          <a:xfrm>
            <a:off x="1347988" y="1409026"/>
            <a:ext cx="1891979" cy="584775"/>
          </a:xfrm>
          <a:prstGeom prst="rect">
            <a:avLst/>
          </a:prstGeom>
          <a:noFill/>
        </p:spPr>
        <p:txBody>
          <a:bodyPr wrap="square">
            <a:spAutoFit/>
          </a:bodyPr>
          <a:lstStyle/>
          <a:p>
            <a:r>
              <a:rPr lang="ja-JP" altLang="en-US" sz="3200" dirty="0">
                <a:latin typeface="ＭＳ ゴシック" panose="020B0609070205080204" pitchFamily="49" charset="-128"/>
                <a:ea typeface="ＭＳ ゴシック" panose="020B0609070205080204" pitchFamily="49" charset="-128"/>
              </a:rPr>
              <a:t>（女性）</a:t>
            </a:r>
          </a:p>
        </p:txBody>
      </p:sp>
      <p:sp>
        <p:nvSpPr>
          <p:cNvPr id="10" name="テキスト ボックス 9">
            <a:extLst>
              <a:ext uri="{FF2B5EF4-FFF2-40B4-BE49-F238E27FC236}">
                <a16:creationId xmlns:a16="http://schemas.microsoft.com/office/drawing/2014/main" id="{EB236A41-E9CA-105A-1260-FF17D12E1397}"/>
              </a:ext>
            </a:extLst>
          </p:cNvPr>
          <p:cNvSpPr txBox="1"/>
          <p:nvPr/>
        </p:nvSpPr>
        <p:spPr>
          <a:xfrm>
            <a:off x="4464250" y="1409025"/>
            <a:ext cx="1891979" cy="584775"/>
          </a:xfrm>
          <a:prstGeom prst="rect">
            <a:avLst/>
          </a:prstGeom>
          <a:noFill/>
        </p:spPr>
        <p:txBody>
          <a:bodyPr wrap="square">
            <a:spAutoFit/>
          </a:bodyPr>
          <a:lstStyle/>
          <a:p>
            <a:r>
              <a:rPr lang="ja-JP" altLang="en-US" sz="3200" dirty="0">
                <a:latin typeface="ＭＳ ゴシック" panose="020B0609070205080204" pitchFamily="49" charset="-128"/>
                <a:ea typeface="ＭＳ ゴシック" panose="020B0609070205080204" pitchFamily="49" charset="-128"/>
              </a:rPr>
              <a:t>（男性）</a:t>
            </a:r>
          </a:p>
        </p:txBody>
      </p:sp>
    </p:spTree>
    <p:extLst>
      <p:ext uri="{BB962C8B-B14F-4D97-AF65-F5344CB8AC3E}">
        <p14:creationId xmlns:p14="http://schemas.microsoft.com/office/powerpoint/2010/main" val="3496130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小さい, ランプ, ボトル, 光 が含まれている画像&#10;&#10;自動的に生成された説明">
            <a:extLst>
              <a:ext uri="{FF2B5EF4-FFF2-40B4-BE49-F238E27FC236}">
                <a16:creationId xmlns:a16="http://schemas.microsoft.com/office/drawing/2014/main" id="{84072881-F471-0429-2C9F-35819CE0B265}"/>
              </a:ext>
            </a:extLst>
          </p:cNvPr>
          <p:cNvPicPr>
            <a:picLocks noChangeAspect="1"/>
          </p:cNvPicPr>
          <p:nvPr/>
        </p:nvPicPr>
        <p:blipFill>
          <a:blip r:embed="rId3"/>
          <a:stretch>
            <a:fillRect/>
          </a:stretch>
        </p:blipFill>
        <p:spPr>
          <a:xfrm>
            <a:off x="424676" y="1626780"/>
            <a:ext cx="3037115" cy="4088220"/>
          </a:xfrm>
          <a:prstGeom prst="rect">
            <a:avLst/>
          </a:prstGeom>
        </p:spPr>
      </p:pic>
      <p:sp>
        <p:nvSpPr>
          <p:cNvPr id="3" name="タイトル 2">
            <a:extLst>
              <a:ext uri="{FF2B5EF4-FFF2-40B4-BE49-F238E27FC236}">
                <a16:creationId xmlns:a16="http://schemas.microsoft.com/office/drawing/2014/main" id="{77E17E4E-EDF9-5B24-2810-24DFB7439D8C}"/>
              </a:ext>
            </a:extLst>
          </p:cNvPr>
          <p:cNvSpPr>
            <a:spLocks noGrp="1"/>
          </p:cNvSpPr>
          <p:nvPr>
            <p:ph type="title"/>
          </p:nvPr>
        </p:nvSpPr>
        <p:spPr>
          <a:xfrm>
            <a:off x="1408148" y="393305"/>
            <a:ext cx="7609392" cy="894748"/>
          </a:xfrm>
        </p:spPr>
        <p:txBody>
          <a:bodyPr>
            <a:noAutofit/>
          </a:bodyPr>
          <a:lstStyle/>
          <a:p>
            <a:r>
              <a:rPr lang="ja-JP" altLang="en-US" sz="3500" spc="-300" dirty="0"/>
              <a:t>クラミジ</a:t>
            </a:r>
            <a:r>
              <a:rPr lang="ja-JP" altLang="en-US" sz="3500" spc="-200" dirty="0"/>
              <a:t>ア感染による肝臓周囲の炎症</a:t>
            </a:r>
          </a:p>
        </p:txBody>
      </p:sp>
      <p:pic>
        <p:nvPicPr>
          <p:cNvPr id="2" name="図 1">
            <a:extLst>
              <a:ext uri="{FF2B5EF4-FFF2-40B4-BE49-F238E27FC236}">
                <a16:creationId xmlns:a16="http://schemas.microsoft.com/office/drawing/2014/main" id="{35869CC3-7BAB-E1DA-4DD9-227FCB8B5F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6543" y="2730988"/>
            <a:ext cx="4801622" cy="3437649"/>
          </a:xfrm>
          <a:prstGeom prst="rect">
            <a:avLst/>
          </a:prstGeom>
        </p:spPr>
      </p:pic>
      <p:sp>
        <p:nvSpPr>
          <p:cNvPr id="7" name="角丸四角形 1">
            <a:extLst>
              <a:ext uri="{FF2B5EF4-FFF2-40B4-BE49-F238E27FC236}">
                <a16:creationId xmlns:a16="http://schemas.microsoft.com/office/drawing/2014/main" id="{8BDA3798-E071-D254-9443-247818CDD702}"/>
              </a:ext>
            </a:extLst>
          </p:cNvPr>
          <p:cNvSpPr/>
          <p:nvPr/>
        </p:nvSpPr>
        <p:spPr>
          <a:xfrm>
            <a:off x="3746543" y="2715714"/>
            <a:ext cx="4796138" cy="3457335"/>
          </a:xfrm>
          <a:prstGeom prst="roundRect">
            <a:avLst>
              <a:gd name="adj" fmla="val 3506"/>
            </a:avLst>
          </a:prstGeom>
          <a:noFill/>
          <a:ln w="28575">
            <a:solidFill>
              <a:srgbClr val="7ECE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a:extLst>
              <a:ext uri="{FF2B5EF4-FFF2-40B4-BE49-F238E27FC236}">
                <a16:creationId xmlns:a16="http://schemas.microsoft.com/office/drawing/2014/main" id="{F4C52C48-A169-BC9C-8428-C881306DB1F2}"/>
              </a:ext>
            </a:extLst>
          </p:cNvPr>
          <p:cNvSpPr txBox="1">
            <a:spLocks/>
          </p:cNvSpPr>
          <p:nvPr/>
        </p:nvSpPr>
        <p:spPr>
          <a:xfrm>
            <a:off x="4689499" y="3105866"/>
            <a:ext cx="1455113" cy="31604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b="1" dirty="0">
                <a:solidFill>
                  <a:schemeClr val="tx1">
                    <a:lumMod val="75000"/>
                    <a:lumOff val="25000"/>
                  </a:schemeClr>
                </a:solidFill>
                <a:effectLst>
                  <a:glow rad="101600">
                    <a:schemeClr val="bg1"/>
                  </a:glow>
                </a:effectLst>
                <a:latin typeface="ＭＳ ゴシック" panose="020B0609070205080204" pitchFamily="49" charset="-128"/>
                <a:ea typeface="ＭＳ ゴシック" panose="020B0609070205080204" pitchFamily="49" charset="-128"/>
              </a:rPr>
              <a:t>腹壁</a:t>
            </a:r>
          </a:p>
        </p:txBody>
      </p:sp>
      <p:sp>
        <p:nvSpPr>
          <p:cNvPr id="9" name="タイトル 1">
            <a:extLst>
              <a:ext uri="{FF2B5EF4-FFF2-40B4-BE49-F238E27FC236}">
                <a16:creationId xmlns:a16="http://schemas.microsoft.com/office/drawing/2014/main" id="{DF59E2BA-8405-B7A3-DD99-7C7214C35543}"/>
              </a:ext>
            </a:extLst>
          </p:cNvPr>
          <p:cNvSpPr txBox="1">
            <a:spLocks/>
          </p:cNvSpPr>
          <p:nvPr/>
        </p:nvSpPr>
        <p:spPr>
          <a:xfrm>
            <a:off x="6609004" y="5530290"/>
            <a:ext cx="1588698" cy="31604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b="1" dirty="0">
                <a:solidFill>
                  <a:schemeClr val="tx1">
                    <a:lumMod val="75000"/>
                    <a:lumOff val="25000"/>
                  </a:schemeClr>
                </a:solidFill>
                <a:effectLst>
                  <a:glow rad="101600">
                    <a:schemeClr val="bg1"/>
                  </a:glow>
                </a:effectLst>
                <a:latin typeface="ＭＳ ゴシック" panose="020B0609070205080204" pitchFamily="49" charset="-128"/>
                <a:ea typeface="ＭＳ ゴシック" panose="020B0609070205080204" pitchFamily="49" charset="-128"/>
              </a:rPr>
              <a:t>胆のう</a:t>
            </a:r>
          </a:p>
        </p:txBody>
      </p:sp>
      <p:sp>
        <p:nvSpPr>
          <p:cNvPr id="10" name="タイトル 1">
            <a:extLst>
              <a:ext uri="{FF2B5EF4-FFF2-40B4-BE49-F238E27FC236}">
                <a16:creationId xmlns:a16="http://schemas.microsoft.com/office/drawing/2014/main" id="{AF7993E0-BA52-C454-9821-9B39696B43EF}"/>
              </a:ext>
            </a:extLst>
          </p:cNvPr>
          <p:cNvSpPr txBox="1">
            <a:spLocks/>
          </p:cNvSpPr>
          <p:nvPr/>
        </p:nvSpPr>
        <p:spPr>
          <a:xfrm>
            <a:off x="7287576" y="4536917"/>
            <a:ext cx="1165308" cy="31604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b="1" dirty="0">
                <a:solidFill>
                  <a:schemeClr val="tx1">
                    <a:lumMod val="75000"/>
                    <a:lumOff val="25000"/>
                  </a:schemeClr>
                </a:solidFill>
                <a:effectLst>
                  <a:glow rad="101600">
                    <a:schemeClr val="bg1"/>
                  </a:glow>
                </a:effectLst>
                <a:latin typeface="ＭＳ ゴシック" panose="020B0609070205080204" pitchFamily="49" charset="-128"/>
                <a:ea typeface="ＭＳ ゴシック" panose="020B0609070205080204" pitchFamily="49" charset="-128"/>
              </a:rPr>
              <a:t>肝臓</a:t>
            </a:r>
          </a:p>
        </p:txBody>
      </p:sp>
      <p:sp>
        <p:nvSpPr>
          <p:cNvPr id="12" name="楕円 11">
            <a:extLst>
              <a:ext uri="{FF2B5EF4-FFF2-40B4-BE49-F238E27FC236}">
                <a16:creationId xmlns:a16="http://schemas.microsoft.com/office/drawing/2014/main" id="{30DADC68-A52F-26E3-DF4B-E8579445E9B0}"/>
              </a:ext>
            </a:extLst>
          </p:cNvPr>
          <p:cNvSpPr/>
          <p:nvPr/>
        </p:nvSpPr>
        <p:spPr>
          <a:xfrm rot="20394310">
            <a:off x="716019" y="1592787"/>
            <a:ext cx="1799432" cy="1294394"/>
          </a:xfrm>
          <a:prstGeom prst="ellipse">
            <a:avLst/>
          </a:prstGeom>
          <a:noFill/>
          <a:ln w="66675">
            <a:solidFill>
              <a:srgbClr val="00AF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矢印コネクタ 12">
            <a:extLst>
              <a:ext uri="{FF2B5EF4-FFF2-40B4-BE49-F238E27FC236}">
                <a16:creationId xmlns:a16="http://schemas.microsoft.com/office/drawing/2014/main" id="{7A205FC9-7B88-D615-3AD3-B5582C305D81}"/>
              </a:ext>
            </a:extLst>
          </p:cNvPr>
          <p:cNvCxnSpPr>
            <a:cxnSpLocks/>
            <a:stCxn id="12" idx="5"/>
          </p:cNvCxnSpPr>
          <p:nvPr/>
        </p:nvCxnSpPr>
        <p:spPr>
          <a:xfrm>
            <a:off x="2370434" y="2451182"/>
            <a:ext cx="1265901" cy="977818"/>
          </a:xfrm>
          <a:prstGeom prst="straightConnector1">
            <a:avLst/>
          </a:prstGeom>
          <a:ln w="117475">
            <a:solidFill>
              <a:srgbClr val="00AFE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522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オブジェクト 6">
            <a:extLst>
              <a:ext uri="{FF2B5EF4-FFF2-40B4-BE49-F238E27FC236}">
                <a16:creationId xmlns:a16="http://schemas.microsoft.com/office/drawing/2014/main" id="{7B960067-5304-C022-5045-241C1EBC8C65}"/>
              </a:ext>
            </a:extLst>
          </p:cNvPr>
          <p:cNvGraphicFramePr>
            <a:graphicFrameLocks noChangeAspect="1"/>
          </p:cNvGraphicFramePr>
          <p:nvPr>
            <p:extLst>
              <p:ext uri="{D42A27DB-BD31-4B8C-83A1-F6EECF244321}">
                <p14:modId xmlns:p14="http://schemas.microsoft.com/office/powerpoint/2010/main" val="1555720790"/>
              </p:ext>
            </p:extLst>
          </p:nvPr>
        </p:nvGraphicFramePr>
        <p:xfrm>
          <a:off x="803257" y="1812359"/>
          <a:ext cx="7537485" cy="4192197"/>
        </p:xfrm>
        <a:graphic>
          <a:graphicData uri="http://schemas.openxmlformats.org/presentationml/2006/ole">
            <mc:AlternateContent xmlns:mc="http://schemas.openxmlformats.org/markup-compatibility/2006">
              <mc:Choice xmlns:v="urn:schemas-microsoft-com:vml" Requires="v">
                <p:oleObj name="Worksheet" r:id="rId3" imgW="8477250" imgH="4715048" progId="Excel.Sheet.12">
                  <p:embed/>
                </p:oleObj>
              </mc:Choice>
              <mc:Fallback>
                <p:oleObj name="Worksheet" r:id="rId3" imgW="8477250" imgH="4715048" progId="Excel.Sheet.12">
                  <p:embed/>
                  <p:pic>
                    <p:nvPicPr>
                      <p:cNvPr id="2" name="オブジェクト 1">
                        <a:extLst>
                          <a:ext uri="{FF2B5EF4-FFF2-40B4-BE49-F238E27FC236}">
                            <a16:creationId xmlns:a16="http://schemas.microsoft.com/office/drawing/2014/main" id="{7B960067-5304-C022-5045-241C1EBC8C65}"/>
                          </a:ext>
                        </a:extLst>
                      </p:cNvPr>
                      <p:cNvPicPr/>
                      <p:nvPr/>
                    </p:nvPicPr>
                    <p:blipFill>
                      <a:blip r:embed="rId4"/>
                      <a:stretch>
                        <a:fillRect/>
                      </a:stretch>
                    </p:blipFill>
                    <p:spPr>
                      <a:xfrm>
                        <a:off x="803257" y="1812359"/>
                        <a:ext cx="7537485" cy="4192197"/>
                      </a:xfrm>
                      <a:prstGeom prst="rect">
                        <a:avLst/>
                      </a:prstGeom>
                    </p:spPr>
                  </p:pic>
                </p:oleObj>
              </mc:Fallback>
            </mc:AlternateContent>
          </a:graphicData>
        </a:graphic>
      </p:graphicFrame>
      <p:sp>
        <p:nvSpPr>
          <p:cNvPr id="3" name="タイトル 2">
            <a:extLst>
              <a:ext uri="{FF2B5EF4-FFF2-40B4-BE49-F238E27FC236}">
                <a16:creationId xmlns:a16="http://schemas.microsoft.com/office/drawing/2014/main" id="{4F8EDE82-3107-B8ED-BAA1-97C22DF2AD92}"/>
              </a:ext>
            </a:extLst>
          </p:cNvPr>
          <p:cNvSpPr>
            <a:spLocks noGrp="1"/>
          </p:cNvSpPr>
          <p:nvPr>
            <p:ph type="title"/>
          </p:nvPr>
        </p:nvSpPr>
        <p:spPr>
          <a:xfrm>
            <a:off x="1408148" y="357209"/>
            <a:ext cx="7969250" cy="894748"/>
          </a:xfrm>
        </p:spPr>
        <p:txBody>
          <a:bodyPr>
            <a:noAutofit/>
          </a:bodyPr>
          <a:lstStyle/>
          <a:p>
            <a:r>
              <a:rPr lang="ja-JP" altLang="en-US" sz="3200" dirty="0"/>
              <a:t>この一年間で</a:t>
            </a:r>
            <a:r>
              <a:rPr lang="ja-JP" altLang="en-US" sz="3200" spc="-1500" dirty="0"/>
              <a:t>、</a:t>
            </a:r>
            <a:br>
              <a:rPr lang="en-US" altLang="ja-JP" sz="3200" spc="-1500" dirty="0"/>
            </a:br>
            <a:r>
              <a:rPr lang="ja-JP" altLang="en-US" sz="3200" dirty="0"/>
              <a:t>口腔性交の経験</a:t>
            </a:r>
            <a:r>
              <a:rPr lang="ja-JP" altLang="en-US" sz="3200" spc="-200" dirty="0"/>
              <a:t>がある</a:t>
            </a:r>
            <a:r>
              <a:rPr lang="ja-JP" altLang="en-US" sz="3200" spc="-1000" dirty="0"/>
              <a:t>か</a:t>
            </a:r>
            <a:r>
              <a:rPr lang="ja-JP" altLang="en-US" sz="2800" spc="-200" dirty="0"/>
              <a:t>（女性からの回答）</a:t>
            </a:r>
            <a:endParaRPr lang="ja-JP" altLang="en-US" sz="3200" spc="-200" dirty="0"/>
          </a:p>
        </p:txBody>
      </p:sp>
      <p:sp>
        <p:nvSpPr>
          <p:cNvPr id="5" name="テキスト プレースホルダー 4">
            <a:extLst>
              <a:ext uri="{FF2B5EF4-FFF2-40B4-BE49-F238E27FC236}">
                <a16:creationId xmlns:a16="http://schemas.microsoft.com/office/drawing/2014/main" id="{B884BDDD-5D4C-1373-DA40-47F0C5C3B1FA}"/>
              </a:ext>
            </a:extLst>
          </p:cNvPr>
          <p:cNvSpPr>
            <a:spLocks noGrp="1"/>
          </p:cNvSpPr>
          <p:nvPr>
            <p:ph type="body" sz="quarter" idx="11"/>
          </p:nvPr>
        </p:nvSpPr>
        <p:spPr/>
        <p:txBody>
          <a:bodyPr/>
          <a:lstStyle/>
          <a:p>
            <a:r>
              <a:rPr lang="ja-JP" altLang="en-US" dirty="0"/>
              <a:t>北村邦夫：「日本人の性意識・性行動調査」 </a:t>
            </a:r>
            <a:r>
              <a:rPr lang="en-US" altLang="ja-JP" dirty="0"/>
              <a:t>2011</a:t>
            </a:r>
            <a:r>
              <a:rPr lang="ja-JP" altLang="en-US" dirty="0"/>
              <a:t>年</a:t>
            </a:r>
          </a:p>
        </p:txBody>
      </p:sp>
      <p:sp>
        <p:nvSpPr>
          <p:cNvPr id="4" name="Rectangle 1">
            <a:extLst>
              <a:ext uri="{FF2B5EF4-FFF2-40B4-BE49-F238E27FC236}">
                <a16:creationId xmlns:a16="http://schemas.microsoft.com/office/drawing/2014/main" id="{468CD84A-BB18-3BC7-E498-F370E90B2E20}"/>
              </a:ext>
            </a:extLst>
          </p:cNvPr>
          <p:cNvSpPr>
            <a:spLocks noChangeArrowheads="1"/>
          </p:cNvSpPr>
          <p:nvPr/>
        </p:nvSpPr>
        <p:spPr bwMode="auto">
          <a:xfrm>
            <a:off x="700241" y="1380929"/>
            <a:ext cx="81557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（口腔性交とは</a:t>
            </a:r>
            <a:r>
              <a:rPr kumimoji="0" lang="ja-JP" altLang="en-US" sz="1600" b="1" i="0" u="none" strike="noStrike" cap="none" spc="-7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男性の性器あるいは女性の性器を口で刺激すること）</a:t>
            </a:r>
          </a:p>
        </p:txBody>
      </p:sp>
    </p:spTree>
    <p:extLst>
      <p:ext uri="{BB962C8B-B14F-4D97-AF65-F5344CB8AC3E}">
        <p14:creationId xmlns:p14="http://schemas.microsoft.com/office/powerpoint/2010/main" val="2374370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A09C0E55-62C9-D827-39E6-4E7E82BEB112}"/>
              </a:ext>
            </a:extLst>
          </p:cNvPr>
          <p:cNvSpPr txBox="1"/>
          <p:nvPr/>
        </p:nvSpPr>
        <p:spPr>
          <a:xfrm>
            <a:off x="3600542" y="4084922"/>
            <a:ext cx="5038133" cy="523220"/>
          </a:xfrm>
          <a:prstGeom prst="roundRect">
            <a:avLst/>
          </a:prstGeom>
          <a:solidFill>
            <a:srgbClr val="00AFEC"/>
          </a:solidFill>
        </p:spPr>
        <p:txBody>
          <a:bodyPr wrap="square" tIns="0" bIns="36000" rtlCol="0" anchor="ctr" anchorCtr="0">
            <a:noAutofit/>
          </a:bodyPr>
          <a:lstStyle/>
          <a:p>
            <a:pPr algn="ctr"/>
            <a:r>
              <a:rPr lang="ja-JP" altLang="en-US" sz="2000" b="1" spc="-100" dirty="0">
                <a:solidFill>
                  <a:schemeClr val="bg1"/>
                </a:solidFill>
                <a:latin typeface="ＭＳ ゴシック" panose="020B0609070205080204" pitchFamily="49" charset="-128"/>
                <a:ea typeface="ＭＳ ゴシック" panose="020B0609070205080204" pitchFamily="49" charset="-128"/>
              </a:rPr>
              <a:t>例として梅毒での、のどの変化を示します</a:t>
            </a:r>
            <a:endParaRPr lang="en-US" altLang="ja-JP" sz="2000" b="1" spc="-100" dirty="0">
              <a:solidFill>
                <a:schemeClr val="bg1"/>
              </a:solidFill>
              <a:latin typeface="ＭＳ ゴシック" panose="020B0609070205080204" pitchFamily="49" charset="-128"/>
              <a:ea typeface="ＭＳ ゴシック" panose="020B0609070205080204" pitchFamily="49" charset="-128"/>
            </a:endParaRPr>
          </a:p>
        </p:txBody>
      </p:sp>
      <p:sp>
        <p:nvSpPr>
          <p:cNvPr id="3" name="タイトル 2">
            <a:extLst>
              <a:ext uri="{FF2B5EF4-FFF2-40B4-BE49-F238E27FC236}">
                <a16:creationId xmlns:a16="http://schemas.microsoft.com/office/drawing/2014/main" id="{E0B22AE9-8235-8418-ABAE-9C33FE3DA7C3}"/>
              </a:ext>
            </a:extLst>
          </p:cNvPr>
          <p:cNvSpPr>
            <a:spLocks noGrp="1"/>
          </p:cNvSpPr>
          <p:nvPr>
            <p:ph type="title"/>
          </p:nvPr>
        </p:nvSpPr>
        <p:spPr/>
        <p:txBody>
          <a:bodyPr>
            <a:normAutofit/>
          </a:bodyPr>
          <a:lstStyle/>
          <a:p>
            <a:r>
              <a:rPr lang="ja-JP" altLang="en-US" dirty="0"/>
              <a:t>口腔咽頭は性感染症の温床</a:t>
            </a:r>
          </a:p>
        </p:txBody>
      </p:sp>
      <p:sp>
        <p:nvSpPr>
          <p:cNvPr id="13" name="正方形/長方形 11"/>
          <p:cNvSpPr>
            <a:spLocks noChangeArrowheads="1"/>
          </p:cNvSpPr>
          <p:nvPr/>
        </p:nvSpPr>
        <p:spPr bwMode="auto">
          <a:xfrm>
            <a:off x="1844492" y="2043070"/>
            <a:ext cx="58528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buClr>
                <a:srgbClr val="F3B0CD"/>
              </a:buClr>
              <a:buFont typeface="Wingdings" panose="05000000000000000000" pitchFamily="2" charset="2"/>
              <a:buChar char="l"/>
              <a:defRPr/>
            </a:pPr>
            <a:r>
              <a:rPr lang="ja-JP" altLang="en-US" sz="3200" b="1" spc="-100" dirty="0">
                <a:solidFill>
                  <a:srgbClr val="004F94"/>
                </a:solidFill>
                <a:latin typeface="ＭＳ ゴシック" panose="020B0609070205080204" pitchFamily="49" charset="-128"/>
                <a:ea typeface="ＭＳ ゴシック" panose="020B0609070205080204" pitchFamily="49" charset="-128"/>
              </a:rPr>
              <a:t>淋菌感染症</a:t>
            </a:r>
            <a:endParaRPr lang="en-US" altLang="ja-JP" sz="3200" b="1" spc="-100" dirty="0">
              <a:solidFill>
                <a:srgbClr val="004F94"/>
              </a:solidFill>
              <a:latin typeface="ＭＳ ゴシック" panose="020B0609070205080204" pitchFamily="49" charset="-128"/>
              <a:ea typeface="ＭＳ ゴシック" panose="020B0609070205080204" pitchFamily="49" charset="-128"/>
            </a:endParaRPr>
          </a:p>
          <a:p>
            <a:pPr marL="457200" indent="-457200">
              <a:buClr>
                <a:srgbClr val="F3B0CD"/>
              </a:buClr>
              <a:buFont typeface="Wingdings" panose="05000000000000000000" pitchFamily="2" charset="2"/>
              <a:buChar char="l"/>
              <a:defRPr/>
            </a:pPr>
            <a:r>
              <a:rPr lang="ja-JP" altLang="en-US" sz="3200" b="1" spc="-100" dirty="0">
                <a:solidFill>
                  <a:srgbClr val="004F94"/>
                </a:solidFill>
                <a:latin typeface="ＭＳ ゴシック" panose="020B0609070205080204" pitchFamily="49" charset="-128"/>
                <a:ea typeface="ＭＳ ゴシック" panose="020B0609070205080204" pitchFamily="49" charset="-128"/>
              </a:rPr>
              <a:t>性器クラミジア感染症</a:t>
            </a:r>
            <a:endParaRPr lang="en-US" altLang="ja-JP" sz="3200" b="1" spc="-100" dirty="0">
              <a:solidFill>
                <a:srgbClr val="004F94"/>
              </a:solidFill>
              <a:latin typeface="ＭＳ ゴシック" panose="020B0609070205080204" pitchFamily="49" charset="-128"/>
              <a:ea typeface="ＭＳ ゴシック" panose="020B0609070205080204" pitchFamily="49" charset="-128"/>
            </a:endParaRPr>
          </a:p>
          <a:p>
            <a:pPr marL="457200" indent="-457200">
              <a:buClr>
                <a:srgbClr val="F3B0CD"/>
              </a:buClr>
              <a:buFont typeface="Wingdings" panose="05000000000000000000" pitchFamily="2" charset="2"/>
              <a:buChar char="l"/>
              <a:defRPr/>
            </a:pPr>
            <a:r>
              <a:rPr lang="ja-JP" altLang="en-US" sz="3200" b="1" spc="-100" dirty="0">
                <a:solidFill>
                  <a:srgbClr val="004F94"/>
                </a:solidFill>
                <a:latin typeface="ＭＳ ゴシック" panose="020B0609070205080204" pitchFamily="49" charset="-128"/>
                <a:ea typeface="ＭＳ ゴシック" panose="020B0609070205080204" pitchFamily="49" charset="-128"/>
              </a:rPr>
              <a:t>梅毒　　　　　</a:t>
            </a:r>
            <a:r>
              <a:rPr lang="ja-JP" altLang="en-US" sz="2800" spc="-100" dirty="0">
                <a:solidFill>
                  <a:srgbClr val="004F94"/>
                </a:solidFill>
                <a:latin typeface="ＭＳ ゴシック" panose="020B0609070205080204" pitchFamily="49" charset="-128"/>
                <a:ea typeface="ＭＳ ゴシック" panose="020B0609070205080204" pitchFamily="49" charset="-128"/>
              </a:rPr>
              <a:t>などでおきます</a:t>
            </a:r>
            <a:endParaRPr lang="en-US" altLang="ja-JP" sz="3200" spc="-100" dirty="0">
              <a:solidFill>
                <a:srgbClr val="004F94"/>
              </a:solidFill>
              <a:latin typeface="ＭＳ ゴシック" panose="020B0609070205080204" pitchFamily="49" charset="-128"/>
              <a:ea typeface="ＭＳ ゴシック" panose="020B0609070205080204" pitchFamily="49" charset="-128"/>
            </a:endParaRPr>
          </a:p>
        </p:txBody>
      </p:sp>
      <p:sp>
        <p:nvSpPr>
          <p:cNvPr id="2" name="正方形/長方形 12">
            <a:extLst>
              <a:ext uri="{FF2B5EF4-FFF2-40B4-BE49-F238E27FC236}">
                <a16:creationId xmlns:a16="http://schemas.microsoft.com/office/drawing/2014/main" id="{4739FCC9-EDC3-B098-668D-EEC2E04CD331}"/>
              </a:ext>
            </a:extLst>
          </p:cNvPr>
          <p:cNvSpPr>
            <a:spLocks noChangeArrowheads="1"/>
          </p:cNvSpPr>
          <p:nvPr/>
        </p:nvSpPr>
        <p:spPr bwMode="auto">
          <a:xfrm>
            <a:off x="4041189" y="4750588"/>
            <a:ext cx="467499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蝶々が羽を広げた様に見える</a:t>
            </a:r>
            <a:endPar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just">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口腔咽頭粘膜斑</a:t>
            </a:r>
            <a:endPar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gn="just">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第二期梅毒で見られます。</a:t>
            </a:r>
          </a:p>
        </p:txBody>
      </p:sp>
      <p:pic>
        <p:nvPicPr>
          <p:cNvPr id="20" name="図 19" descr="背景パターン&#10;&#10;自動的に生成された説明">
            <a:extLst>
              <a:ext uri="{FF2B5EF4-FFF2-40B4-BE49-F238E27FC236}">
                <a16:creationId xmlns:a16="http://schemas.microsoft.com/office/drawing/2014/main" id="{EF69A28E-05F6-F3F5-B141-1E89C76F3BDC}"/>
              </a:ext>
            </a:extLst>
          </p:cNvPr>
          <p:cNvPicPr>
            <a:picLocks noChangeAspect="1"/>
          </p:cNvPicPr>
          <p:nvPr/>
        </p:nvPicPr>
        <p:blipFill>
          <a:blip r:embed="rId3"/>
          <a:stretch>
            <a:fillRect/>
          </a:stretch>
        </p:blipFill>
        <p:spPr>
          <a:xfrm>
            <a:off x="627498" y="3857175"/>
            <a:ext cx="2997108" cy="2256786"/>
          </a:xfrm>
          <a:prstGeom prst="rect">
            <a:avLst/>
          </a:prstGeom>
          <a:ln w="28575">
            <a:solidFill>
              <a:srgbClr val="00AFEC"/>
            </a:solidFill>
          </a:ln>
        </p:spPr>
      </p:pic>
      <p:sp>
        <p:nvSpPr>
          <p:cNvPr id="5" name="Rectangle 1">
            <a:extLst>
              <a:ext uri="{FF2B5EF4-FFF2-40B4-BE49-F238E27FC236}">
                <a16:creationId xmlns:a16="http://schemas.microsoft.com/office/drawing/2014/main" id="{200485A5-932D-2AE2-75AF-30ADF89FE493}"/>
              </a:ext>
            </a:extLst>
          </p:cNvPr>
          <p:cNvSpPr>
            <a:spLocks noChangeArrowheads="1"/>
          </p:cNvSpPr>
          <p:nvPr/>
        </p:nvSpPr>
        <p:spPr bwMode="auto">
          <a:xfrm>
            <a:off x="530547" y="1387437"/>
            <a:ext cx="825097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800" b="1" i="0" u="none" strike="noStrike" cap="none" spc="-2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口を使った性行為では口腔</a:t>
            </a:r>
            <a:r>
              <a:rPr kumimoji="0" lang="ja-JP" altLang="en-US" sz="2800" b="1" i="0" u="none" strike="noStrike" cap="none" spc="-15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r>
              <a:rPr lang="ja-JP" altLang="en-US" sz="2800" b="1" spc="-200" dirty="0">
                <a:solidFill>
                  <a:schemeClr val="tx1">
                    <a:lumMod val="75000"/>
                    <a:lumOff val="25000"/>
                  </a:schemeClr>
                </a:solidFill>
                <a:latin typeface="ＭＳ ゴシック" panose="020B0609070205080204" pitchFamily="49" charset="-128"/>
                <a:ea typeface="ＭＳ ゴシック" panose="020B0609070205080204" pitchFamily="49" charset="-128"/>
              </a:rPr>
              <a:t>のど</a:t>
            </a:r>
            <a:r>
              <a:rPr kumimoji="0" lang="ja-JP" altLang="en-US" sz="2800" b="1" i="0" u="none" strike="noStrike" cap="none" spc="-2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への感染もありま</a:t>
            </a:r>
            <a:r>
              <a:rPr kumimoji="0" lang="ja-JP" altLang="en-US" sz="2800" b="1" i="0" u="none" strike="noStrike" cap="none" spc="-10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す</a:t>
            </a:r>
            <a:r>
              <a:rPr kumimoji="0" lang="ja-JP" altLang="en-US" sz="2800" b="1" i="0" u="none" strike="noStrike" cap="none" spc="-2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endParaRPr kumimoji="0" lang="ja-JP" altLang="ja-JP" sz="2800" b="1" i="0" u="none" strike="noStrike" cap="none" spc="-2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endParaRPr>
          </a:p>
        </p:txBody>
      </p:sp>
      <p:sp>
        <p:nvSpPr>
          <p:cNvPr id="6" name="Rectangle 1">
            <a:extLst>
              <a:ext uri="{FF2B5EF4-FFF2-40B4-BE49-F238E27FC236}">
                <a16:creationId xmlns:a16="http://schemas.microsoft.com/office/drawing/2014/main" id="{C150DFCB-16C5-6519-49E7-6CBD882CD12E}"/>
              </a:ext>
            </a:extLst>
          </p:cNvPr>
          <p:cNvSpPr>
            <a:spLocks noChangeArrowheads="1"/>
          </p:cNvSpPr>
          <p:nvPr/>
        </p:nvSpPr>
        <p:spPr bwMode="auto">
          <a:xfrm>
            <a:off x="3772764" y="5908697"/>
            <a:ext cx="470513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500" b="1" i="0" u="none" strike="noStrike" cap="none" normalizeH="0" dirty="0">
                <a:ln>
                  <a:noFill/>
                </a:ln>
                <a:solidFill>
                  <a:srgbClr val="EB6161"/>
                </a:solidFill>
                <a:effectLst/>
                <a:latin typeface="ＭＳ ゴシック" panose="020B0609070205080204" pitchFamily="49" charset="-128"/>
                <a:ea typeface="ＭＳ ゴシック" panose="020B0609070205080204" pitchFamily="49" charset="-128"/>
              </a:rPr>
              <a:t>※</a:t>
            </a:r>
            <a:r>
              <a:rPr kumimoji="0" lang="ja-JP" altLang="ja-JP" sz="1500" b="1" i="0" u="none" strike="noStrike" cap="none" normalizeH="0" dirty="0">
                <a:ln>
                  <a:noFill/>
                </a:ln>
                <a:solidFill>
                  <a:srgbClr val="EB6161"/>
                </a:solidFill>
                <a:effectLst/>
                <a:latin typeface="ＭＳ ゴシック" panose="020B0609070205080204" pitchFamily="49" charset="-128"/>
                <a:ea typeface="ＭＳ ゴシック" panose="020B0609070205080204" pitchFamily="49" charset="-128"/>
              </a:rPr>
              <a:t>咽頭を</a:t>
            </a:r>
            <a:r>
              <a:rPr kumimoji="0" lang="ja-JP" altLang="en-US" sz="1500" b="1" i="0" u="none" strike="noStrike" cap="none" normalizeH="0" dirty="0">
                <a:ln>
                  <a:noFill/>
                </a:ln>
                <a:solidFill>
                  <a:srgbClr val="EB6161"/>
                </a:solidFill>
                <a:effectLst/>
                <a:latin typeface="ＭＳ ゴシック" panose="020B0609070205080204" pitchFamily="49" charset="-128"/>
                <a:ea typeface="ＭＳ ゴシック" panose="020B0609070205080204" pitchFamily="49" charset="-128"/>
              </a:rPr>
              <a:t>見た</a:t>
            </a:r>
            <a:r>
              <a:rPr kumimoji="0" lang="ja-JP" altLang="ja-JP" sz="1500" b="1" i="0" u="none" strike="noStrike" cap="none" normalizeH="0" dirty="0">
                <a:ln>
                  <a:noFill/>
                </a:ln>
                <a:solidFill>
                  <a:srgbClr val="EB6161"/>
                </a:solidFill>
                <a:effectLst/>
                <a:latin typeface="ＭＳ ゴシック" panose="020B0609070205080204" pitchFamily="49" charset="-128"/>
                <a:ea typeface="ＭＳ ゴシック" panose="020B0609070205080204" pitchFamily="49" charset="-128"/>
              </a:rPr>
              <a:t>だけで診断がつくわけではありません </a:t>
            </a:r>
          </a:p>
        </p:txBody>
      </p:sp>
    </p:spTree>
    <p:extLst>
      <p:ext uri="{BB962C8B-B14F-4D97-AF65-F5344CB8AC3E}">
        <p14:creationId xmlns:p14="http://schemas.microsoft.com/office/powerpoint/2010/main" val="3490270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a:extLst>
              <a:ext uri="{FF2B5EF4-FFF2-40B4-BE49-F238E27FC236}">
                <a16:creationId xmlns:a16="http://schemas.microsoft.com/office/drawing/2014/main" id="{E31C747A-011B-873F-B699-0231510B9D41}"/>
              </a:ext>
            </a:extLst>
          </p:cNvPr>
          <p:cNvGraphicFramePr>
            <a:graphicFrameLocks noChangeAspect="1"/>
          </p:cNvGraphicFramePr>
          <p:nvPr>
            <p:extLst>
              <p:ext uri="{D42A27DB-BD31-4B8C-83A1-F6EECF244321}">
                <p14:modId xmlns:p14="http://schemas.microsoft.com/office/powerpoint/2010/main" val="3430086339"/>
              </p:ext>
            </p:extLst>
          </p:nvPr>
        </p:nvGraphicFramePr>
        <p:xfrm>
          <a:off x="795849" y="1571050"/>
          <a:ext cx="7552302" cy="4466231"/>
        </p:xfrm>
        <a:graphic>
          <a:graphicData uri="http://schemas.openxmlformats.org/presentationml/2006/ole">
            <mc:AlternateContent xmlns:mc="http://schemas.openxmlformats.org/markup-compatibility/2006">
              <mc:Choice xmlns:v="urn:schemas-microsoft-com:vml" Requires="v">
                <p:oleObj name="Worksheet" r:id="rId3" imgW="8391698" imgH="4962698" progId="Excel.Sheet.12">
                  <p:embed/>
                </p:oleObj>
              </mc:Choice>
              <mc:Fallback>
                <p:oleObj name="Worksheet" r:id="rId3" imgW="8391698" imgH="4962698" progId="Excel.Sheet.12">
                  <p:embed/>
                  <p:pic>
                    <p:nvPicPr>
                      <p:cNvPr id="7" name="オブジェクト 6">
                        <a:extLst>
                          <a:ext uri="{FF2B5EF4-FFF2-40B4-BE49-F238E27FC236}">
                            <a16:creationId xmlns:a16="http://schemas.microsoft.com/office/drawing/2014/main" id="{E31C747A-011B-873F-B699-0231510B9D41}"/>
                          </a:ext>
                        </a:extLst>
                      </p:cNvPr>
                      <p:cNvPicPr/>
                      <p:nvPr/>
                    </p:nvPicPr>
                    <p:blipFill>
                      <a:blip r:embed="rId4"/>
                      <a:stretch>
                        <a:fillRect/>
                      </a:stretch>
                    </p:blipFill>
                    <p:spPr>
                      <a:xfrm>
                        <a:off x="795849" y="1571050"/>
                        <a:ext cx="7552302" cy="4466231"/>
                      </a:xfrm>
                      <a:prstGeom prst="rect">
                        <a:avLst/>
                      </a:prstGeom>
                    </p:spPr>
                  </p:pic>
                </p:oleObj>
              </mc:Fallback>
            </mc:AlternateContent>
          </a:graphicData>
        </a:graphic>
      </p:graphicFrame>
      <p:sp>
        <p:nvSpPr>
          <p:cNvPr id="3" name="タイトル 2">
            <a:extLst>
              <a:ext uri="{FF2B5EF4-FFF2-40B4-BE49-F238E27FC236}">
                <a16:creationId xmlns:a16="http://schemas.microsoft.com/office/drawing/2014/main" id="{5239F485-DD04-8BAC-7A37-D98E0140C57F}"/>
              </a:ext>
            </a:extLst>
          </p:cNvPr>
          <p:cNvSpPr>
            <a:spLocks noGrp="1"/>
          </p:cNvSpPr>
          <p:nvPr>
            <p:ph type="title"/>
          </p:nvPr>
        </p:nvSpPr>
        <p:spPr>
          <a:xfrm>
            <a:off x="1408148" y="351314"/>
            <a:ext cx="8055892" cy="978729"/>
          </a:xfrm>
        </p:spPr>
        <p:txBody>
          <a:bodyPr wrap="square">
            <a:noAutofit/>
          </a:bodyPr>
          <a:lstStyle/>
          <a:p>
            <a:r>
              <a:rPr lang="ja-JP" altLang="en-US" sz="3200" spc="-200" dirty="0"/>
              <a:t>口腔性交の</a:t>
            </a:r>
            <a:r>
              <a:rPr lang="ja-JP" altLang="en-US" sz="3200" dirty="0"/>
              <a:t>際</a:t>
            </a:r>
            <a:r>
              <a:rPr lang="ja-JP" altLang="en-US" sz="3200" spc="-1000" dirty="0"/>
              <a:t>、</a:t>
            </a:r>
            <a:r>
              <a:rPr lang="ja-JP" altLang="en-US" sz="3200" spc="-200" dirty="0"/>
              <a:t>性感染症を予防するために</a:t>
            </a:r>
            <a:r>
              <a:rPr lang="ja-JP" altLang="en-US" sz="3200" spc="-1500" dirty="0"/>
              <a:t>、</a:t>
            </a:r>
            <a:br>
              <a:rPr lang="en-US" altLang="ja-JP" sz="3200" spc="-1500" dirty="0"/>
            </a:br>
            <a:r>
              <a:rPr lang="ja-JP" altLang="en-US" sz="3200" dirty="0"/>
              <a:t>コンドームを使うか？</a:t>
            </a:r>
            <a:r>
              <a:rPr lang="ja-JP" altLang="en-US" sz="2400" dirty="0"/>
              <a:t>（女性のみの回答）</a:t>
            </a:r>
            <a:endParaRPr lang="ja-JP" altLang="en-US" sz="3200" dirty="0"/>
          </a:p>
        </p:txBody>
      </p:sp>
      <p:sp>
        <p:nvSpPr>
          <p:cNvPr id="6" name="テキスト プレースホルダー 5">
            <a:extLst>
              <a:ext uri="{FF2B5EF4-FFF2-40B4-BE49-F238E27FC236}">
                <a16:creationId xmlns:a16="http://schemas.microsoft.com/office/drawing/2014/main" id="{28B3E125-F8FD-1B86-0DD9-E7FEE3C3B297}"/>
              </a:ext>
            </a:extLst>
          </p:cNvPr>
          <p:cNvSpPr>
            <a:spLocks noGrp="1"/>
          </p:cNvSpPr>
          <p:nvPr>
            <p:ph type="body" sz="quarter" idx="11"/>
          </p:nvPr>
        </p:nvSpPr>
        <p:spPr/>
        <p:txBody>
          <a:bodyPr/>
          <a:lstStyle/>
          <a:p>
            <a:r>
              <a:rPr lang="ja-JP" altLang="en-US" dirty="0"/>
              <a:t>北村邦夫：「日本人の性意識・性行動調査」 </a:t>
            </a:r>
            <a:r>
              <a:rPr lang="en-US" altLang="ja-JP" dirty="0"/>
              <a:t>2011</a:t>
            </a:r>
            <a:r>
              <a:rPr lang="ja-JP" altLang="en-US" dirty="0"/>
              <a:t>年</a:t>
            </a:r>
          </a:p>
          <a:p>
            <a:endParaRPr lang="ja-JP" altLang="en-US" dirty="0"/>
          </a:p>
        </p:txBody>
      </p:sp>
      <p:sp>
        <p:nvSpPr>
          <p:cNvPr id="5" name="Rectangle 1">
            <a:extLst>
              <a:ext uri="{FF2B5EF4-FFF2-40B4-BE49-F238E27FC236}">
                <a16:creationId xmlns:a16="http://schemas.microsoft.com/office/drawing/2014/main" id="{E2223752-44AD-6827-742D-EF810C42D910}"/>
              </a:ext>
            </a:extLst>
          </p:cNvPr>
          <p:cNvSpPr>
            <a:spLocks noChangeArrowheads="1"/>
          </p:cNvSpPr>
          <p:nvPr/>
        </p:nvSpPr>
        <p:spPr bwMode="auto">
          <a:xfrm>
            <a:off x="-308609" y="1441089"/>
            <a:ext cx="91405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（口腔性交</a:t>
            </a:r>
            <a:r>
              <a:rPr kumimoji="0" lang="ja-JP" altLang="en-US" sz="1600" b="1" i="0" u="none" strike="noStrike" cap="none" spc="-5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を</a:t>
            </a: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「毎回している</a:t>
            </a:r>
            <a:r>
              <a:rPr kumimoji="0" lang="ja-JP" altLang="en-US" sz="1600" b="1" i="0" u="none" strike="noStrike" cap="none" spc="-10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「時々している</a:t>
            </a:r>
            <a:r>
              <a:rPr kumimoji="0" lang="ja-JP" altLang="en-US" sz="1600" b="1" i="0" u="none" strike="noStrike" cap="none" spc="-10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 </a:t>
            </a: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「ほとんどしていない</a:t>
            </a:r>
            <a:r>
              <a:rPr kumimoji="0" lang="ja-JP" altLang="en-US" sz="1600" b="1" i="0" u="none" strike="noStrike" cap="none" spc="-60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a:t>
            </a:r>
            <a:r>
              <a:rPr kumimoji="0" lang="ja-JP" altLang="en-US" sz="1600" b="1" i="0" u="none" strike="noStrike" cap="none" spc="-50" normalizeH="0" dirty="0">
                <a:ln>
                  <a:noFill/>
                </a:ln>
                <a:solidFill>
                  <a:schemeClr val="tx1">
                    <a:lumMod val="75000"/>
                    <a:lumOff val="25000"/>
                  </a:schemeClr>
                </a:solidFill>
                <a:effectLst/>
                <a:latin typeface="ＭＳ ゴシック" panose="020B0609070205080204" pitchFamily="49" charset="-128"/>
                <a:ea typeface="ＭＳ ゴシック" panose="020B0609070205080204" pitchFamily="49" charset="-128"/>
              </a:rPr>
              <a:t>と回答した方）</a:t>
            </a:r>
          </a:p>
        </p:txBody>
      </p:sp>
    </p:spTree>
    <p:extLst>
      <p:ext uri="{BB962C8B-B14F-4D97-AF65-F5344CB8AC3E}">
        <p14:creationId xmlns:p14="http://schemas.microsoft.com/office/powerpoint/2010/main" val="2442585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010B672-20FE-960C-5131-AE4BCCE43F6C}"/>
              </a:ext>
            </a:extLst>
          </p:cNvPr>
          <p:cNvSpPr>
            <a:spLocks noGrp="1"/>
          </p:cNvSpPr>
          <p:nvPr>
            <p:ph type="title"/>
          </p:nvPr>
        </p:nvSpPr>
        <p:spPr/>
        <p:txBody>
          <a:bodyPr>
            <a:normAutofit/>
          </a:bodyPr>
          <a:lstStyle/>
          <a:p>
            <a:r>
              <a:rPr lang="ja-JP" altLang="en-US"/>
              <a:t>性感染症はなぜ怖い？</a:t>
            </a:r>
            <a:endParaRPr lang="ja-JP" altLang="en-US" dirty="0"/>
          </a:p>
        </p:txBody>
      </p:sp>
      <p:sp>
        <p:nvSpPr>
          <p:cNvPr id="4" name="テキスト ボックス 3">
            <a:extLst>
              <a:ext uri="{FF2B5EF4-FFF2-40B4-BE49-F238E27FC236}">
                <a16:creationId xmlns:a16="http://schemas.microsoft.com/office/drawing/2014/main" id="{EB491017-88BA-A4DF-F289-A87B6B0AA5DE}"/>
              </a:ext>
            </a:extLst>
          </p:cNvPr>
          <p:cNvSpPr txBox="1"/>
          <p:nvPr/>
        </p:nvSpPr>
        <p:spPr>
          <a:xfrm>
            <a:off x="560070" y="1508760"/>
            <a:ext cx="7477025" cy="2985433"/>
          </a:xfrm>
          <a:prstGeom prst="rect">
            <a:avLst/>
          </a:prstGeom>
          <a:noFill/>
        </p:spPr>
        <p:txBody>
          <a:bodyPr wrap="square" rtlCol="0">
            <a:noAutofit/>
          </a:bodyPr>
          <a:lstStyle/>
          <a:p>
            <a:pPr marL="571500" indent="-571500" algn="just">
              <a:lnSpc>
                <a:spcPct val="100000"/>
              </a:lnSpc>
              <a:buClr>
                <a:srgbClr val="0097CC"/>
              </a:buClr>
              <a:buFont typeface="Wingdings" panose="05000000000000000000" pitchFamily="2" charset="2"/>
              <a:buChar char="l"/>
            </a:pPr>
            <a:r>
              <a:rPr lang="ja-JP" altLang="en-US" sz="40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うつったあと</a:t>
            </a:r>
            <a:r>
              <a:rPr lang="ja-JP" altLang="en-US" sz="4000" spc="-2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40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ほとんどの人は気づかない</a:t>
            </a:r>
            <a:endParaRPr lang="en-US" altLang="ja-JP" sz="4000"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457200" indent="-457200" algn="just">
              <a:lnSpc>
                <a:spcPct val="100000"/>
              </a:lnSpc>
              <a:buClr>
                <a:srgbClr val="0097CC"/>
              </a:buClr>
              <a:buFont typeface="Wingdings" panose="05000000000000000000" pitchFamily="2" charset="2"/>
              <a:buChar char="l"/>
            </a:pPr>
            <a:endParaRPr lang="en-US" altLang="ja-JP" sz="2800" spc="-100" dirty="0">
              <a:latin typeface="ＭＳ ゴシック" panose="020B0609070205080204" pitchFamily="49" charset="-128"/>
              <a:ea typeface="ＭＳ ゴシック" panose="020B0609070205080204" pitchFamily="49" charset="-128"/>
            </a:endParaRPr>
          </a:p>
          <a:p>
            <a:pPr marL="571500" indent="-571500" algn="just">
              <a:lnSpc>
                <a:spcPct val="100000"/>
              </a:lnSpc>
              <a:buClr>
                <a:srgbClr val="0097CC"/>
              </a:buClr>
              <a:buFont typeface="Wingdings" panose="05000000000000000000" pitchFamily="2" charset="2"/>
              <a:buChar char="l"/>
            </a:pPr>
            <a:r>
              <a:rPr lang="ja-JP" altLang="en-US" sz="40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気づかないうちに</a:t>
            </a:r>
            <a:r>
              <a:rPr lang="ja-JP" altLang="en-US" sz="4000" spc="-2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4000" spc="-100" dirty="0">
                <a:solidFill>
                  <a:schemeClr val="tx1">
                    <a:lumMod val="75000"/>
                    <a:lumOff val="25000"/>
                  </a:schemeClr>
                </a:solidFill>
                <a:latin typeface="ＭＳ ゴシック" panose="020B0609070205080204" pitchFamily="49" charset="-128"/>
                <a:ea typeface="ＭＳ ゴシック" panose="020B0609070205080204" pitchFamily="49" charset="-128"/>
              </a:rPr>
              <a:t>人にうつす危険がある</a:t>
            </a:r>
          </a:p>
        </p:txBody>
      </p:sp>
      <p:pic>
        <p:nvPicPr>
          <p:cNvPr id="11" name="図 10" descr="おもちゃ, 人形 が含まれている画像&#10;&#10;自動的に生成された説明">
            <a:extLst>
              <a:ext uri="{FF2B5EF4-FFF2-40B4-BE49-F238E27FC236}">
                <a16:creationId xmlns:a16="http://schemas.microsoft.com/office/drawing/2014/main" id="{AD2A19A1-C903-B822-D684-99E4AFAFC966}"/>
              </a:ext>
            </a:extLst>
          </p:cNvPr>
          <p:cNvPicPr>
            <a:picLocks noChangeAspect="1"/>
          </p:cNvPicPr>
          <p:nvPr/>
        </p:nvPicPr>
        <p:blipFill rotWithShape="1">
          <a:blip r:embed="rId3"/>
          <a:srcRect b="54154"/>
          <a:stretch/>
        </p:blipFill>
        <p:spPr>
          <a:xfrm>
            <a:off x="4800600" y="3809939"/>
            <a:ext cx="3236495" cy="2602896"/>
          </a:xfrm>
          <a:prstGeom prst="rect">
            <a:avLst/>
          </a:prstGeom>
        </p:spPr>
      </p:pic>
    </p:spTree>
    <p:extLst>
      <p:ext uri="{BB962C8B-B14F-4D97-AF65-F5344CB8AC3E}">
        <p14:creationId xmlns:p14="http://schemas.microsoft.com/office/powerpoint/2010/main" val="124026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F5BDA56-6CB5-480E-63F7-8548AAA41F8A}"/>
              </a:ext>
            </a:extLst>
          </p:cNvPr>
          <p:cNvSpPr>
            <a:spLocks noGrp="1"/>
          </p:cNvSpPr>
          <p:nvPr>
            <p:ph type="title"/>
          </p:nvPr>
        </p:nvSpPr>
        <p:spPr/>
        <p:txBody>
          <a:bodyPr>
            <a:normAutofit fontScale="90000"/>
          </a:bodyPr>
          <a:lstStyle/>
          <a:p>
            <a:r>
              <a:rPr lang="ja-JP" altLang="en-US" dirty="0"/>
              <a:t>性感染症にかかると</a:t>
            </a:r>
            <a:r>
              <a:rPr lang="ja-JP" altLang="en-US" spc="-1500" dirty="0"/>
              <a:t>、</a:t>
            </a:r>
            <a:r>
              <a:rPr lang="ja-JP" altLang="en-US" dirty="0"/>
              <a:t>どうなる？</a:t>
            </a:r>
          </a:p>
        </p:txBody>
      </p:sp>
      <p:pic>
        <p:nvPicPr>
          <p:cNvPr id="2" name="図 1">
            <a:extLst>
              <a:ext uri="{FF2B5EF4-FFF2-40B4-BE49-F238E27FC236}">
                <a16:creationId xmlns:a16="http://schemas.microsoft.com/office/drawing/2014/main" id="{6CF2E11A-B000-3A9A-76FB-DC8CC038E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6615" y="2238989"/>
            <a:ext cx="2650476" cy="4169524"/>
          </a:xfrm>
          <a:prstGeom prst="rect">
            <a:avLst/>
          </a:prstGeom>
        </p:spPr>
      </p:pic>
      <p:grpSp>
        <p:nvGrpSpPr>
          <p:cNvPr id="5" name="グループ化 4">
            <a:extLst>
              <a:ext uri="{FF2B5EF4-FFF2-40B4-BE49-F238E27FC236}">
                <a16:creationId xmlns:a16="http://schemas.microsoft.com/office/drawing/2014/main" id="{A3A310FC-BBC2-FB8D-AECC-73CD34ED39A3}"/>
              </a:ext>
            </a:extLst>
          </p:cNvPr>
          <p:cNvGrpSpPr/>
          <p:nvPr/>
        </p:nvGrpSpPr>
        <p:grpSpPr>
          <a:xfrm>
            <a:off x="1408148" y="2382978"/>
            <a:ext cx="2127509" cy="2127509"/>
            <a:chOff x="779089" y="1879995"/>
            <a:chExt cx="2340260" cy="2340260"/>
          </a:xfrm>
          <a:solidFill>
            <a:srgbClr val="0097CC"/>
          </a:solidFill>
        </p:grpSpPr>
        <p:sp>
          <p:nvSpPr>
            <p:cNvPr id="6" name="円/楕円 9">
              <a:extLst>
                <a:ext uri="{FF2B5EF4-FFF2-40B4-BE49-F238E27FC236}">
                  <a16:creationId xmlns:a16="http://schemas.microsoft.com/office/drawing/2014/main" id="{53CE6731-65AE-91E9-B125-9D09DFB8241F}"/>
                </a:ext>
              </a:extLst>
            </p:cNvPr>
            <p:cNvSpPr/>
            <p:nvPr/>
          </p:nvSpPr>
          <p:spPr>
            <a:xfrm>
              <a:off x="779089" y="1879995"/>
              <a:ext cx="2340260" cy="2340260"/>
            </a:xfrm>
            <a:prstGeom prst="ellipse">
              <a:avLst/>
            </a:prstGeom>
            <a:gr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b="1" spc="-100">
                <a:latin typeface="ＭＳ ゴシック" panose="020B0609070205080204" pitchFamily="49" charset="-128"/>
                <a:ea typeface="ＭＳ ゴシック" panose="020B0609070205080204" pitchFamily="49" charset="-128"/>
              </a:endParaRPr>
            </a:p>
          </p:txBody>
        </p:sp>
        <p:sp>
          <p:nvSpPr>
            <p:cNvPr id="7" name="角丸四角形 13">
              <a:extLst>
                <a:ext uri="{FF2B5EF4-FFF2-40B4-BE49-F238E27FC236}">
                  <a16:creationId xmlns:a16="http://schemas.microsoft.com/office/drawing/2014/main" id="{31869093-E71A-702C-2CCB-B5A035ED5A85}"/>
                </a:ext>
              </a:extLst>
            </p:cNvPr>
            <p:cNvSpPr/>
            <p:nvPr/>
          </p:nvSpPr>
          <p:spPr>
            <a:xfrm>
              <a:off x="1004157" y="2561612"/>
              <a:ext cx="1890125" cy="818203"/>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algn="ctr" fontAlgn="base">
                <a:lnSpc>
                  <a:spcPts val="6000"/>
                </a:lnSpc>
                <a:spcBef>
                  <a:spcPct val="0"/>
                </a:spcBef>
                <a:spcAft>
                  <a:spcPct val="0"/>
                </a:spcAft>
              </a:pPr>
              <a:r>
                <a:rPr lang="ja-JP" altLang="en-US" sz="4400" b="1" spc="-100" dirty="0">
                  <a:solidFill>
                    <a:schemeClr val="bg1"/>
                  </a:solidFill>
                  <a:effectLst/>
                  <a:latin typeface="ＭＳ ゴシック" panose="020B0609070205080204" pitchFamily="49" charset="-128"/>
                  <a:ea typeface="ＭＳ ゴシック" panose="020B0609070205080204" pitchFamily="49" charset="-128"/>
                </a:rPr>
                <a:t>からだ</a:t>
              </a:r>
            </a:p>
          </p:txBody>
        </p:sp>
      </p:grpSp>
      <p:grpSp>
        <p:nvGrpSpPr>
          <p:cNvPr id="8" name="グループ化 7">
            <a:extLst>
              <a:ext uri="{FF2B5EF4-FFF2-40B4-BE49-F238E27FC236}">
                <a16:creationId xmlns:a16="http://schemas.microsoft.com/office/drawing/2014/main" id="{7AFF8790-71E7-5476-597B-4A3ABE420232}"/>
              </a:ext>
            </a:extLst>
          </p:cNvPr>
          <p:cNvGrpSpPr/>
          <p:nvPr/>
        </p:nvGrpSpPr>
        <p:grpSpPr>
          <a:xfrm>
            <a:off x="6311278" y="2382978"/>
            <a:ext cx="2127509" cy="2127509"/>
            <a:chOff x="6006599" y="1879995"/>
            <a:chExt cx="2340260" cy="2340260"/>
          </a:xfrm>
          <a:solidFill>
            <a:srgbClr val="0097CC"/>
          </a:solidFill>
        </p:grpSpPr>
        <p:sp>
          <p:nvSpPr>
            <p:cNvPr id="9" name="円/楕円 12">
              <a:extLst>
                <a:ext uri="{FF2B5EF4-FFF2-40B4-BE49-F238E27FC236}">
                  <a16:creationId xmlns:a16="http://schemas.microsoft.com/office/drawing/2014/main" id="{3743A8E1-6E58-6E84-4F4F-DF5B5988679C}"/>
                </a:ext>
              </a:extLst>
            </p:cNvPr>
            <p:cNvSpPr/>
            <p:nvPr/>
          </p:nvSpPr>
          <p:spPr>
            <a:xfrm>
              <a:off x="6006599" y="1879995"/>
              <a:ext cx="2340260" cy="2340260"/>
            </a:xfrm>
            <a:prstGeom prst="ellipse">
              <a:avLst/>
            </a:prstGeom>
            <a:gr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b="1" spc="-100">
                <a:latin typeface="ＭＳ ゴシック" panose="020B0609070205080204" pitchFamily="49" charset="-128"/>
                <a:ea typeface="ＭＳ ゴシック" panose="020B0609070205080204" pitchFamily="49" charset="-128"/>
              </a:endParaRPr>
            </a:p>
          </p:txBody>
        </p:sp>
        <p:sp>
          <p:nvSpPr>
            <p:cNvPr id="10" name="角丸四角形 14">
              <a:extLst>
                <a:ext uri="{FF2B5EF4-FFF2-40B4-BE49-F238E27FC236}">
                  <a16:creationId xmlns:a16="http://schemas.microsoft.com/office/drawing/2014/main" id="{E1E277DF-C2E4-09E2-B651-71B52F1FE605}"/>
                </a:ext>
              </a:extLst>
            </p:cNvPr>
            <p:cNvSpPr/>
            <p:nvPr/>
          </p:nvSpPr>
          <p:spPr>
            <a:xfrm>
              <a:off x="6880881" y="2555533"/>
              <a:ext cx="671106" cy="803899"/>
            </a:xfrm>
            <a:prstGeom prst="roundRect">
              <a:avLst/>
            </a:prstGeom>
            <a:no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none" lIns="0" tIns="0" rIns="0" bIns="0" rtlCol="0" anchor="ctr">
              <a:spAutoFit/>
            </a:bodyPr>
            <a:lstStyle/>
            <a:p>
              <a:pPr algn="ctr" fontAlgn="base">
                <a:lnSpc>
                  <a:spcPts val="6000"/>
                </a:lnSpc>
                <a:spcBef>
                  <a:spcPct val="0"/>
                </a:spcBef>
                <a:spcAft>
                  <a:spcPct val="0"/>
                </a:spcAft>
              </a:pPr>
              <a:r>
                <a:rPr lang="ja-JP" altLang="en-US" sz="4400" b="1" spc="-100" dirty="0">
                  <a:solidFill>
                    <a:schemeClr val="bg1"/>
                  </a:solidFill>
                  <a:effectLst/>
                  <a:latin typeface="ＭＳ ゴシック" panose="020B0609070205080204" pitchFamily="49" charset="-128"/>
                  <a:ea typeface="ＭＳ ゴシック" panose="020B0609070205080204" pitchFamily="49" charset="-128"/>
                </a:rPr>
                <a:t>心</a:t>
              </a:r>
            </a:p>
          </p:txBody>
        </p:sp>
      </p:grpSp>
      <p:sp>
        <p:nvSpPr>
          <p:cNvPr id="11" name="角丸四角形 21">
            <a:extLst>
              <a:ext uri="{FF2B5EF4-FFF2-40B4-BE49-F238E27FC236}">
                <a16:creationId xmlns:a16="http://schemas.microsoft.com/office/drawing/2014/main" id="{7EE3AF7E-3AB4-63CF-15EC-422505D465FD}"/>
              </a:ext>
            </a:extLst>
          </p:cNvPr>
          <p:cNvSpPr/>
          <p:nvPr/>
        </p:nvSpPr>
        <p:spPr>
          <a:xfrm>
            <a:off x="613611" y="4622028"/>
            <a:ext cx="2848397" cy="1526106"/>
          </a:xfrm>
          <a:prstGeom prst="roundRect">
            <a:avLst/>
          </a:prstGeom>
          <a:solidFill>
            <a:srgbClr val="FF8686"/>
          </a:soli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lIns="72000" tIns="36000" rIns="0" bIns="36000" rtlCol="0" anchor="ctr">
            <a:noAutofit/>
          </a:bodyPr>
          <a:lstStyle/>
          <a:p>
            <a:pPr algn="ctr">
              <a:lnSpc>
                <a:spcPts val="3000"/>
              </a:lnSpc>
              <a:buNone/>
              <a:defRPr/>
            </a:pPr>
            <a:r>
              <a:rPr lang="ja-JP" altLang="en-US" sz="2400" spc="-100" dirty="0">
                <a:solidFill>
                  <a:schemeClr val="bg1"/>
                </a:solidFill>
                <a:latin typeface="ＭＳ ゴシック" panose="020B0609070205080204" pitchFamily="49" charset="-128"/>
                <a:ea typeface="ＭＳ ゴシック" panose="020B0609070205080204" pitchFamily="49" charset="-128"/>
              </a:rPr>
              <a:t>腟、子宮、卵管、</a:t>
            </a:r>
            <a:br>
              <a:rPr lang="en-US" altLang="ja-JP" sz="2400" spc="-100" dirty="0">
                <a:solidFill>
                  <a:schemeClr val="bg1"/>
                </a:solidFill>
                <a:latin typeface="ＭＳ ゴシック" panose="020B0609070205080204" pitchFamily="49" charset="-128"/>
                <a:ea typeface="ＭＳ ゴシック" panose="020B0609070205080204" pitchFamily="49" charset="-128"/>
              </a:rPr>
            </a:br>
            <a:r>
              <a:rPr lang="ja-JP" altLang="en-US" sz="2400" spc="-100" dirty="0">
                <a:solidFill>
                  <a:schemeClr val="bg1"/>
                </a:solidFill>
                <a:latin typeface="ＭＳ ゴシック" panose="020B0609070205080204" pitchFamily="49" charset="-128"/>
                <a:ea typeface="ＭＳ ゴシック" panose="020B0609070205080204" pitchFamily="49" charset="-128"/>
              </a:rPr>
              <a:t>腹腔内などの炎症</a:t>
            </a:r>
            <a:br>
              <a:rPr lang="en-US" altLang="ja-JP" sz="2400" spc="-100" dirty="0">
                <a:solidFill>
                  <a:schemeClr val="bg1"/>
                </a:solidFill>
                <a:latin typeface="ＭＳ ゴシック" panose="020B0609070205080204" pitchFamily="49" charset="-128"/>
                <a:ea typeface="ＭＳ ゴシック" panose="020B0609070205080204" pitchFamily="49" charset="-128"/>
              </a:rPr>
            </a:br>
            <a:r>
              <a:rPr lang="ja-JP" altLang="en-US" sz="2400" spc="-100" dirty="0">
                <a:solidFill>
                  <a:schemeClr val="bg1"/>
                </a:solidFill>
                <a:latin typeface="ＭＳ ゴシック" panose="020B0609070205080204" pitchFamily="49" charset="-128"/>
                <a:ea typeface="ＭＳ ゴシック" panose="020B0609070205080204" pitchFamily="49" charset="-128"/>
              </a:rPr>
              <a:t>赤ちゃんへの感染</a:t>
            </a:r>
          </a:p>
        </p:txBody>
      </p:sp>
      <p:sp>
        <p:nvSpPr>
          <p:cNvPr id="12" name="Text Box 4">
            <a:extLst>
              <a:ext uri="{FF2B5EF4-FFF2-40B4-BE49-F238E27FC236}">
                <a16:creationId xmlns:a16="http://schemas.microsoft.com/office/drawing/2014/main" id="{F780BC0A-3556-0DDC-8079-C897DE5A9468}"/>
              </a:ext>
            </a:extLst>
          </p:cNvPr>
          <p:cNvSpPr txBox="1">
            <a:spLocks noChangeArrowheads="1"/>
          </p:cNvSpPr>
          <p:nvPr/>
        </p:nvSpPr>
        <p:spPr bwMode="auto">
          <a:xfrm>
            <a:off x="190825" y="1525757"/>
            <a:ext cx="8770295" cy="553998"/>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ctr">
              <a:lnSpc>
                <a:spcPct val="100000"/>
              </a:lnSpc>
              <a:buNone/>
            </a:pPr>
            <a:r>
              <a:rPr lang="ja-JP" altLang="en-US" sz="3600" b="1" dirty="0">
                <a:solidFill>
                  <a:srgbClr val="004F94"/>
                </a:solidFill>
                <a:latin typeface="ＭＳ ゴシック" panose="020B0609070205080204" pitchFamily="49" charset="-128"/>
                <a:ea typeface="ＭＳ ゴシック" panose="020B0609070205080204" pitchFamily="49" charset="-128"/>
              </a:rPr>
              <a:t>女の子にハン</a:t>
            </a:r>
            <a:r>
              <a:rPr lang="ja-JP" altLang="en-US" sz="3600" b="1" spc="-400" dirty="0">
                <a:solidFill>
                  <a:srgbClr val="004F94"/>
                </a:solidFill>
                <a:latin typeface="ＭＳ ゴシック" panose="020B0609070205080204" pitchFamily="49" charset="-128"/>
                <a:ea typeface="ＭＳ ゴシック" panose="020B0609070205080204" pitchFamily="49" charset="-128"/>
              </a:rPr>
              <a:t>デ</a:t>
            </a:r>
            <a:r>
              <a:rPr lang="ja-JP" altLang="en-US" sz="3600" b="1" dirty="0">
                <a:solidFill>
                  <a:srgbClr val="004F94"/>
                </a:solidFill>
                <a:latin typeface="ＭＳ ゴシック" panose="020B0609070205080204" pitchFamily="49" charset="-128"/>
                <a:ea typeface="ＭＳ ゴシック" panose="020B0609070205080204" pitchFamily="49" charset="-128"/>
              </a:rPr>
              <a:t>ィがあ</a:t>
            </a:r>
            <a:r>
              <a:rPr lang="ja-JP" altLang="en-US" sz="3600" b="1" spc="-500" dirty="0">
                <a:solidFill>
                  <a:srgbClr val="004F94"/>
                </a:solidFill>
                <a:latin typeface="ＭＳ ゴシック" panose="020B0609070205080204" pitchFamily="49" charset="-128"/>
                <a:ea typeface="ＭＳ ゴシック" panose="020B0609070205080204" pitchFamily="49" charset="-128"/>
              </a:rPr>
              <a:t>る</a:t>
            </a:r>
            <a:r>
              <a:rPr lang="ja-JP" altLang="en-US" sz="3600" b="1" dirty="0">
                <a:solidFill>
                  <a:srgbClr val="004F94"/>
                </a:solidFill>
                <a:latin typeface="ＭＳ ゴシック" panose="020B0609070205080204" pitchFamily="49" charset="-128"/>
                <a:ea typeface="ＭＳ ゴシック" panose="020B0609070205080204" pitchFamily="49" charset="-128"/>
              </a:rPr>
              <a:t>！</a:t>
            </a:r>
            <a:endParaRPr lang="en-US" altLang="ja-JP" sz="3600" b="1" dirty="0">
              <a:solidFill>
                <a:srgbClr val="004F94"/>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178057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二等辺三角形 14">
            <a:extLst>
              <a:ext uri="{FF2B5EF4-FFF2-40B4-BE49-F238E27FC236}">
                <a16:creationId xmlns:a16="http://schemas.microsoft.com/office/drawing/2014/main" id="{FA9D93E2-EB01-6D44-3349-0D38F4842F65}"/>
              </a:ext>
            </a:extLst>
          </p:cNvPr>
          <p:cNvSpPr/>
          <p:nvPr/>
        </p:nvSpPr>
        <p:spPr>
          <a:xfrm rot="10800000">
            <a:off x="3910464" y="5047483"/>
            <a:ext cx="983438" cy="363921"/>
          </a:xfrm>
          <a:prstGeom prst="triangle">
            <a:avLst/>
          </a:prstGeom>
          <a:gradFill>
            <a:gsLst>
              <a:gs pos="52000">
                <a:srgbClr val="F87C7C">
                  <a:alpha val="80000"/>
                </a:srgbClr>
              </a:gs>
              <a:gs pos="100000">
                <a:srgbClr val="F75353">
                  <a:lumMod val="99000"/>
                  <a:alpha val="0"/>
                </a:srgbClr>
              </a:gs>
              <a:gs pos="0">
                <a:srgbClr val="F87C7C">
                  <a:alpha val="8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3" name="タイトル 2">
            <a:extLst>
              <a:ext uri="{FF2B5EF4-FFF2-40B4-BE49-F238E27FC236}">
                <a16:creationId xmlns:a16="http://schemas.microsoft.com/office/drawing/2014/main" id="{6E7392E1-4A32-C36C-9E53-4DE9FAEABEDC}"/>
              </a:ext>
            </a:extLst>
          </p:cNvPr>
          <p:cNvSpPr>
            <a:spLocks noGrp="1"/>
          </p:cNvSpPr>
          <p:nvPr>
            <p:ph type="title"/>
          </p:nvPr>
        </p:nvSpPr>
        <p:spPr/>
        <p:txBody>
          <a:bodyPr>
            <a:normAutofit/>
          </a:bodyPr>
          <a:lstStyle/>
          <a:p>
            <a:r>
              <a:rPr lang="ja-JP" altLang="en-US" dirty="0"/>
              <a:t>性感染症かも・・・ のサイン</a:t>
            </a:r>
          </a:p>
        </p:txBody>
      </p:sp>
      <p:sp>
        <p:nvSpPr>
          <p:cNvPr id="5" name="角丸四角形 1"/>
          <p:cNvSpPr/>
          <p:nvPr/>
        </p:nvSpPr>
        <p:spPr>
          <a:xfrm>
            <a:off x="692791" y="1689565"/>
            <a:ext cx="7758411" cy="2767439"/>
          </a:xfrm>
          <a:prstGeom prst="roundRect">
            <a:avLst>
              <a:gd name="adj" fmla="val 5216"/>
            </a:avLst>
          </a:prstGeom>
          <a:solidFill>
            <a:srgbClr val="FF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52425" indent="-352425" algn="just">
              <a:lnSpc>
                <a:spcPct val="100000"/>
              </a:lnSpc>
              <a:spcBef>
                <a:spcPts val="500"/>
              </a:spcBef>
              <a:buFont typeface="Wingdings" panose="05000000000000000000" pitchFamily="2" charset="2"/>
              <a:buChar char="u"/>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性器やそのまわりがはれたり</a:t>
            </a:r>
            <a:r>
              <a:rPr lang="ja-JP" altLang="en-US" sz="2400" b="1" spc="-1000" dirty="0">
                <a:solidFill>
                  <a:schemeClr val="bg1"/>
                </a:solidFill>
                <a:latin typeface="ＭＳ ゴシック" panose="020B0609070205080204" pitchFamily="49" charset="-128"/>
                <a:ea typeface="ＭＳ ゴシック" panose="020B0609070205080204" pitchFamily="49" charset="-128"/>
              </a:rPr>
              <a:t>、</a:t>
            </a:r>
            <a:r>
              <a:rPr lang="ja-JP" altLang="en-US" sz="2400" b="1" spc="-100" dirty="0">
                <a:solidFill>
                  <a:schemeClr val="bg1"/>
                </a:solidFill>
                <a:latin typeface="ＭＳ ゴシック" panose="020B0609070205080204" pitchFamily="49" charset="-128"/>
                <a:ea typeface="ＭＳ ゴシック" panose="020B0609070205080204" pitchFamily="49" charset="-128"/>
              </a:rPr>
              <a:t>水ぶくれやブツブツができた</a:t>
            </a:r>
          </a:p>
          <a:p>
            <a:pPr marL="352425" indent="-352425" algn="just">
              <a:lnSpc>
                <a:spcPct val="100000"/>
              </a:lnSpc>
              <a:spcBef>
                <a:spcPts val="500"/>
              </a:spcBef>
              <a:buFont typeface="Wingdings" panose="05000000000000000000" pitchFamily="2" charset="2"/>
              <a:buChar char="u"/>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性器やそのまわりがとてもかゆい・痛い</a:t>
            </a:r>
          </a:p>
          <a:p>
            <a:pPr marL="352425" indent="-352425" algn="just">
              <a:lnSpc>
                <a:spcPct val="100000"/>
              </a:lnSpc>
              <a:spcBef>
                <a:spcPts val="500"/>
              </a:spcBef>
              <a:buFont typeface="Wingdings" panose="05000000000000000000" pitchFamily="2" charset="2"/>
              <a:buChar char="u"/>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おしっこをすると痛い</a:t>
            </a:r>
          </a:p>
          <a:p>
            <a:pPr marL="352425" indent="-352425" algn="just">
              <a:lnSpc>
                <a:spcPct val="100000"/>
              </a:lnSpc>
              <a:spcBef>
                <a:spcPts val="500"/>
              </a:spcBef>
              <a:buFont typeface="Wingdings" panose="05000000000000000000" pitchFamily="2" charset="2"/>
              <a:buChar char="u"/>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おしっこに血やウミが混じる</a:t>
            </a:r>
          </a:p>
          <a:p>
            <a:pPr marL="352425" indent="-352425" algn="just">
              <a:lnSpc>
                <a:spcPct val="100000"/>
              </a:lnSpc>
              <a:spcBef>
                <a:spcPts val="500"/>
              </a:spcBef>
              <a:buFont typeface="Wingdings" panose="05000000000000000000" pitchFamily="2" charset="2"/>
              <a:buChar char="u"/>
              <a:defRPr/>
            </a:pPr>
            <a:r>
              <a:rPr lang="ja-JP" altLang="en-US" sz="2400" b="1" spc="-100" dirty="0">
                <a:solidFill>
                  <a:schemeClr val="bg1"/>
                </a:solidFill>
                <a:latin typeface="ＭＳ ゴシック" panose="020B0609070205080204" pitchFamily="49" charset="-128"/>
                <a:ea typeface="ＭＳ ゴシック" panose="020B0609070205080204" pitchFamily="49" charset="-128"/>
              </a:rPr>
              <a:t>おりものの色が異常</a:t>
            </a:r>
            <a:r>
              <a:rPr lang="ja-JP" altLang="en-US" sz="2400" b="1" spc="-1000" dirty="0">
                <a:solidFill>
                  <a:schemeClr val="bg1"/>
                </a:solidFill>
                <a:latin typeface="ＭＳ ゴシック" panose="020B0609070205080204" pitchFamily="49" charset="-128"/>
                <a:ea typeface="ＭＳ ゴシック" panose="020B0609070205080204" pitchFamily="49" charset="-128"/>
              </a:rPr>
              <a:t>、</a:t>
            </a:r>
            <a:r>
              <a:rPr lang="ja-JP" altLang="en-US" sz="2400" b="1" spc="-100" dirty="0">
                <a:solidFill>
                  <a:schemeClr val="bg1"/>
                </a:solidFill>
                <a:latin typeface="ＭＳ ゴシック" panose="020B0609070205080204" pitchFamily="49" charset="-128"/>
                <a:ea typeface="ＭＳ ゴシック" panose="020B0609070205080204" pitchFamily="49" charset="-128"/>
              </a:rPr>
              <a:t>ひどくにおう</a:t>
            </a:r>
            <a:r>
              <a:rPr lang="ja-JP" altLang="en-US" sz="2400" b="1" spc="-1000" dirty="0">
                <a:solidFill>
                  <a:schemeClr val="bg1"/>
                </a:solidFill>
                <a:latin typeface="ＭＳ ゴシック" panose="020B0609070205080204" pitchFamily="49" charset="-128"/>
                <a:ea typeface="ＭＳ ゴシック" panose="020B0609070205080204" pitchFamily="49" charset="-128"/>
              </a:rPr>
              <a:t>、</a:t>
            </a:r>
            <a:r>
              <a:rPr lang="ja-JP" altLang="en-US" sz="2400" b="1" spc="-100" dirty="0">
                <a:solidFill>
                  <a:schemeClr val="bg1"/>
                </a:solidFill>
                <a:latin typeface="ＭＳ ゴシック" panose="020B0609070205080204" pitchFamily="49" charset="-128"/>
                <a:ea typeface="ＭＳ ゴシック" panose="020B0609070205080204" pitchFamily="49" charset="-128"/>
              </a:rPr>
              <a:t>急に増えた</a:t>
            </a:r>
          </a:p>
        </p:txBody>
      </p:sp>
      <p:sp>
        <p:nvSpPr>
          <p:cNvPr id="13" name="Text Box 4"/>
          <p:cNvSpPr txBox="1">
            <a:spLocks noChangeArrowheads="1"/>
          </p:cNvSpPr>
          <p:nvPr/>
        </p:nvSpPr>
        <p:spPr bwMode="auto">
          <a:xfrm>
            <a:off x="288758" y="5411404"/>
            <a:ext cx="8566484" cy="769441"/>
          </a:xfrm>
          <a:prstGeom prst="rect">
            <a:avLst/>
          </a:prstGeom>
        </p:spPr>
        <p:txBody>
          <a:bodyPr wrap="square" lIns="0" tIns="0" rIns="0" bIns="0" anchor="ctr">
            <a:no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ctr">
              <a:lnSpc>
                <a:spcPct val="100000"/>
              </a:lnSpc>
              <a:buNone/>
              <a:defRPr/>
            </a:pPr>
            <a:r>
              <a:rPr lang="ja-JP" altLang="en-US" sz="2900" b="1" dirty="0">
                <a:solidFill>
                  <a:srgbClr val="004F94"/>
                </a:solidFill>
                <a:latin typeface="ＭＳ ゴシック" panose="020B0609070205080204" pitchFamily="49" charset="-128"/>
                <a:ea typeface="ＭＳ ゴシック" panose="020B0609070205080204" pitchFamily="49" charset="-128"/>
              </a:rPr>
              <a:t>気になるときは急いで産婦人</a:t>
            </a:r>
            <a:r>
              <a:rPr lang="ja-JP" altLang="en-US" sz="2900" b="1" spc="-500" dirty="0">
                <a:solidFill>
                  <a:srgbClr val="004F94"/>
                </a:solidFill>
                <a:latin typeface="ＭＳ ゴシック" panose="020B0609070205080204" pitchFamily="49" charset="-128"/>
                <a:ea typeface="ＭＳ ゴシック" panose="020B0609070205080204" pitchFamily="49" charset="-128"/>
              </a:rPr>
              <a:t>科・</a:t>
            </a:r>
            <a:r>
              <a:rPr lang="ja-JP" altLang="en-US" sz="2900" b="1" dirty="0">
                <a:solidFill>
                  <a:srgbClr val="004F94"/>
                </a:solidFill>
                <a:latin typeface="ＭＳ ゴシック" panose="020B0609070205080204" pitchFamily="49" charset="-128"/>
                <a:ea typeface="ＭＳ ゴシック" panose="020B0609070205080204" pitchFamily="49" charset="-128"/>
              </a:rPr>
              <a:t>泌尿器</a:t>
            </a:r>
            <a:r>
              <a:rPr lang="ja-JP" altLang="en-US" sz="2900" b="1" spc="-500" dirty="0">
                <a:solidFill>
                  <a:srgbClr val="004F94"/>
                </a:solidFill>
                <a:latin typeface="ＭＳ ゴシック" panose="020B0609070205080204" pitchFamily="49" charset="-128"/>
                <a:ea typeface="ＭＳ ゴシック" panose="020B0609070205080204" pitchFamily="49" charset="-128"/>
              </a:rPr>
              <a:t>科・</a:t>
            </a:r>
            <a:endParaRPr lang="en-US" altLang="ja-JP" sz="2900" b="1" dirty="0">
              <a:solidFill>
                <a:srgbClr val="004F94"/>
              </a:solidFill>
              <a:latin typeface="ＭＳ ゴシック" panose="020B0609070205080204" pitchFamily="49" charset="-128"/>
              <a:ea typeface="ＭＳ ゴシック" panose="020B0609070205080204" pitchFamily="49" charset="-128"/>
            </a:endParaRPr>
          </a:p>
          <a:p>
            <a:pPr marL="0" indent="0" algn="ctr">
              <a:lnSpc>
                <a:spcPct val="100000"/>
              </a:lnSpc>
              <a:buNone/>
              <a:defRPr/>
            </a:pPr>
            <a:r>
              <a:rPr lang="ja-JP" altLang="en-US" sz="2900" b="1" dirty="0">
                <a:solidFill>
                  <a:srgbClr val="004F94"/>
                </a:solidFill>
                <a:latin typeface="ＭＳ ゴシック" panose="020B0609070205080204" pitchFamily="49" charset="-128"/>
                <a:ea typeface="ＭＳ ゴシック" panose="020B0609070205080204" pitchFamily="49" charset="-128"/>
              </a:rPr>
              <a:t>皮膚</a:t>
            </a:r>
            <a:r>
              <a:rPr lang="ja-JP" altLang="en-US" sz="2900" b="1" spc="-500" dirty="0">
                <a:solidFill>
                  <a:srgbClr val="004F94"/>
                </a:solidFill>
                <a:latin typeface="ＭＳ ゴシック" panose="020B0609070205080204" pitchFamily="49" charset="-128"/>
                <a:ea typeface="ＭＳ ゴシック" panose="020B0609070205080204" pitchFamily="49" charset="-128"/>
              </a:rPr>
              <a:t>科・</a:t>
            </a:r>
            <a:r>
              <a:rPr lang="ja-JP" altLang="en-US" sz="2900" b="1" dirty="0">
                <a:solidFill>
                  <a:srgbClr val="004F94"/>
                </a:solidFill>
                <a:latin typeface="ＭＳ ゴシック" panose="020B0609070205080204" pitchFamily="49" charset="-128"/>
                <a:ea typeface="ＭＳ ゴシック" panose="020B0609070205080204" pitchFamily="49" charset="-128"/>
              </a:rPr>
              <a:t>性病科へ！</a:t>
            </a:r>
          </a:p>
        </p:txBody>
      </p:sp>
      <p:sp>
        <p:nvSpPr>
          <p:cNvPr id="14" name="角丸四角形 13"/>
          <p:cNvSpPr/>
          <p:nvPr/>
        </p:nvSpPr>
        <p:spPr>
          <a:xfrm>
            <a:off x="692791" y="4564900"/>
            <a:ext cx="7758411" cy="603535"/>
          </a:xfrm>
          <a:prstGeom prst="roundRect">
            <a:avLst>
              <a:gd name="adj" fmla="val 10643"/>
            </a:avLst>
          </a:prstGeom>
          <a:solidFill>
            <a:srgbClr val="004F9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noAutofit/>
          </a:bodyPr>
          <a:lstStyle/>
          <a:p>
            <a:pPr algn="ctr">
              <a:defRPr/>
            </a:pPr>
            <a:r>
              <a:rPr lang="ja-JP" altLang="en-US" sz="2800" b="1" spc="-70" dirty="0">
                <a:solidFill>
                  <a:schemeClr val="accent4"/>
                </a:solidFill>
                <a:latin typeface="ＭＳ ゴシック" panose="020B0609070205080204" pitchFamily="49" charset="-128"/>
                <a:ea typeface="ＭＳ ゴシック" panose="020B0609070205080204" pitchFamily="49" charset="-128"/>
              </a:rPr>
              <a:t>サインのない場合が多い</a:t>
            </a:r>
            <a:r>
              <a:rPr lang="ja-JP" altLang="en-US" sz="2800" b="1" spc="-100" dirty="0">
                <a:solidFill>
                  <a:schemeClr val="accent4"/>
                </a:solidFill>
                <a:latin typeface="ＭＳ ゴシック" panose="020B0609070205080204" pitchFamily="49" charset="-128"/>
                <a:ea typeface="ＭＳ ゴシック" panose="020B0609070205080204" pitchFamily="49" charset="-128"/>
              </a:rPr>
              <a:t>！</a:t>
            </a:r>
          </a:p>
        </p:txBody>
      </p:sp>
      <p:sp>
        <p:nvSpPr>
          <p:cNvPr id="2" name="角丸四角形 13">
            <a:extLst>
              <a:ext uri="{FF2B5EF4-FFF2-40B4-BE49-F238E27FC236}">
                <a16:creationId xmlns:a16="http://schemas.microsoft.com/office/drawing/2014/main" id="{580C452E-A918-A40E-4B5F-42BA39AB25A1}"/>
              </a:ext>
            </a:extLst>
          </p:cNvPr>
          <p:cNvSpPr/>
          <p:nvPr/>
        </p:nvSpPr>
        <p:spPr>
          <a:xfrm>
            <a:off x="692791" y="1395949"/>
            <a:ext cx="2190072" cy="394628"/>
          </a:xfrm>
          <a:prstGeom prst="roundRect">
            <a:avLst>
              <a:gd name="adj" fmla="val 10643"/>
            </a:avLst>
          </a:prstGeom>
          <a:solidFill>
            <a:srgbClr val="004F9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noAutofit/>
          </a:bodyPr>
          <a:lstStyle/>
          <a:p>
            <a:pPr algn="ctr">
              <a:defRPr/>
            </a:pPr>
            <a:r>
              <a:rPr lang="ja-JP" altLang="en-US" sz="2400" b="1" spc="-70" dirty="0">
                <a:solidFill>
                  <a:schemeClr val="bg1"/>
                </a:solidFill>
                <a:latin typeface="ＭＳ ゴシック" panose="020B0609070205080204" pitchFamily="49" charset="-128"/>
                <a:ea typeface="ＭＳ ゴシック" panose="020B0609070205080204" pitchFamily="49" charset="-128"/>
              </a:rPr>
              <a:t>主な症状</a:t>
            </a:r>
            <a:endParaRPr lang="ja-JP" altLang="en-US" sz="2400" b="1" spc="-100"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714931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6E1D31B-85D8-1FBF-1EC0-2E939992818E}"/>
              </a:ext>
            </a:extLst>
          </p:cNvPr>
          <p:cNvSpPr>
            <a:spLocks noGrp="1"/>
          </p:cNvSpPr>
          <p:nvPr>
            <p:ph type="title"/>
          </p:nvPr>
        </p:nvSpPr>
        <p:spPr/>
        <p:txBody>
          <a:bodyPr>
            <a:normAutofit/>
          </a:bodyPr>
          <a:lstStyle/>
          <a:p>
            <a:r>
              <a:rPr lang="ja-JP" altLang="en-US" dirty="0"/>
              <a:t>性感染症を防</a:t>
            </a:r>
            <a:r>
              <a:rPr lang="ja-JP" altLang="en-US" spc="-500" dirty="0"/>
              <a:t>ぐ２</a:t>
            </a:r>
            <a:r>
              <a:rPr lang="ja-JP" altLang="en-US" dirty="0"/>
              <a:t>つの方法</a:t>
            </a:r>
          </a:p>
        </p:txBody>
      </p:sp>
      <p:sp>
        <p:nvSpPr>
          <p:cNvPr id="2" name="角丸四角形 16">
            <a:extLst>
              <a:ext uri="{FF2B5EF4-FFF2-40B4-BE49-F238E27FC236}">
                <a16:creationId xmlns:a16="http://schemas.microsoft.com/office/drawing/2014/main" id="{17BD531E-E6B3-E328-CC0E-FB210621A538}"/>
              </a:ext>
            </a:extLst>
          </p:cNvPr>
          <p:cNvSpPr/>
          <p:nvPr/>
        </p:nvSpPr>
        <p:spPr>
          <a:xfrm>
            <a:off x="490065" y="2960634"/>
            <a:ext cx="8144484" cy="936731"/>
          </a:xfrm>
          <a:prstGeom prst="roundRect">
            <a:avLst>
              <a:gd name="adj" fmla="val 21107"/>
            </a:avLst>
          </a:prstGeom>
          <a:solidFill>
            <a:srgbClr val="FF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ja-JP" altLang="en-US" sz="3600" b="1" spc="-40" dirty="0">
                <a:solidFill>
                  <a:schemeClr val="bg1"/>
                </a:solidFill>
                <a:latin typeface="ＭＳ ゴシック" panose="020B0609070205080204" pitchFamily="49" charset="-128"/>
                <a:ea typeface="ＭＳ ゴシック" panose="020B0609070205080204" pitchFamily="49" charset="-128"/>
              </a:rPr>
              <a:t>コンドームを正しくつける</a:t>
            </a:r>
            <a:endParaRPr lang="en-US" altLang="ja-JP" sz="3600" b="1" spc="-40" dirty="0">
              <a:solidFill>
                <a:schemeClr val="bg1"/>
              </a:solidFill>
              <a:latin typeface="ＭＳ ゴシック" panose="020B0609070205080204" pitchFamily="49" charset="-128"/>
              <a:ea typeface="ＭＳ ゴシック" panose="020B0609070205080204" pitchFamily="49" charset="-128"/>
            </a:endParaRPr>
          </a:p>
        </p:txBody>
      </p:sp>
      <p:sp>
        <p:nvSpPr>
          <p:cNvPr id="7" name="角丸四角形 1">
            <a:extLst>
              <a:ext uri="{FF2B5EF4-FFF2-40B4-BE49-F238E27FC236}">
                <a16:creationId xmlns:a16="http://schemas.microsoft.com/office/drawing/2014/main" id="{C0E6B17C-A302-82D8-3919-285AA1832E47}"/>
              </a:ext>
            </a:extLst>
          </p:cNvPr>
          <p:cNvSpPr/>
          <p:nvPr/>
        </p:nvSpPr>
        <p:spPr>
          <a:xfrm>
            <a:off x="490066" y="1769435"/>
            <a:ext cx="8144484" cy="936731"/>
          </a:xfrm>
          <a:prstGeom prst="roundRect">
            <a:avLst>
              <a:gd name="adj" fmla="val 21107"/>
            </a:avLst>
          </a:prstGeom>
          <a:solidFill>
            <a:srgbClr val="FF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Wingdings" panose="05000000000000000000" pitchFamily="2" charset="2"/>
              <a:buChar char="u"/>
            </a:pPr>
            <a:r>
              <a:rPr lang="ja-JP" altLang="en-US" sz="3600" b="1" spc="-40" dirty="0">
                <a:solidFill>
                  <a:schemeClr val="bg1"/>
                </a:solidFill>
                <a:latin typeface="ＭＳ ゴシック" panose="020B0609070205080204" pitchFamily="49" charset="-128"/>
                <a:ea typeface="ＭＳ ゴシック" panose="020B0609070205080204" pitchFamily="49" charset="-128"/>
              </a:rPr>
              <a:t>性交またはそれに近い行為をしない</a:t>
            </a:r>
            <a:endParaRPr lang="en-US" altLang="ja-JP" sz="3600" b="1" spc="-40" dirty="0">
              <a:solidFill>
                <a:schemeClr val="bg1"/>
              </a:solidFill>
              <a:latin typeface="ＭＳ ゴシック" panose="020B0609070205080204" pitchFamily="49" charset="-128"/>
              <a:ea typeface="ＭＳ ゴシック" panose="020B0609070205080204" pitchFamily="49" charset="-128"/>
            </a:endParaRPr>
          </a:p>
        </p:txBody>
      </p:sp>
      <p:sp>
        <p:nvSpPr>
          <p:cNvPr id="8" name="Text Box 4">
            <a:extLst>
              <a:ext uri="{FF2B5EF4-FFF2-40B4-BE49-F238E27FC236}">
                <a16:creationId xmlns:a16="http://schemas.microsoft.com/office/drawing/2014/main" id="{1AC5E503-228C-55B0-D743-BEC898641872}"/>
              </a:ext>
            </a:extLst>
          </p:cNvPr>
          <p:cNvSpPr txBox="1">
            <a:spLocks noChangeArrowheads="1"/>
          </p:cNvSpPr>
          <p:nvPr/>
        </p:nvSpPr>
        <p:spPr bwMode="auto">
          <a:xfrm>
            <a:off x="490065" y="4740025"/>
            <a:ext cx="7167201" cy="984885"/>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ctr">
              <a:lnSpc>
                <a:spcPct val="100000"/>
              </a:lnSpc>
              <a:buNone/>
              <a:defRPr/>
            </a:pPr>
            <a:r>
              <a:rPr lang="ja-JP" altLang="en-US" sz="3200" b="1" dirty="0">
                <a:solidFill>
                  <a:srgbClr val="004F94"/>
                </a:solidFill>
                <a:latin typeface="ＭＳ ゴシック" panose="020B0609070205080204" pitchFamily="49" charset="-128"/>
                <a:ea typeface="ＭＳ ゴシック" panose="020B0609070205080204" pitchFamily="49" charset="-128"/>
              </a:rPr>
              <a:t>性行為は、自分と相手の両方の</a:t>
            </a:r>
            <a:br>
              <a:rPr lang="en-US" altLang="ja-JP" sz="3200" b="1" dirty="0">
                <a:solidFill>
                  <a:srgbClr val="004F94"/>
                </a:solidFill>
                <a:latin typeface="ＭＳ ゴシック" panose="020B0609070205080204" pitchFamily="49" charset="-128"/>
                <a:ea typeface="ＭＳ ゴシック" panose="020B0609070205080204" pitchFamily="49" charset="-128"/>
              </a:rPr>
            </a:br>
            <a:r>
              <a:rPr lang="ja-JP" altLang="en-US" sz="3200" b="1" dirty="0">
                <a:solidFill>
                  <a:srgbClr val="004F94"/>
                </a:solidFill>
                <a:latin typeface="ＭＳ ゴシック" panose="020B0609070205080204" pitchFamily="49" charset="-128"/>
                <a:ea typeface="ＭＳ ゴシック" panose="020B0609070205080204" pitchFamily="49" charset="-128"/>
              </a:rPr>
              <a:t>健康に責任を持つ心がまえが必要</a:t>
            </a:r>
          </a:p>
        </p:txBody>
      </p:sp>
      <p:pic>
        <p:nvPicPr>
          <p:cNvPr id="13" name="図 12" descr="挿絵, シャツ が含まれている画像&#10;&#10;自動的に生成された説明">
            <a:extLst>
              <a:ext uri="{FF2B5EF4-FFF2-40B4-BE49-F238E27FC236}">
                <a16:creationId xmlns:a16="http://schemas.microsoft.com/office/drawing/2014/main" id="{CA40038B-9D98-2CC1-97FA-BAF2F560C9DA}"/>
              </a:ext>
            </a:extLst>
          </p:cNvPr>
          <p:cNvPicPr>
            <a:picLocks noChangeAspect="1"/>
          </p:cNvPicPr>
          <p:nvPr/>
        </p:nvPicPr>
        <p:blipFill rotWithShape="1">
          <a:blip r:embed="rId3"/>
          <a:srcRect b="47565"/>
          <a:stretch/>
        </p:blipFill>
        <p:spPr>
          <a:xfrm>
            <a:off x="6534355" y="3464678"/>
            <a:ext cx="2609645" cy="2960305"/>
          </a:xfrm>
          <a:prstGeom prst="rect">
            <a:avLst/>
          </a:prstGeom>
        </p:spPr>
      </p:pic>
    </p:spTree>
    <p:extLst>
      <p:ext uri="{BB962C8B-B14F-4D97-AF65-F5344CB8AC3E}">
        <p14:creationId xmlns:p14="http://schemas.microsoft.com/office/powerpoint/2010/main" val="261062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087B0B7-CEFD-C716-0E21-4908C277AF82}"/>
              </a:ext>
            </a:extLst>
          </p:cNvPr>
          <p:cNvGrpSpPr/>
          <p:nvPr/>
        </p:nvGrpSpPr>
        <p:grpSpPr>
          <a:xfrm>
            <a:off x="389625" y="0"/>
            <a:ext cx="2482292" cy="2485900"/>
            <a:chOff x="2350597" y="213896"/>
            <a:chExt cx="2482292" cy="2485900"/>
          </a:xfrm>
        </p:grpSpPr>
        <p:pic>
          <p:nvPicPr>
            <p:cNvPr id="4" name="図 3" descr="図形, 円&#10;&#10;自動的に生成された説明">
              <a:extLst>
                <a:ext uri="{FF2B5EF4-FFF2-40B4-BE49-F238E27FC236}">
                  <a16:creationId xmlns:a16="http://schemas.microsoft.com/office/drawing/2014/main" id="{BADBD214-9CCD-149C-81D2-1B1C598F5F33}"/>
                </a:ext>
              </a:extLst>
            </p:cNvPr>
            <p:cNvPicPr>
              <a:picLocks noChangeAspect="1"/>
            </p:cNvPicPr>
            <p:nvPr/>
          </p:nvPicPr>
          <p:blipFill>
            <a:blip r:embed="rId3"/>
            <a:stretch>
              <a:fillRect/>
            </a:stretch>
          </p:blipFill>
          <p:spPr>
            <a:xfrm rot="20940314">
              <a:off x="2350597" y="213896"/>
              <a:ext cx="2482292" cy="2485900"/>
            </a:xfrm>
            <a:prstGeom prst="rect">
              <a:avLst/>
            </a:prstGeom>
          </p:spPr>
        </p:pic>
        <p:sp>
          <p:nvSpPr>
            <p:cNvPr id="7" name="テキスト ボックス 6">
              <a:extLst>
                <a:ext uri="{FF2B5EF4-FFF2-40B4-BE49-F238E27FC236}">
                  <a16:creationId xmlns:a16="http://schemas.microsoft.com/office/drawing/2014/main" id="{28B46BF5-089C-28F6-D8C9-C45A02569857}"/>
                </a:ext>
              </a:extLst>
            </p:cNvPr>
            <p:cNvSpPr txBox="1"/>
            <p:nvPr/>
          </p:nvSpPr>
          <p:spPr>
            <a:xfrm rot="20851434">
              <a:off x="2705541" y="831576"/>
              <a:ext cx="1713529" cy="990015"/>
            </a:xfrm>
            <a:prstGeom prst="rect">
              <a:avLst/>
            </a:prstGeom>
            <a:noFill/>
            <a:effectLst>
              <a:outerShdw dist="38100" dir="2700000" algn="tl" rotWithShape="0">
                <a:schemeClr val="accent2">
                  <a:lumMod val="75000"/>
                  <a:alpha val="40000"/>
                </a:schemeClr>
              </a:outerShdw>
            </a:effectLst>
          </p:spPr>
          <p:txBody>
            <a:bodyPr wrap="square" rtlCol="0">
              <a:spAutoFit/>
            </a:bodyPr>
            <a:lstStyle/>
            <a:p>
              <a:pPr algn="ctr">
                <a:lnSpc>
                  <a:spcPts val="3500"/>
                </a:lnSpc>
              </a:pP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2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2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200" b="1" spc="-300" dirty="0">
                  <a:solidFill>
                    <a:schemeClr val="bg1"/>
                  </a:solidFill>
                  <a:latin typeface="ＭＳ ゴシック" panose="020B0609070205080204" pitchFamily="49" charset="-128"/>
                  <a:ea typeface="ＭＳ ゴシック" panose="020B0609070205080204" pitchFamily="49" charset="-128"/>
                </a:rPr>
                <a:t>！</a:t>
              </a:r>
            </a:p>
          </p:txBody>
        </p:sp>
      </p:grpSp>
      <p:sp>
        <p:nvSpPr>
          <p:cNvPr id="5" name="タイトル 4">
            <a:extLst>
              <a:ext uri="{FF2B5EF4-FFF2-40B4-BE49-F238E27FC236}">
                <a16:creationId xmlns:a16="http://schemas.microsoft.com/office/drawing/2014/main" id="{E5EFDF8D-A6F8-0850-CC03-86A40A8879C8}"/>
              </a:ext>
            </a:extLst>
          </p:cNvPr>
          <p:cNvSpPr>
            <a:spLocks noGrp="1"/>
          </p:cNvSpPr>
          <p:nvPr>
            <p:ph type="ctrTitle"/>
          </p:nvPr>
        </p:nvSpPr>
        <p:spPr>
          <a:xfrm>
            <a:off x="685800" y="2416245"/>
            <a:ext cx="7772400" cy="2025510"/>
          </a:xfrm>
        </p:spPr>
        <p:txBody>
          <a:bodyPr>
            <a:normAutofit fontScale="90000"/>
          </a:bodyPr>
          <a:lstStyle/>
          <a:p>
            <a:pPr>
              <a:lnSpc>
                <a:spcPts val="7000"/>
              </a:lnSpc>
            </a:pPr>
            <a:r>
              <a:rPr lang="ja-JP" altLang="en-US" sz="6000" spc="-300" dirty="0"/>
              <a:t>性感染症は何が問題？</a:t>
            </a:r>
            <a:br>
              <a:rPr lang="en-US" altLang="ja-JP" sz="6000" spc="-300" dirty="0"/>
            </a:br>
            <a:r>
              <a:rPr lang="ja-JP" altLang="en-US" sz="6000" spc="-300" dirty="0"/>
              <a:t>「もしや</a:t>
            </a:r>
            <a:r>
              <a:rPr lang="ja-JP" altLang="en-US" sz="6000" spc="-1500" dirty="0"/>
              <a:t>」</a:t>
            </a:r>
            <a:r>
              <a:rPr lang="ja-JP" altLang="en-US" sz="6000" spc="-300" dirty="0"/>
              <a:t>というとき、どうする？</a:t>
            </a:r>
            <a:endParaRPr lang="ja-JP" altLang="en-US" spc="-300" dirty="0"/>
          </a:p>
        </p:txBody>
      </p:sp>
    </p:spTree>
    <p:extLst>
      <p:ext uri="{BB962C8B-B14F-4D97-AF65-F5344CB8AC3E}">
        <p14:creationId xmlns:p14="http://schemas.microsoft.com/office/powerpoint/2010/main" val="612045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372550A-5B55-9447-71AC-CC5D8F07B682}"/>
              </a:ext>
            </a:extLst>
          </p:cNvPr>
          <p:cNvSpPr>
            <a:spLocks noGrp="1"/>
          </p:cNvSpPr>
          <p:nvPr>
            <p:ph type="ctrTitle"/>
          </p:nvPr>
        </p:nvSpPr>
        <p:spPr/>
        <p:txBody>
          <a:bodyPr>
            <a:normAutofit/>
          </a:bodyPr>
          <a:lstStyle/>
          <a:p>
            <a:r>
              <a:rPr lang="ja-JP" altLang="en-US" spc="-1500" dirty="0"/>
              <a:t>ＨＩ</a:t>
            </a:r>
            <a:r>
              <a:rPr lang="ja-JP" altLang="en-US" spc="-500" dirty="0"/>
              <a:t>Ｖ／</a:t>
            </a:r>
            <a:r>
              <a:rPr lang="ja-JP" altLang="en-US" spc="-1500" dirty="0"/>
              <a:t>ＡＩＤ</a:t>
            </a:r>
            <a:r>
              <a:rPr lang="ja-JP" altLang="en-US" spc="-500" dirty="0"/>
              <a:t>Ｓ</a:t>
            </a:r>
            <a:br>
              <a:rPr lang="en-US" altLang="ja-JP" dirty="0"/>
            </a:br>
            <a:r>
              <a:rPr lang="ja-JP" altLang="en-US" dirty="0"/>
              <a:t>のこと</a:t>
            </a:r>
          </a:p>
        </p:txBody>
      </p:sp>
    </p:spTree>
    <p:extLst>
      <p:ext uri="{BB962C8B-B14F-4D97-AF65-F5344CB8AC3E}">
        <p14:creationId xmlns:p14="http://schemas.microsoft.com/office/powerpoint/2010/main" val="4250490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4">
            <a:extLst>
              <a:ext uri="{FF2B5EF4-FFF2-40B4-BE49-F238E27FC236}">
                <a16:creationId xmlns:a16="http://schemas.microsoft.com/office/drawing/2014/main" id="{0EEE2618-44BB-81FA-E0BE-4646502C3774}"/>
              </a:ext>
            </a:extLst>
          </p:cNvPr>
          <p:cNvSpPr/>
          <p:nvPr/>
        </p:nvSpPr>
        <p:spPr>
          <a:xfrm>
            <a:off x="550800" y="3753853"/>
            <a:ext cx="8022992" cy="2430379"/>
          </a:xfrm>
          <a:prstGeom prst="roundRect">
            <a:avLst>
              <a:gd name="adj" fmla="val 3288"/>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3" name="タイトル 2">
            <a:extLst>
              <a:ext uri="{FF2B5EF4-FFF2-40B4-BE49-F238E27FC236}">
                <a16:creationId xmlns:a16="http://schemas.microsoft.com/office/drawing/2014/main" id="{48E169ED-E031-7229-6CCD-6326A09CF5B4}"/>
              </a:ext>
            </a:extLst>
          </p:cNvPr>
          <p:cNvSpPr>
            <a:spLocks noGrp="1"/>
          </p:cNvSpPr>
          <p:nvPr>
            <p:ph type="title"/>
          </p:nvPr>
        </p:nvSpPr>
        <p:spPr/>
        <p:txBody>
          <a:bodyPr/>
          <a:lstStyle/>
          <a:p>
            <a:r>
              <a:rPr lang="ja-JP" altLang="en-US" spc="-1000" dirty="0"/>
              <a:t>ＨＩ</a:t>
            </a:r>
            <a:r>
              <a:rPr lang="ja-JP" altLang="en-US" spc="-300" dirty="0"/>
              <a:t>Ｖ／</a:t>
            </a:r>
            <a:r>
              <a:rPr lang="ja-JP" altLang="en-US" spc="-1000" dirty="0"/>
              <a:t>ＡＩＤ</a:t>
            </a:r>
            <a:r>
              <a:rPr lang="ja-JP" altLang="en-US" spc="-300" dirty="0"/>
              <a:t>Ｓについて</a:t>
            </a:r>
          </a:p>
        </p:txBody>
      </p:sp>
      <p:sp>
        <p:nvSpPr>
          <p:cNvPr id="5" name="Text Box 4">
            <a:extLst>
              <a:ext uri="{FF2B5EF4-FFF2-40B4-BE49-F238E27FC236}">
                <a16:creationId xmlns:a16="http://schemas.microsoft.com/office/drawing/2014/main" id="{9E99697A-A04B-151B-2774-0562C5C6401D}"/>
              </a:ext>
            </a:extLst>
          </p:cNvPr>
          <p:cNvSpPr txBox="1">
            <a:spLocks noChangeArrowheads="1"/>
          </p:cNvSpPr>
          <p:nvPr/>
        </p:nvSpPr>
        <p:spPr bwMode="auto">
          <a:xfrm>
            <a:off x="526736" y="1416010"/>
            <a:ext cx="8047056" cy="2123658"/>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a:lnSpc>
                <a:spcPct val="100000"/>
              </a:lnSpc>
              <a:buClr>
                <a:srgbClr val="FF8686"/>
              </a:buClr>
              <a:buFont typeface="Wingdings" panose="05000000000000000000" pitchFamily="2" charset="2"/>
              <a:buChar char="l"/>
            </a:pPr>
            <a:r>
              <a:rPr lang="ja-JP" altLang="en-US" sz="3600" b="1" spc="-1000" dirty="0">
                <a:solidFill>
                  <a:srgbClr val="004F94"/>
                </a:solidFill>
                <a:latin typeface="ＭＳ ゴシック" panose="020B0609070205080204" pitchFamily="49" charset="-128"/>
                <a:ea typeface="ＭＳ ゴシック" panose="020B0609070205080204" pitchFamily="49" charset="-128"/>
              </a:rPr>
              <a:t>ＨＩＶ</a:t>
            </a:r>
            <a:r>
              <a:rPr lang="ja-JP" altLang="en-US" sz="2400" b="1" spc="0" dirty="0">
                <a:solidFill>
                  <a:srgbClr val="004F94"/>
                </a:solidFill>
                <a:latin typeface="ＭＳ ゴシック" panose="020B0609070205080204" pitchFamily="49" charset="-128"/>
                <a:ea typeface="ＭＳ ゴシック" panose="020B0609070205080204" pitchFamily="49" charset="-128"/>
              </a:rPr>
              <a:t>（</a:t>
            </a:r>
            <a:r>
              <a:rPr lang="en-US" altLang="ja-JP" sz="2400" b="1" spc="0" dirty="0">
                <a:solidFill>
                  <a:srgbClr val="004F94"/>
                </a:solidFill>
                <a:latin typeface="ＭＳ ゴシック" panose="020B0609070205080204" pitchFamily="49" charset="-128"/>
                <a:ea typeface="ＭＳ ゴシック" panose="020B0609070205080204" pitchFamily="49" charset="-128"/>
              </a:rPr>
              <a:t>human immunodeficiency virus</a:t>
            </a:r>
            <a:r>
              <a:rPr lang="ja-JP" altLang="en-US" sz="2400" b="1" spc="0" dirty="0">
                <a:solidFill>
                  <a:srgbClr val="004F94"/>
                </a:solidFill>
                <a:latin typeface="ＭＳ ゴシック" panose="020B0609070205080204" pitchFamily="49" charset="-128"/>
                <a:ea typeface="ＭＳ ゴシック" panose="020B0609070205080204" pitchFamily="49" charset="-128"/>
              </a:rPr>
              <a:t>）</a:t>
            </a:r>
            <a:endParaRPr lang="en-US" altLang="ja-JP" sz="2400" b="1" spc="0" dirty="0">
              <a:solidFill>
                <a:srgbClr val="004F94"/>
              </a:solidFill>
              <a:latin typeface="ＭＳ ゴシック" panose="020B0609070205080204" pitchFamily="49" charset="-128"/>
              <a:ea typeface="ＭＳ ゴシック" panose="020B0609070205080204" pitchFamily="49" charset="-128"/>
            </a:endParaRPr>
          </a:p>
          <a:p>
            <a:pPr marL="0" indent="444500">
              <a:lnSpc>
                <a:spcPct val="100000"/>
              </a:lnSpc>
              <a:buNone/>
            </a:pPr>
            <a:r>
              <a:rPr lang="en-US" altLang="ja-JP" spc="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pc="0" dirty="0">
                <a:solidFill>
                  <a:schemeClr val="tx1">
                    <a:lumMod val="75000"/>
                    <a:lumOff val="25000"/>
                  </a:schemeClr>
                </a:solidFill>
                <a:latin typeface="ＭＳ ゴシック" panose="020B0609070205080204" pitchFamily="49" charset="-128"/>
                <a:ea typeface="ＭＳ ゴシック" panose="020B0609070205080204" pitchFamily="49" charset="-128"/>
              </a:rPr>
              <a:t>ヒト免疫不全ウイルス</a:t>
            </a:r>
            <a:endParaRPr lang="en-US" altLang="ja-JP"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ct val="100000"/>
              </a:lnSpc>
              <a:spcBef>
                <a:spcPts val="1200"/>
              </a:spcBef>
              <a:buClr>
                <a:srgbClr val="FF8686"/>
              </a:buClr>
              <a:buFont typeface="Wingdings" panose="05000000000000000000" pitchFamily="2" charset="2"/>
              <a:buChar char="l"/>
            </a:pPr>
            <a:r>
              <a:rPr lang="ja-JP" altLang="en-US" sz="3600" b="1" spc="-1000" dirty="0">
                <a:solidFill>
                  <a:srgbClr val="004F94"/>
                </a:solidFill>
                <a:latin typeface="ＭＳ ゴシック" panose="020B0609070205080204" pitchFamily="49" charset="-128"/>
                <a:ea typeface="ＭＳ ゴシック" panose="020B0609070205080204" pitchFamily="49" charset="-128"/>
              </a:rPr>
              <a:t>ＡＩＤＳ</a:t>
            </a:r>
            <a:r>
              <a:rPr lang="ja-JP" altLang="en-US" sz="2400" b="1" spc="0" dirty="0">
                <a:solidFill>
                  <a:srgbClr val="004F94"/>
                </a:solidFill>
                <a:latin typeface="ＭＳ ゴシック" panose="020B0609070205080204" pitchFamily="49" charset="-128"/>
                <a:ea typeface="ＭＳ ゴシック" panose="020B0609070205080204" pitchFamily="49" charset="-128"/>
              </a:rPr>
              <a:t>（</a:t>
            </a:r>
            <a:r>
              <a:rPr lang="en-US" altLang="ja-JP" sz="2400" b="1" spc="0" dirty="0">
                <a:solidFill>
                  <a:srgbClr val="004F94"/>
                </a:solidFill>
                <a:latin typeface="ＭＳ ゴシック" panose="020B0609070205080204" pitchFamily="49" charset="-128"/>
                <a:ea typeface="ＭＳ ゴシック" panose="020B0609070205080204" pitchFamily="49" charset="-128"/>
              </a:rPr>
              <a:t>acquired immunodeficiency syndrome</a:t>
            </a:r>
            <a:r>
              <a:rPr lang="ja-JP" altLang="en-US" sz="2400" b="1" spc="0" dirty="0">
                <a:solidFill>
                  <a:srgbClr val="004F94"/>
                </a:solidFill>
                <a:latin typeface="ＭＳ ゴシック" panose="020B0609070205080204" pitchFamily="49" charset="-128"/>
                <a:ea typeface="ＭＳ ゴシック" panose="020B0609070205080204" pitchFamily="49" charset="-128"/>
              </a:rPr>
              <a:t>）   </a:t>
            </a:r>
            <a:br>
              <a:rPr lang="en-US" altLang="ja-JP" sz="3200" spc="0" dirty="0">
                <a:latin typeface="ＭＳ ゴシック" panose="020B0609070205080204" pitchFamily="49" charset="-128"/>
                <a:ea typeface="ＭＳ ゴシック" panose="020B0609070205080204" pitchFamily="49" charset="-128"/>
              </a:rPr>
            </a:br>
            <a:r>
              <a:rPr lang="en-US" altLang="ja-JP" spc="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pc="0" dirty="0">
                <a:solidFill>
                  <a:schemeClr val="tx1">
                    <a:lumMod val="75000"/>
                    <a:lumOff val="25000"/>
                  </a:schemeClr>
                </a:solidFill>
                <a:latin typeface="ＭＳ ゴシック" panose="020B0609070205080204" pitchFamily="49" charset="-128"/>
                <a:ea typeface="ＭＳ ゴシック" panose="020B0609070205080204" pitchFamily="49" charset="-128"/>
              </a:rPr>
              <a:t>後天性免疫不全症候群</a:t>
            </a:r>
            <a:endParaRPr lang="en-US" altLang="ja-JP"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8" name="Text Box 4">
            <a:extLst>
              <a:ext uri="{FF2B5EF4-FFF2-40B4-BE49-F238E27FC236}">
                <a16:creationId xmlns:a16="http://schemas.microsoft.com/office/drawing/2014/main" id="{B6F3E231-56AA-AEF6-0FB4-C1FCD2919E6E}"/>
              </a:ext>
            </a:extLst>
          </p:cNvPr>
          <p:cNvSpPr txBox="1">
            <a:spLocks noChangeArrowheads="1"/>
          </p:cNvSpPr>
          <p:nvPr/>
        </p:nvSpPr>
        <p:spPr bwMode="auto">
          <a:xfrm>
            <a:off x="746655" y="3855827"/>
            <a:ext cx="7651388" cy="2284262"/>
          </a:xfrm>
          <a:prstGeom prst="rect">
            <a:avLst/>
          </a:prstGeom>
        </p:spPr>
        <p:txBody>
          <a:bodyPr wrap="square" lIns="72000" tIns="72000" rIns="72000" bIns="72000" anchor="t" anchorCtr="0">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just">
              <a:lnSpc>
                <a:spcPts val="2700"/>
              </a:lnSpc>
              <a:spcBef>
                <a:spcPts val="600"/>
              </a:spcBef>
              <a:buNone/>
              <a:defRPr/>
            </a:pPr>
            <a:r>
              <a:rPr lang="en-US" altLang="ja-JP"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HIV</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というウイルスに感染して</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エイズを発症すると</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他の病気に対する抵抗力がなくなっていろいろな病気にかかります。病気が進行すると命を落とすこともあります。</a:t>
            </a:r>
            <a:endParaRPr lang="en-US" altLang="ja-JP"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0" algn="just">
              <a:lnSpc>
                <a:spcPts val="2700"/>
              </a:lnSpc>
              <a:spcBef>
                <a:spcPts val="600"/>
              </a:spcBef>
              <a:buNone/>
              <a:defRPr/>
            </a:pP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治療法の進歩により</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きちんと治療を受けることで</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en-US" altLang="ja-JP"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HIV</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に感染してもエイズの発症を防ぐことができ</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en-US" altLang="ja-JP"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HIV</a:t>
            </a:r>
            <a:r>
              <a:rPr lang="ja-JP" altLang="en-US"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rPr>
              <a:t>に感染していない人と同等の生活を送ることが期待できるようになりました。</a:t>
            </a:r>
            <a:endParaRPr lang="en-US" altLang="ja-JP" sz="2000" b="1" spc="-2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822923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FE92D84-6CE1-F5E5-6948-B12D96BEB463}"/>
              </a:ext>
            </a:extLst>
          </p:cNvPr>
          <p:cNvSpPr>
            <a:spLocks noGrp="1"/>
          </p:cNvSpPr>
          <p:nvPr>
            <p:ph type="title"/>
          </p:nvPr>
        </p:nvSpPr>
        <p:spPr/>
        <p:txBody>
          <a:bodyPr>
            <a:normAutofit/>
          </a:bodyPr>
          <a:lstStyle/>
          <a:p>
            <a:r>
              <a:rPr lang="ja-JP" altLang="en-US" spc="-300" dirty="0"/>
              <a:t>ＨＩＶ／ＡＩＤＳについて</a:t>
            </a:r>
          </a:p>
        </p:txBody>
      </p:sp>
      <p:sp>
        <p:nvSpPr>
          <p:cNvPr id="7" name="テキスト ボックス 6">
            <a:extLst>
              <a:ext uri="{FF2B5EF4-FFF2-40B4-BE49-F238E27FC236}">
                <a16:creationId xmlns:a16="http://schemas.microsoft.com/office/drawing/2014/main" id="{B2799028-CBB2-0EF4-9694-7EF3459A4920}"/>
              </a:ext>
            </a:extLst>
          </p:cNvPr>
          <p:cNvSpPr txBox="1"/>
          <p:nvPr/>
        </p:nvSpPr>
        <p:spPr>
          <a:xfrm>
            <a:off x="550800" y="4142006"/>
            <a:ext cx="6692211" cy="2077492"/>
          </a:xfrm>
          <a:prstGeom prst="rect">
            <a:avLst/>
          </a:prstGeom>
          <a:noFill/>
        </p:spPr>
        <p:txBody>
          <a:bodyPr wrap="square" rtlCol="0">
            <a:spAutoFit/>
          </a:bodyPr>
          <a:lstStyle/>
          <a:p>
            <a:pPr algn="ctr" eaLnBrk="1" hangingPunct="1">
              <a:spcBef>
                <a:spcPct val="0"/>
              </a:spcBef>
            </a:pPr>
            <a:r>
              <a:rPr lang="ja-JP" altLang="en-US" sz="3200" b="1" i="0" spc="-100" dirty="0">
                <a:solidFill>
                  <a:srgbClr val="004F94"/>
                </a:solidFill>
                <a:effectLst/>
                <a:latin typeface="ＭＳ ゴシック" panose="020B0609070205080204" pitchFamily="49" charset="-128"/>
                <a:ea typeface="ＭＳ ゴシック" panose="020B0609070205080204" pitchFamily="49" charset="-128"/>
              </a:rPr>
              <a:t>性行為におけるコンドームの</a:t>
            </a:r>
            <a:br>
              <a:rPr lang="en-US" altLang="ja-JP" sz="3200" b="1" i="0" spc="-100" dirty="0">
                <a:solidFill>
                  <a:srgbClr val="004F94"/>
                </a:solidFill>
                <a:effectLst/>
                <a:latin typeface="ＭＳ ゴシック" panose="020B0609070205080204" pitchFamily="49" charset="-128"/>
                <a:ea typeface="ＭＳ ゴシック" panose="020B0609070205080204" pitchFamily="49" charset="-128"/>
              </a:rPr>
            </a:br>
            <a:r>
              <a:rPr lang="ja-JP" altLang="en-US" sz="3200" b="1" i="0" spc="-100" dirty="0">
                <a:solidFill>
                  <a:srgbClr val="004F94"/>
                </a:solidFill>
                <a:effectLst/>
                <a:latin typeface="ＭＳ ゴシック" panose="020B0609070205080204" pitchFamily="49" charset="-128"/>
                <a:ea typeface="ＭＳ ゴシック" panose="020B0609070205080204" pitchFamily="49" charset="-128"/>
              </a:rPr>
              <a:t>正しい使用は、</a:t>
            </a:r>
            <a:endParaRPr lang="en-US" altLang="ja-JP" sz="3200" b="1" i="0" spc="-100" dirty="0">
              <a:solidFill>
                <a:srgbClr val="004F94"/>
              </a:solidFill>
              <a:effectLst/>
              <a:latin typeface="ＭＳ ゴシック" panose="020B0609070205080204" pitchFamily="49" charset="-128"/>
              <a:ea typeface="ＭＳ ゴシック" panose="020B0609070205080204" pitchFamily="49" charset="-128"/>
            </a:endParaRPr>
          </a:p>
          <a:p>
            <a:pPr algn="ctr" eaLnBrk="1" hangingPunct="1">
              <a:spcBef>
                <a:spcPct val="0"/>
              </a:spcBef>
            </a:pPr>
            <a:r>
              <a:rPr lang="en-US" altLang="ja-JP" sz="3300" b="1" i="0" spc="-100" dirty="0">
                <a:solidFill>
                  <a:srgbClr val="004F94"/>
                </a:solidFill>
                <a:effectLst/>
                <a:latin typeface="ＭＳ ゴシック" panose="020B0609070205080204" pitchFamily="49" charset="-128"/>
                <a:ea typeface="ＭＳ ゴシック" panose="020B0609070205080204" pitchFamily="49" charset="-128"/>
              </a:rPr>
              <a:t>HIV</a:t>
            </a:r>
            <a:r>
              <a:rPr lang="ja-JP" altLang="en-US" sz="3200" b="1" i="0" spc="-100" dirty="0">
                <a:solidFill>
                  <a:srgbClr val="004F94"/>
                </a:solidFill>
                <a:effectLst/>
                <a:latin typeface="ＭＳ ゴシック" panose="020B0609070205080204" pitchFamily="49" charset="-128"/>
                <a:ea typeface="ＭＳ ゴシック" panose="020B0609070205080204" pitchFamily="49" charset="-128"/>
              </a:rPr>
              <a:t>感染症／エイズ予防に</a:t>
            </a:r>
            <a:r>
              <a:rPr lang="ja-JP" altLang="en-US" sz="3200" b="1" i="0" spc="-300" dirty="0">
                <a:solidFill>
                  <a:srgbClr val="004F94"/>
                </a:solidFill>
                <a:effectLst/>
                <a:latin typeface="ＭＳ ゴシック" panose="020B0609070205080204" pitchFamily="49" charset="-128"/>
                <a:ea typeface="ＭＳ ゴシック" panose="020B0609070205080204" pitchFamily="49" charset="-128"/>
              </a:rPr>
              <a:t>とっ</a:t>
            </a:r>
            <a:r>
              <a:rPr lang="ja-JP" altLang="en-US" sz="3200" b="1" i="0" spc="-100" dirty="0">
                <a:solidFill>
                  <a:srgbClr val="004F94"/>
                </a:solidFill>
                <a:effectLst/>
                <a:latin typeface="ＭＳ ゴシック" panose="020B0609070205080204" pitchFamily="49" charset="-128"/>
                <a:ea typeface="ＭＳ ゴシック" panose="020B0609070205080204" pitchFamily="49" charset="-128"/>
              </a:rPr>
              <a:t>て</a:t>
            </a:r>
            <a:br>
              <a:rPr lang="en-US" altLang="ja-JP" sz="3200" b="1" i="0" spc="-100" dirty="0">
                <a:solidFill>
                  <a:srgbClr val="004F94"/>
                </a:solidFill>
                <a:effectLst/>
                <a:latin typeface="ＭＳ ゴシック" panose="020B0609070205080204" pitchFamily="49" charset="-128"/>
                <a:ea typeface="ＭＳ ゴシック" panose="020B0609070205080204" pitchFamily="49" charset="-128"/>
              </a:rPr>
            </a:br>
            <a:r>
              <a:rPr lang="ja-JP" altLang="en-US" sz="3200" b="1" i="0" spc="-100" dirty="0">
                <a:solidFill>
                  <a:srgbClr val="004F94"/>
                </a:solidFill>
                <a:effectLst/>
                <a:latin typeface="ＭＳ ゴシック" panose="020B0609070205080204" pitchFamily="49" charset="-128"/>
                <a:ea typeface="ＭＳ ゴシック" panose="020B0609070205080204" pitchFamily="49" charset="-128"/>
              </a:rPr>
              <a:t>有効な手段です！</a:t>
            </a:r>
            <a:endParaRPr lang="en-US" altLang="ja-JP" sz="3200" b="1" i="0" spc="-100" dirty="0">
              <a:solidFill>
                <a:srgbClr val="004F94"/>
              </a:solidFill>
              <a:effectLst/>
              <a:latin typeface="ＭＳ ゴシック" panose="020B0609070205080204" pitchFamily="49" charset="-128"/>
              <a:ea typeface="ＭＳ ゴシック" panose="020B0609070205080204" pitchFamily="49" charset="-128"/>
            </a:endParaRPr>
          </a:p>
        </p:txBody>
      </p:sp>
      <p:sp>
        <p:nvSpPr>
          <p:cNvPr id="10" name="角丸四角形 4">
            <a:extLst>
              <a:ext uri="{FF2B5EF4-FFF2-40B4-BE49-F238E27FC236}">
                <a16:creationId xmlns:a16="http://schemas.microsoft.com/office/drawing/2014/main" id="{AE153A1F-4FB9-2D4F-F3C6-4CB56CBFDF66}"/>
              </a:ext>
            </a:extLst>
          </p:cNvPr>
          <p:cNvSpPr/>
          <p:nvPr/>
        </p:nvSpPr>
        <p:spPr>
          <a:xfrm>
            <a:off x="550800" y="1516366"/>
            <a:ext cx="8022992" cy="2514213"/>
          </a:xfrm>
          <a:prstGeom prst="roundRect">
            <a:avLst>
              <a:gd name="adj" fmla="val 3288"/>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1" name="Text Box 4">
            <a:extLst>
              <a:ext uri="{FF2B5EF4-FFF2-40B4-BE49-F238E27FC236}">
                <a16:creationId xmlns:a16="http://schemas.microsoft.com/office/drawing/2014/main" id="{815BF1A3-D80E-136D-989F-67CFEE024DCA}"/>
              </a:ext>
            </a:extLst>
          </p:cNvPr>
          <p:cNvSpPr txBox="1">
            <a:spLocks noChangeArrowheads="1"/>
          </p:cNvSpPr>
          <p:nvPr/>
        </p:nvSpPr>
        <p:spPr bwMode="auto">
          <a:xfrm>
            <a:off x="746655" y="1570215"/>
            <a:ext cx="7651388" cy="2315231"/>
          </a:xfrm>
          <a:prstGeom prst="rect">
            <a:avLst/>
          </a:prstGeom>
        </p:spPr>
        <p:txBody>
          <a:bodyPr wrap="square" lIns="72000" tIns="72000" rIns="72000" bIns="72000" anchor="t" anchorCtr="0">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nSpc>
                <a:spcPts val="3600"/>
              </a:lnSpc>
              <a:spcAft>
                <a:spcPts val="600"/>
              </a:spcAft>
              <a:buNone/>
              <a:defRPr/>
            </a:pPr>
            <a:r>
              <a:rPr lang="ja-JP" altLang="en-US"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Ｈ</a:t>
            </a:r>
            <a:r>
              <a:rPr lang="ja-JP" altLang="en-US" b="1" spc="50" dirty="0">
                <a:solidFill>
                  <a:schemeClr val="tx1">
                    <a:lumMod val="75000"/>
                    <a:lumOff val="25000"/>
                  </a:schemeClr>
                </a:solidFill>
                <a:latin typeface="ＭＳ ゴシック" panose="020B0609070205080204" pitchFamily="49" charset="-128"/>
                <a:ea typeface="ＭＳ ゴシック" panose="020B0609070205080204" pitchFamily="49" charset="-128"/>
              </a:rPr>
              <a:t>Ｉ</a:t>
            </a:r>
            <a:r>
              <a:rPr lang="ja-JP" altLang="en-US" b="1" dirty="0">
                <a:solidFill>
                  <a:schemeClr val="tx1">
                    <a:lumMod val="75000"/>
                    <a:lumOff val="25000"/>
                  </a:schemeClr>
                </a:solidFill>
                <a:latin typeface="ＭＳ ゴシック" panose="020B0609070205080204" pitchFamily="49" charset="-128"/>
                <a:ea typeface="ＭＳ ゴシック" panose="020B0609070205080204" pitchFamily="49" charset="-128"/>
              </a:rPr>
              <a:t>Ｖは主に３つの経路から感染します</a:t>
            </a:r>
            <a:endParaRPr lang="en-US" altLang="ja-JP"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265113">
              <a:lnSpc>
                <a:spcPct val="100000"/>
              </a:lnSpc>
              <a:spcAft>
                <a:spcPts val="600"/>
              </a:spcAft>
              <a:buNone/>
              <a:tabLst>
                <a:tab pos="444500" algn="l"/>
              </a:tabLst>
              <a:defRPr/>
            </a:pPr>
            <a:r>
              <a:rPr lang="ja-JP" altLang="en-US" sz="3200" b="1" dirty="0">
                <a:solidFill>
                  <a:srgbClr val="EB6161"/>
                </a:solidFill>
                <a:latin typeface="ＭＳ ゴシック" panose="020B0609070205080204" pitchFamily="49" charset="-128"/>
                <a:ea typeface="ＭＳ ゴシック" panose="020B0609070205080204" pitchFamily="49" charset="-128"/>
              </a:rPr>
              <a:t>①性行為による感染</a:t>
            </a:r>
          </a:p>
          <a:p>
            <a:pPr marL="0" indent="265113">
              <a:lnSpc>
                <a:spcPct val="100000"/>
              </a:lnSpc>
              <a:spcAft>
                <a:spcPts val="600"/>
              </a:spcAft>
              <a:buNone/>
              <a:tabLst>
                <a:tab pos="444500" algn="l"/>
              </a:tabLst>
              <a:defRPr/>
            </a:pPr>
            <a:r>
              <a:rPr lang="ja-JP" altLang="en-US" sz="3200" b="1" dirty="0">
                <a:solidFill>
                  <a:srgbClr val="EB6161"/>
                </a:solidFill>
                <a:latin typeface="ＭＳ ゴシック" panose="020B0609070205080204" pitchFamily="49" charset="-128"/>
                <a:ea typeface="ＭＳ ゴシック" panose="020B0609070205080204" pitchFamily="49" charset="-128"/>
              </a:rPr>
              <a:t>②血液による感染</a:t>
            </a:r>
          </a:p>
          <a:p>
            <a:pPr marL="0" indent="265113">
              <a:lnSpc>
                <a:spcPct val="100000"/>
              </a:lnSpc>
              <a:spcAft>
                <a:spcPts val="600"/>
              </a:spcAft>
              <a:buNone/>
              <a:tabLst>
                <a:tab pos="444500" algn="l"/>
              </a:tabLst>
              <a:defRPr/>
            </a:pPr>
            <a:r>
              <a:rPr lang="ja-JP" altLang="en-US" sz="3200" b="1" dirty="0">
                <a:solidFill>
                  <a:srgbClr val="EB6161"/>
                </a:solidFill>
                <a:latin typeface="ＭＳ ゴシック" panose="020B0609070205080204" pitchFamily="49" charset="-128"/>
                <a:ea typeface="ＭＳ ゴシック" panose="020B0609070205080204" pitchFamily="49" charset="-128"/>
              </a:rPr>
              <a:t>③母親から赤ちゃんへの感染</a:t>
            </a:r>
          </a:p>
        </p:txBody>
      </p:sp>
      <p:pic>
        <p:nvPicPr>
          <p:cNvPr id="13" name="図 12" descr="挿絵, シャツ が含まれている画像&#10;&#10;自動的に生成された説明">
            <a:extLst>
              <a:ext uri="{FF2B5EF4-FFF2-40B4-BE49-F238E27FC236}">
                <a16:creationId xmlns:a16="http://schemas.microsoft.com/office/drawing/2014/main" id="{141950E7-70EE-B1AA-C8ED-601783DA246F}"/>
              </a:ext>
            </a:extLst>
          </p:cNvPr>
          <p:cNvPicPr>
            <a:picLocks noChangeAspect="1"/>
          </p:cNvPicPr>
          <p:nvPr/>
        </p:nvPicPr>
        <p:blipFill rotWithShape="1">
          <a:blip r:embed="rId3"/>
          <a:srcRect b="47565"/>
          <a:stretch/>
        </p:blipFill>
        <p:spPr>
          <a:xfrm>
            <a:off x="6534355" y="3464678"/>
            <a:ext cx="2609645" cy="2960305"/>
          </a:xfrm>
          <a:prstGeom prst="rect">
            <a:avLst/>
          </a:prstGeom>
        </p:spPr>
      </p:pic>
    </p:spTree>
    <p:extLst>
      <p:ext uri="{BB962C8B-B14F-4D97-AF65-F5344CB8AC3E}">
        <p14:creationId xmlns:p14="http://schemas.microsoft.com/office/powerpoint/2010/main" val="682953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76B6735-4FAC-7823-7088-68E1571EE31D}"/>
              </a:ext>
            </a:extLst>
          </p:cNvPr>
          <p:cNvSpPr>
            <a:spLocks noGrp="1"/>
          </p:cNvSpPr>
          <p:nvPr>
            <p:ph type="title"/>
          </p:nvPr>
        </p:nvSpPr>
        <p:spPr/>
        <p:txBody>
          <a:bodyPr>
            <a:normAutofit/>
          </a:bodyPr>
          <a:lstStyle/>
          <a:p>
            <a:r>
              <a:rPr lang="ja-JP" altLang="en-US" spc="-300" dirty="0">
                <a:latin typeface="+mj-ea"/>
              </a:rPr>
              <a:t>１</a:t>
            </a:r>
            <a:r>
              <a:rPr lang="ja-JP" altLang="en-US" spc="0" dirty="0">
                <a:latin typeface="+mj-ea"/>
              </a:rPr>
              <a:t>２月１日は世界エイズデー</a:t>
            </a:r>
          </a:p>
        </p:txBody>
      </p:sp>
      <p:pic>
        <p:nvPicPr>
          <p:cNvPr id="2" name="図 1">
            <a:extLst>
              <a:ext uri="{FF2B5EF4-FFF2-40B4-BE49-F238E27FC236}">
                <a16:creationId xmlns:a16="http://schemas.microsoft.com/office/drawing/2014/main" id="{B6D10975-3ED6-ADB7-5E0E-83CC67AD33AA}"/>
              </a:ext>
            </a:extLst>
          </p:cNvPr>
          <p:cNvPicPr>
            <a:picLocks noChangeAspect="1"/>
          </p:cNvPicPr>
          <p:nvPr/>
        </p:nvPicPr>
        <p:blipFill>
          <a:blip r:embed="rId3"/>
          <a:stretch>
            <a:fillRect/>
          </a:stretch>
        </p:blipFill>
        <p:spPr>
          <a:xfrm>
            <a:off x="556285" y="1527044"/>
            <a:ext cx="3283425" cy="4645155"/>
          </a:xfrm>
          <a:prstGeom prst="rect">
            <a:avLst/>
          </a:prstGeom>
        </p:spPr>
      </p:pic>
      <p:sp>
        <p:nvSpPr>
          <p:cNvPr id="5" name="タイトル 1">
            <a:extLst>
              <a:ext uri="{FF2B5EF4-FFF2-40B4-BE49-F238E27FC236}">
                <a16:creationId xmlns:a16="http://schemas.microsoft.com/office/drawing/2014/main" id="{13632E31-9D8B-884A-08F2-7F6946EB5B16}"/>
              </a:ext>
            </a:extLst>
          </p:cNvPr>
          <p:cNvSpPr txBox="1">
            <a:spLocks/>
          </p:cNvSpPr>
          <p:nvPr/>
        </p:nvSpPr>
        <p:spPr>
          <a:xfrm>
            <a:off x="4112544" y="2907616"/>
            <a:ext cx="4390949" cy="1243279"/>
          </a:xfrm>
          <a:prstGeom prst="rect">
            <a:avLst/>
          </a:prstGeom>
        </p:spPr>
        <p:txBody>
          <a:bodyPr wrap="square" lIns="0" tIns="0" rIns="0" bIns="0" anchor="t" anchorCtr="0">
            <a:noAutofit/>
          </a:bodyPr>
          <a:lstStyle>
            <a:defPPr>
              <a:defRPr lang="ja-JP"/>
            </a:defPPr>
            <a:lvl1pPr lvl="0" algn="ctr">
              <a:lnSpc>
                <a:spcPts val="5400"/>
              </a:lnSpc>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just">
              <a:lnSpc>
                <a:spcPct val="100000"/>
              </a:lnSpc>
            </a:pPr>
            <a:r>
              <a:rPr lang="ja-JP" altLang="en-US" sz="2500" b="1" spc="-30" dirty="0">
                <a:solidFill>
                  <a:schemeClr val="tx1">
                    <a:lumMod val="75000"/>
                    <a:lumOff val="25000"/>
                  </a:schemeClr>
                </a:solidFill>
                <a:latin typeface="ＭＳ ゴシック" panose="020B0609070205080204" pitchFamily="49" charset="-128"/>
                <a:ea typeface="ＭＳ ゴシック" panose="020B0609070205080204" pitchFamily="49" charset="-128"/>
              </a:rPr>
              <a:t>エイズのまん延防止と感染者に対する差別・偏見の解消を目的にＷＨＯが制定しました。</a:t>
            </a:r>
          </a:p>
        </p:txBody>
      </p:sp>
      <p:pic>
        <p:nvPicPr>
          <p:cNvPr id="6" name="図 5">
            <a:extLst>
              <a:ext uri="{FF2B5EF4-FFF2-40B4-BE49-F238E27FC236}">
                <a16:creationId xmlns:a16="http://schemas.microsoft.com/office/drawing/2014/main" id="{07A77C43-5E1B-3621-3D86-A0E268EC05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9522" y="1058017"/>
            <a:ext cx="830393" cy="1543677"/>
          </a:xfrm>
          <a:prstGeom prst="rect">
            <a:avLst/>
          </a:prstGeom>
        </p:spPr>
      </p:pic>
      <p:sp>
        <p:nvSpPr>
          <p:cNvPr id="7" name="Text Box 4">
            <a:extLst>
              <a:ext uri="{FF2B5EF4-FFF2-40B4-BE49-F238E27FC236}">
                <a16:creationId xmlns:a16="http://schemas.microsoft.com/office/drawing/2014/main" id="{7E380A1B-A099-585E-43AF-62FC333A1126}"/>
              </a:ext>
            </a:extLst>
          </p:cNvPr>
          <p:cNvSpPr txBox="1">
            <a:spLocks noChangeArrowheads="1"/>
          </p:cNvSpPr>
          <p:nvPr/>
        </p:nvSpPr>
        <p:spPr bwMode="auto">
          <a:xfrm>
            <a:off x="4112544" y="4349688"/>
            <a:ext cx="4237371" cy="1292662"/>
          </a:xfrm>
          <a:prstGeom prst="rect">
            <a:avLst/>
          </a:prstGeom>
        </p:spPr>
        <p:txBody>
          <a:bodyPr wrap="square" lIns="0" tIns="0" rIns="0" bIns="0" anchor="ctr">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0" indent="0" algn="just">
              <a:lnSpc>
                <a:spcPct val="100000"/>
              </a:lnSpc>
              <a:buNone/>
            </a:pPr>
            <a:r>
              <a:rPr lang="ja-JP" altLang="en-US" b="1" spc="-60" dirty="0">
                <a:solidFill>
                  <a:srgbClr val="EB6161"/>
                </a:solidFill>
                <a:effectLst/>
                <a:highlight>
                  <a:srgbClr val="FFFF00"/>
                </a:highlight>
                <a:latin typeface="ＭＳ ゴシック" panose="020B0609070205080204" pitchFamily="49" charset="-128"/>
                <a:ea typeface="ＭＳ ゴシック" panose="020B0609070205080204" pitchFamily="49" charset="-128"/>
              </a:rPr>
              <a:t>毎年</a:t>
            </a:r>
            <a:r>
              <a:rPr lang="ja-JP" altLang="en-US" b="1" spc="-700" dirty="0">
                <a:solidFill>
                  <a:srgbClr val="EB6161"/>
                </a:solidFill>
                <a:effectLst/>
                <a:highlight>
                  <a:srgbClr val="FFFF00"/>
                </a:highlight>
                <a:latin typeface="ＭＳ ゴシック" panose="020B0609070205080204" pitchFamily="49" charset="-128"/>
                <a:ea typeface="ＭＳ ゴシック" panose="020B0609070205080204" pitchFamily="49" charset="-128"/>
              </a:rPr>
              <a:t>１</a:t>
            </a:r>
            <a:r>
              <a:rPr lang="ja-JP" altLang="en-US" b="1" spc="-60" dirty="0">
                <a:solidFill>
                  <a:srgbClr val="EB6161"/>
                </a:solidFill>
                <a:effectLst/>
                <a:highlight>
                  <a:srgbClr val="FFFF00"/>
                </a:highlight>
                <a:latin typeface="ＭＳ ゴシック" panose="020B0609070205080204" pitchFamily="49" charset="-128"/>
                <a:ea typeface="ＭＳ ゴシック" panose="020B0609070205080204" pitchFamily="49" charset="-128"/>
              </a:rPr>
              <a:t>２月１日を中心に、</a:t>
            </a:r>
            <a:endParaRPr lang="en-US" altLang="ja-JP" b="1" spc="-60" dirty="0">
              <a:solidFill>
                <a:srgbClr val="EB6161"/>
              </a:solidFill>
              <a:effectLst/>
              <a:highlight>
                <a:srgbClr val="FFFF00"/>
              </a:highlight>
              <a:latin typeface="ＭＳ ゴシック" panose="020B0609070205080204" pitchFamily="49" charset="-128"/>
              <a:ea typeface="ＭＳ ゴシック" panose="020B0609070205080204" pitchFamily="49" charset="-128"/>
            </a:endParaRPr>
          </a:p>
          <a:p>
            <a:pPr marL="0" indent="0" algn="just">
              <a:lnSpc>
                <a:spcPct val="100000"/>
              </a:lnSpc>
              <a:buNone/>
            </a:pPr>
            <a:r>
              <a:rPr lang="ja-JP" altLang="en-US" b="1" spc="-60" dirty="0">
                <a:solidFill>
                  <a:srgbClr val="EB6161"/>
                </a:solidFill>
                <a:effectLst/>
                <a:highlight>
                  <a:srgbClr val="FFFF00"/>
                </a:highlight>
                <a:latin typeface="ＭＳ ゴシック" panose="020B0609070205080204" pitchFamily="49" charset="-128"/>
                <a:ea typeface="ＭＳ ゴシック" panose="020B0609070205080204" pitchFamily="49" charset="-128"/>
              </a:rPr>
              <a:t>世界各国でエイズに関する啓発活動が行われています</a:t>
            </a:r>
            <a:r>
              <a:rPr lang="ja-JP" altLang="en-US" b="1" spc="-500" dirty="0">
                <a:solidFill>
                  <a:srgbClr val="EB6161"/>
                </a:solidFill>
                <a:effectLst/>
                <a:highlight>
                  <a:srgbClr val="FFFF00"/>
                </a:highlight>
                <a:latin typeface="ＭＳ ゴシック" panose="020B0609070205080204" pitchFamily="49" charset="-128"/>
                <a:ea typeface="ＭＳ ゴシック" panose="020B0609070205080204" pitchFamily="49" charset="-128"/>
              </a:rPr>
              <a:t>。</a:t>
            </a:r>
            <a:endParaRPr lang="en-US" altLang="ja-JP" b="1" spc="-500" dirty="0">
              <a:solidFill>
                <a:srgbClr val="EB6161"/>
              </a:solidFill>
              <a:effectLst/>
              <a:highlight>
                <a:srgbClr val="FFFF00"/>
              </a:highlight>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306368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A83206D-66AE-820D-89F3-89F651E37EC8}"/>
              </a:ext>
            </a:extLst>
          </p:cNvPr>
          <p:cNvSpPr>
            <a:spLocks noGrp="1"/>
          </p:cNvSpPr>
          <p:nvPr>
            <p:ph type="title"/>
          </p:nvPr>
        </p:nvSpPr>
        <p:spPr/>
        <p:txBody>
          <a:bodyPr>
            <a:normAutofit/>
          </a:bodyPr>
          <a:lstStyle/>
          <a:p>
            <a:r>
              <a:rPr lang="ja-JP" altLang="en-US" dirty="0"/>
              <a:t>ＨＩＶ検査</a:t>
            </a:r>
          </a:p>
        </p:txBody>
      </p:sp>
      <p:sp>
        <p:nvSpPr>
          <p:cNvPr id="5" name="正方形/長方形 4">
            <a:extLst>
              <a:ext uri="{FF2B5EF4-FFF2-40B4-BE49-F238E27FC236}">
                <a16:creationId xmlns:a16="http://schemas.microsoft.com/office/drawing/2014/main" id="{022ED058-D20B-F2D3-6DC6-1D4E35EA57B3}"/>
              </a:ext>
            </a:extLst>
          </p:cNvPr>
          <p:cNvSpPr/>
          <p:nvPr/>
        </p:nvSpPr>
        <p:spPr>
          <a:xfrm>
            <a:off x="635532" y="1524593"/>
            <a:ext cx="7846731" cy="4635575"/>
          </a:xfrm>
          <a:prstGeom prst="rect">
            <a:avLst/>
          </a:prstGeom>
          <a:noFill/>
        </p:spPr>
        <p:txBody>
          <a:bodyPr wrap="square" lIns="0" tIns="0" rIns="0" bIns="0" anchor="ctr" anchorCtr="0">
            <a:noAutofit/>
          </a:bodyPr>
          <a:lstStyle/>
          <a:p>
            <a:pPr marL="457200" indent="-457200" algn="just">
              <a:spcAft>
                <a:spcPts val="2400"/>
              </a:spcAft>
              <a:buClr>
                <a:srgbClr val="FF8686"/>
              </a:buClr>
              <a:buFont typeface="Wingdings" panose="05000000000000000000" pitchFamily="2" charset="2"/>
              <a:buChar char="l"/>
              <a:defRPr/>
            </a:pP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保健所</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病院</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クリニックなどで検査を受けることができます。</a:t>
            </a:r>
            <a:endParaRPr lang="en-US" altLang="ja-JP"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marL="457200" indent="-457200" algn="just">
              <a:spcAft>
                <a:spcPts val="2400"/>
              </a:spcAft>
              <a:buClr>
                <a:srgbClr val="FF8686"/>
              </a:buClr>
              <a:buFont typeface="Wingdings" panose="05000000000000000000" pitchFamily="2" charset="2"/>
              <a:buChar char="l"/>
              <a:defRPr/>
            </a:pP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保健所では</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名前や住所を知らせず</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また</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無料で検査を受けることができます。</a:t>
            </a:r>
            <a:endParaRPr lang="en-US" altLang="ja-JP"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marL="457200" indent="-457200" algn="just">
              <a:buClr>
                <a:srgbClr val="FF8686"/>
              </a:buClr>
              <a:buFont typeface="Wingdings" panose="05000000000000000000" pitchFamily="2" charset="2"/>
              <a:buChar char="l"/>
              <a:defRPr/>
            </a:pP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病院やクリニックで受ける場合は原則有料です。</a:t>
            </a:r>
            <a:endParaRPr lang="en-US" altLang="ja-JP"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indent="444500" algn="just">
              <a:spcAft>
                <a:spcPts val="2400"/>
              </a:spcAft>
              <a:buClr>
                <a:srgbClr val="FF8686"/>
              </a:buClr>
              <a:defRPr/>
            </a:pP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また</a:t>
            </a:r>
            <a:r>
              <a:rPr lang="ja-JP" altLang="en-US" sz="2800" b="1" spc="-1000" dirty="0">
                <a:solidFill>
                  <a:schemeClr val="tx1">
                    <a:lumMod val="65000"/>
                    <a:lumOff val="35000"/>
                  </a:schemeClr>
                </a:solidFill>
                <a:latin typeface="ＭＳ ゴシック" panose="020B0609070205080204" pitchFamily="49" charset="-128"/>
                <a:ea typeface="ＭＳ ゴシック" panose="020B0609070205080204" pitchFamily="49" charset="-128"/>
              </a:rPr>
              <a:t>、</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名前や住所を知らせる必要があります。</a:t>
            </a:r>
            <a:endParaRPr lang="en-US" altLang="ja-JP"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p>
            <a:pPr marL="457200" indent="-457200" algn="just">
              <a:spcAft>
                <a:spcPts val="1800"/>
              </a:spcAft>
              <a:buClr>
                <a:srgbClr val="FF8686"/>
              </a:buClr>
              <a:buFont typeface="Wingdings" panose="05000000000000000000" pitchFamily="2" charset="2"/>
              <a:buChar char="l"/>
              <a:defRPr/>
            </a:pP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感染するリスクのある行為から</a:t>
            </a:r>
            <a:r>
              <a:rPr lang="ja-JP" altLang="en-US" sz="2800" b="1" spc="-500" dirty="0">
                <a:solidFill>
                  <a:schemeClr val="tx1">
                    <a:lumMod val="65000"/>
                    <a:lumOff val="35000"/>
                  </a:schemeClr>
                </a:solidFill>
                <a:latin typeface="ＭＳ ゴシック" panose="020B0609070205080204" pitchFamily="49" charset="-128"/>
                <a:ea typeface="ＭＳ ゴシック" panose="020B0609070205080204" pitchFamily="49" charset="-128"/>
              </a:rPr>
              <a:t>ＨＩ</a:t>
            </a:r>
            <a:r>
              <a:rPr lang="ja-JP" altLang="en-US"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rPr>
              <a:t>Ｖ陽性と判定されるまでに１～３ヵ月かかります。</a:t>
            </a:r>
            <a:endParaRPr lang="en-US" altLang="ja-JP" sz="2800" b="1" spc="-5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904491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a:extLst>
              <a:ext uri="{FF2B5EF4-FFF2-40B4-BE49-F238E27FC236}">
                <a16:creationId xmlns:a16="http://schemas.microsoft.com/office/drawing/2014/main" id="{6CF70748-2AEB-DD98-E84A-265C4AE5AD3B}"/>
              </a:ext>
            </a:extLst>
          </p:cNvPr>
          <p:cNvGraphicFramePr>
            <a:graphicFrameLocks noChangeAspect="1"/>
          </p:cNvGraphicFramePr>
          <p:nvPr>
            <p:extLst>
              <p:ext uri="{D42A27DB-BD31-4B8C-83A1-F6EECF244321}">
                <p14:modId xmlns:p14="http://schemas.microsoft.com/office/powerpoint/2010/main" val="2270144133"/>
              </p:ext>
            </p:extLst>
          </p:nvPr>
        </p:nvGraphicFramePr>
        <p:xfrm>
          <a:off x="615090" y="1306492"/>
          <a:ext cx="7908268" cy="4694693"/>
        </p:xfrm>
        <a:graphic>
          <a:graphicData uri="http://schemas.openxmlformats.org/presentationml/2006/ole">
            <mc:AlternateContent xmlns:mc="http://schemas.openxmlformats.org/markup-compatibility/2006">
              <mc:Choice xmlns:v="urn:schemas-microsoft-com:vml" Requires="v">
                <p:oleObj name="Worksheet" r:id="rId3" imgW="8391698" imgH="4981748" progId="Excel.Sheet.12">
                  <p:embed/>
                </p:oleObj>
              </mc:Choice>
              <mc:Fallback>
                <p:oleObj name="Worksheet" r:id="rId3" imgW="8391698" imgH="4981748" progId="Excel.Sheet.12">
                  <p:embed/>
                  <p:pic>
                    <p:nvPicPr>
                      <p:cNvPr id="9" name="オブジェクト 8">
                        <a:extLst>
                          <a:ext uri="{FF2B5EF4-FFF2-40B4-BE49-F238E27FC236}">
                            <a16:creationId xmlns:a16="http://schemas.microsoft.com/office/drawing/2014/main" id="{6CF70748-2AEB-DD98-E84A-265C4AE5AD3B}"/>
                          </a:ext>
                        </a:extLst>
                      </p:cNvPr>
                      <p:cNvPicPr/>
                      <p:nvPr/>
                    </p:nvPicPr>
                    <p:blipFill>
                      <a:blip r:embed="rId4"/>
                      <a:stretch>
                        <a:fillRect/>
                      </a:stretch>
                    </p:blipFill>
                    <p:spPr>
                      <a:xfrm>
                        <a:off x="615090" y="1306492"/>
                        <a:ext cx="7908268" cy="4694693"/>
                      </a:xfrm>
                      <a:prstGeom prst="rect">
                        <a:avLst/>
                      </a:prstGeom>
                    </p:spPr>
                  </p:pic>
                </p:oleObj>
              </mc:Fallback>
            </mc:AlternateContent>
          </a:graphicData>
        </a:graphic>
      </p:graphicFrame>
      <p:sp>
        <p:nvSpPr>
          <p:cNvPr id="5" name="タイトル 2">
            <a:extLst>
              <a:ext uri="{FF2B5EF4-FFF2-40B4-BE49-F238E27FC236}">
                <a16:creationId xmlns:a16="http://schemas.microsoft.com/office/drawing/2014/main" id="{8F0C8BC0-8418-8F9D-2696-D959C455358E}"/>
              </a:ext>
            </a:extLst>
          </p:cNvPr>
          <p:cNvSpPr>
            <a:spLocks noGrp="1"/>
          </p:cNvSpPr>
          <p:nvPr>
            <p:ph type="title"/>
          </p:nvPr>
        </p:nvSpPr>
        <p:spPr/>
        <p:txBody>
          <a:bodyPr>
            <a:noAutofit/>
          </a:bodyPr>
          <a:lstStyle/>
          <a:p>
            <a:r>
              <a:rPr lang="ja-JP" altLang="en-US" sz="3200" spc="-150" dirty="0">
                <a:latin typeface="+mj-ea"/>
              </a:rPr>
              <a:t>新規ＨＩＶ感染者および</a:t>
            </a:r>
            <a:br>
              <a:rPr lang="en-US" altLang="ja-JP" sz="3200" spc="-150" dirty="0">
                <a:latin typeface="+mj-ea"/>
              </a:rPr>
            </a:br>
            <a:r>
              <a:rPr lang="ja-JP" altLang="en-US" sz="3200" spc="-150" dirty="0">
                <a:latin typeface="+mj-ea"/>
              </a:rPr>
              <a:t>ＡＩＤＳ患者報告数の年次推移</a:t>
            </a:r>
          </a:p>
        </p:txBody>
      </p:sp>
      <p:sp>
        <p:nvSpPr>
          <p:cNvPr id="3" name="テキスト プレースホルダー 2">
            <a:extLst>
              <a:ext uri="{FF2B5EF4-FFF2-40B4-BE49-F238E27FC236}">
                <a16:creationId xmlns:a16="http://schemas.microsoft.com/office/drawing/2014/main" id="{713A5B6B-13C5-6F1E-AD94-C6014374EADD}"/>
              </a:ext>
            </a:extLst>
          </p:cNvPr>
          <p:cNvSpPr>
            <a:spLocks noGrp="1"/>
          </p:cNvSpPr>
          <p:nvPr>
            <p:ph type="body" sz="quarter" idx="11"/>
          </p:nvPr>
        </p:nvSpPr>
        <p:spPr/>
        <p:txBody>
          <a:bodyPr/>
          <a:lstStyle/>
          <a:p>
            <a:r>
              <a:rPr lang="ja-JP" altLang="en-US" dirty="0"/>
              <a:t>厚生労働省 令和</a:t>
            </a:r>
            <a:r>
              <a:rPr lang="en-US" altLang="ja-JP" dirty="0"/>
              <a:t>3</a:t>
            </a:r>
            <a:r>
              <a:rPr lang="ja-JP" altLang="en-US" dirty="0"/>
              <a:t>（</a:t>
            </a:r>
            <a:r>
              <a:rPr lang="en-US" altLang="ja-JP" dirty="0"/>
              <a:t>2021</a:t>
            </a:r>
            <a:r>
              <a:rPr lang="ja-JP" altLang="en-US" dirty="0"/>
              <a:t>）年エイズ発生動向年報より</a:t>
            </a:r>
          </a:p>
          <a:p>
            <a:endParaRPr lang="ja-JP" altLang="en-US" dirty="0"/>
          </a:p>
        </p:txBody>
      </p:sp>
    </p:spTree>
    <p:extLst>
      <p:ext uri="{BB962C8B-B14F-4D97-AF65-F5344CB8AC3E}">
        <p14:creationId xmlns:p14="http://schemas.microsoft.com/office/powerpoint/2010/main" val="1451839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F8E694E-E7B7-5817-964C-95326D5C76DE}"/>
              </a:ext>
            </a:extLst>
          </p:cNvPr>
          <p:cNvSpPr>
            <a:spLocks noGrp="1"/>
          </p:cNvSpPr>
          <p:nvPr>
            <p:ph type="title"/>
          </p:nvPr>
        </p:nvSpPr>
        <p:spPr/>
        <p:txBody>
          <a:bodyPr wrap="none">
            <a:noAutofit/>
          </a:bodyPr>
          <a:lstStyle/>
          <a:p>
            <a:r>
              <a:rPr lang="ja-JP" altLang="en-US" sz="3200" dirty="0">
                <a:latin typeface="+mj-ea"/>
              </a:rPr>
              <a:t>ＨＩＶ感染者および</a:t>
            </a:r>
            <a:br>
              <a:rPr lang="en-US" altLang="ja-JP" sz="3200" dirty="0">
                <a:latin typeface="+mj-ea"/>
              </a:rPr>
            </a:br>
            <a:r>
              <a:rPr lang="ja-JP" altLang="en-US" sz="3200" dirty="0">
                <a:latin typeface="+mj-ea"/>
              </a:rPr>
              <a:t>ＡＩＤＳ患者感染経路別内訳</a:t>
            </a:r>
          </a:p>
        </p:txBody>
      </p:sp>
      <p:sp>
        <p:nvSpPr>
          <p:cNvPr id="5" name="テキスト プレースホルダー 4">
            <a:extLst>
              <a:ext uri="{FF2B5EF4-FFF2-40B4-BE49-F238E27FC236}">
                <a16:creationId xmlns:a16="http://schemas.microsoft.com/office/drawing/2014/main" id="{9475244A-B877-51EB-2B4A-1E052E9625B5}"/>
              </a:ext>
            </a:extLst>
          </p:cNvPr>
          <p:cNvSpPr>
            <a:spLocks noGrp="1"/>
          </p:cNvSpPr>
          <p:nvPr>
            <p:ph type="body" sz="quarter" idx="11"/>
          </p:nvPr>
        </p:nvSpPr>
        <p:spPr/>
        <p:txBody>
          <a:bodyPr/>
          <a:lstStyle/>
          <a:p>
            <a:r>
              <a:rPr lang="ja-JP" altLang="en-US" dirty="0"/>
              <a:t>厚生労働省 令和</a:t>
            </a:r>
            <a:r>
              <a:rPr lang="en-US" altLang="ja-JP" dirty="0"/>
              <a:t>3</a:t>
            </a:r>
            <a:r>
              <a:rPr lang="ja-JP" altLang="en-US" dirty="0"/>
              <a:t>（</a:t>
            </a:r>
            <a:r>
              <a:rPr lang="en-US" altLang="ja-JP" dirty="0"/>
              <a:t>2021</a:t>
            </a:r>
            <a:r>
              <a:rPr lang="ja-JP" altLang="en-US" dirty="0"/>
              <a:t>）年エイズ発生動向年報より</a:t>
            </a:r>
          </a:p>
        </p:txBody>
      </p:sp>
      <p:graphicFrame>
        <p:nvGraphicFramePr>
          <p:cNvPr id="4" name="オブジェクト 3">
            <a:extLst>
              <a:ext uri="{FF2B5EF4-FFF2-40B4-BE49-F238E27FC236}">
                <a16:creationId xmlns:a16="http://schemas.microsoft.com/office/drawing/2014/main" id="{CC423686-0E21-B559-5729-8CB20DCC86A7}"/>
              </a:ext>
            </a:extLst>
          </p:cNvPr>
          <p:cNvGraphicFramePr>
            <a:graphicFrameLocks noChangeAspect="1"/>
          </p:cNvGraphicFramePr>
          <p:nvPr>
            <p:extLst>
              <p:ext uri="{D42A27DB-BD31-4B8C-83A1-F6EECF244321}">
                <p14:modId xmlns:p14="http://schemas.microsoft.com/office/powerpoint/2010/main" val="1971375834"/>
              </p:ext>
            </p:extLst>
          </p:nvPr>
        </p:nvGraphicFramePr>
        <p:xfrm>
          <a:off x="339473" y="1798638"/>
          <a:ext cx="8429993" cy="3837672"/>
        </p:xfrm>
        <a:graphic>
          <a:graphicData uri="http://schemas.openxmlformats.org/presentationml/2006/ole">
            <mc:AlternateContent xmlns:mc="http://schemas.openxmlformats.org/markup-compatibility/2006">
              <mc:Choice xmlns:v="urn:schemas-microsoft-com:vml" Requires="v">
                <p:oleObj name="Worksheet" r:id="rId3" imgW="8724900" imgH="3972098" progId="Excel.Sheet.12">
                  <p:embed/>
                </p:oleObj>
              </mc:Choice>
              <mc:Fallback>
                <p:oleObj name="Worksheet" r:id="rId3" imgW="8724900" imgH="3972098" progId="Excel.Sheet.12">
                  <p:embed/>
                  <p:pic>
                    <p:nvPicPr>
                      <p:cNvPr id="2" name="オブジェクト 1">
                        <a:extLst>
                          <a:ext uri="{FF2B5EF4-FFF2-40B4-BE49-F238E27FC236}">
                            <a16:creationId xmlns:a16="http://schemas.microsoft.com/office/drawing/2014/main" id="{CC423686-0E21-B559-5729-8CB20DCC86A7}"/>
                          </a:ext>
                        </a:extLst>
                      </p:cNvPr>
                      <p:cNvPicPr/>
                      <p:nvPr/>
                    </p:nvPicPr>
                    <p:blipFill>
                      <a:blip r:embed="rId4"/>
                      <a:stretch>
                        <a:fillRect/>
                      </a:stretch>
                    </p:blipFill>
                    <p:spPr>
                      <a:xfrm>
                        <a:off x="339473" y="1798638"/>
                        <a:ext cx="8429993" cy="3837672"/>
                      </a:xfrm>
                      <a:prstGeom prst="rect">
                        <a:avLst/>
                      </a:prstGeom>
                    </p:spPr>
                  </p:pic>
                </p:oleObj>
              </mc:Fallback>
            </mc:AlternateContent>
          </a:graphicData>
        </a:graphic>
      </p:graphicFrame>
    </p:spTree>
    <p:extLst>
      <p:ext uri="{BB962C8B-B14F-4D97-AF65-F5344CB8AC3E}">
        <p14:creationId xmlns:p14="http://schemas.microsoft.com/office/powerpoint/2010/main" val="2704291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364B48D-A09F-B4E5-D740-C6D6B8A91830}"/>
              </a:ext>
            </a:extLst>
          </p:cNvPr>
          <p:cNvSpPr>
            <a:spLocks noGrp="1"/>
          </p:cNvSpPr>
          <p:nvPr>
            <p:ph type="title"/>
          </p:nvPr>
        </p:nvSpPr>
        <p:spPr/>
        <p:txBody>
          <a:bodyPr>
            <a:normAutofit/>
          </a:bodyPr>
          <a:lstStyle/>
          <a:p>
            <a:r>
              <a:rPr lang="ja-JP" altLang="en-US" dirty="0"/>
              <a:t>コンドームの有効性</a:t>
            </a:r>
          </a:p>
        </p:txBody>
      </p:sp>
      <p:graphicFrame>
        <p:nvGraphicFramePr>
          <p:cNvPr id="2" name="表 1">
            <a:extLst>
              <a:ext uri="{FF2B5EF4-FFF2-40B4-BE49-F238E27FC236}">
                <a16:creationId xmlns:a16="http://schemas.microsoft.com/office/drawing/2014/main" id="{B7DEFC98-BBB9-034A-8A38-38653F09FED3}"/>
              </a:ext>
            </a:extLst>
          </p:cNvPr>
          <p:cNvGraphicFramePr>
            <a:graphicFrameLocks noGrp="1"/>
          </p:cNvGraphicFramePr>
          <p:nvPr>
            <p:extLst>
              <p:ext uri="{D42A27DB-BD31-4B8C-83A1-F6EECF244321}">
                <p14:modId xmlns:p14="http://schemas.microsoft.com/office/powerpoint/2010/main" val="776847368"/>
              </p:ext>
            </p:extLst>
          </p:nvPr>
        </p:nvGraphicFramePr>
        <p:xfrm>
          <a:off x="633548" y="1820569"/>
          <a:ext cx="7876903" cy="4129908"/>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877834111"/>
                    </a:ext>
                  </a:extLst>
                </a:gridCol>
                <a:gridCol w="3304903">
                  <a:extLst>
                    <a:ext uri="{9D8B030D-6E8A-4147-A177-3AD203B41FA5}">
                      <a16:colId xmlns:a16="http://schemas.microsoft.com/office/drawing/2014/main" val="3535363214"/>
                    </a:ext>
                  </a:extLst>
                </a:gridCol>
              </a:tblGrid>
              <a:tr h="1032477">
                <a:tc>
                  <a:txBody>
                    <a:bodyPr/>
                    <a:lstStyle/>
                    <a:p>
                      <a:pPr algn="ctr"/>
                      <a:endParaRPr kumimoji="1" lang="ja-JP" altLang="en-US" sz="2800" dirty="0">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1" kern="1200" dirty="0">
                          <a:solidFill>
                            <a:schemeClr val="bg1"/>
                          </a:solidFill>
                          <a:latin typeface="ＭＳ ゴシック" panose="020B0609070205080204" pitchFamily="49" charset="-128"/>
                          <a:ea typeface="ＭＳ ゴシック" panose="020B0609070205080204" pitchFamily="49" charset="-128"/>
                          <a:cs typeface="+mn-cs"/>
                        </a:rPr>
                        <a:t>コンドームの効果</a:t>
                      </a:r>
                    </a:p>
                  </a:txBody>
                  <a:tcPr anchor="ctr"/>
                </a:tc>
                <a:extLst>
                  <a:ext uri="{0D108BD9-81ED-4DB2-BD59-A6C34878D82A}">
                    <a16:rowId xmlns:a16="http://schemas.microsoft.com/office/drawing/2014/main" val="181416739"/>
                  </a:ext>
                </a:extLst>
              </a:tr>
              <a:tr h="1032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kern="1200" spc="-150" dirty="0">
                          <a:solidFill>
                            <a:schemeClr val="bg1"/>
                          </a:solidFill>
                          <a:latin typeface="ＭＳ ゴシック" panose="020B0609070205080204" pitchFamily="49" charset="-128"/>
                          <a:ea typeface="ＭＳ ゴシック" panose="020B0609070205080204" pitchFamily="49" charset="-128"/>
                          <a:cs typeface="+mn-cs"/>
                        </a:rPr>
                        <a:t>ＨＩＶ、クラミジア、</a:t>
                      </a:r>
                      <a:r>
                        <a:rPr kumimoji="1" lang="ja-JP" altLang="en-US" sz="2800" b="1" kern="1200" spc="0" dirty="0">
                          <a:solidFill>
                            <a:schemeClr val="bg1"/>
                          </a:solidFill>
                          <a:latin typeface="ＭＳ ゴシック" panose="020B0609070205080204" pitchFamily="49" charset="-128"/>
                          <a:ea typeface="ＭＳ ゴシック" panose="020B0609070205080204" pitchFamily="49" charset="-128"/>
                          <a:cs typeface="+mn-cs"/>
                        </a:rPr>
                        <a:t>淋菌</a:t>
                      </a:r>
                    </a:p>
                  </a:txBody>
                  <a:tcPr anchor="ctr">
                    <a:solidFill>
                      <a:srgbClr val="FF86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800" dirty="0">
                          <a:solidFill>
                            <a:schemeClr val="tx1">
                              <a:lumMod val="65000"/>
                              <a:lumOff val="35000"/>
                            </a:schemeClr>
                          </a:solidFill>
                          <a:latin typeface="ＭＳ ゴシック" panose="020B0609070205080204" pitchFamily="49" charset="-128"/>
                          <a:ea typeface="ＭＳ ゴシック" panose="020B0609070205080204" pitchFamily="49" charset="-128"/>
                        </a:rPr>
                        <a:t>〇</a:t>
                      </a:r>
                      <a:endParaRPr kumimoji="1" lang="en-US" altLang="ja-JP" sz="4800" dirty="0">
                        <a:solidFill>
                          <a:schemeClr val="tx1">
                            <a:lumMod val="65000"/>
                            <a:lumOff val="35000"/>
                          </a:schemeClr>
                        </a:solidFill>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253943468"/>
                  </a:ext>
                </a:extLst>
              </a:tr>
              <a:tr h="1032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kern="1200" spc="-70" baseline="0" dirty="0">
                          <a:solidFill>
                            <a:schemeClr val="bg1"/>
                          </a:solidFill>
                          <a:latin typeface="ＭＳ ゴシック" panose="020B0609070205080204" pitchFamily="49" charset="-128"/>
                          <a:ea typeface="ＭＳ ゴシック" panose="020B0609070205080204" pitchFamily="49" charset="-128"/>
                          <a:cs typeface="+mn-cs"/>
                        </a:rPr>
                        <a:t>尖圭コンジローマ、</a:t>
                      </a:r>
                      <a:r>
                        <a:rPr kumimoji="1" lang="ja-JP" altLang="en-US" sz="2800" b="1" dirty="0">
                          <a:solidFill>
                            <a:schemeClr val="bg1"/>
                          </a:solidFill>
                          <a:latin typeface="ＭＳ ゴシック" panose="020B0609070205080204" pitchFamily="49" charset="-128"/>
                          <a:ea typeface="ＭＳ ゴシック" panose="020B0609070205080204" pitchFamily="49" charset="-128"/>
                        </a:rPr>
                        <a:t>梅毒</a:t>
                      </a:r>
                    </a:p>
                  </a:txBody>
                  <a:tcPr anchor="ctr">
                    <a:solidFill>
                      <a:srgbClr val="FF86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800" kern="1200" dirty="0">
                          <a:solidFill>
                            <a:schemeClr val="tx1">
                              <a:lumMod val="65000"/>
                              <a:lumOff val="35000"/>
                            </a:schemeClr>
                          </a:solidFill>
                          <a:latin typeface="ＭＳ ゴシック" panose="020B0609070205080204" pitchFamily="49" charset="-128"/>
                          <a:ea typeface="ＭＳ ゴシック" panose="020B0609070205080204" pitchFamily="49" charset="-128"/>
                          <a:cs typeface="+mn-cs"/>
                        </a:rPr>
                        <a:t>△</a:t>
                      </a:r>
                      <a:endParaRPr kumimoji="1" lang="en-US" altLang="ja-JP" sz="4800" kern="1200" dirty="0">
                        <a:solidFill>
                          <a:schemeClr val="tx1">
                            <a:lumMod val="65000"/>
                            <a:lumOff val="35000"/>
                          </a:schemeClr>
                        </a:solidFill>
                        <a:latin typeface="ＭＳ ゴシック" panose="020B0609070205080204" pitchFamily="49" charset="-128"/>
                        <a:ea typeface="ＭＳ ゴシック" panose="020B0609070205080204" pitchFamily="49" charset="-128"/>
                        <a:cs typeface="+mn-cs"/>
                      </a:endParaRPr>
                    </a:p>
                  </a:txBody>
                  <a:tcPr anchor="ctr"/>
                </a:tc>
                <a:extLst>
                  <a:ext uri="{0D108BD9-81ED-4DB2-BD59-A6C34878D82A}">
                    <a16:rowId xmlns:a16="http://schemas.microsoft.com/office/drawing/2014/main" val="2046097402"/>
                  </a:ext>
                </a:extLst>
              </a:tr>
              <a:tr h="1032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dirty="0">
                          <a:solidFill>
                            <a:schemeClr val="bg1"/>
                          </a:solidFill>
                          <a:latin typeface="ＭＳ ゴシック" panose="020B0609070205080204" pitchFamily="49" charset="-128"/>
                          <a:ea typeface="ＭＳ ゴシック" panose="020B0609070205080204" pitchFamily="49" charset="-128"/>
                        </a:rPr>
                        <a:t>ヘルペス、毛じらみ</a:t>
                      </a:r>
                    </a:p>
                  </a:txBody>
                  <a:tcPr anchor="ctr">
                    <a:solidFill>
                      <a:srgbClr val="FF86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4800" kern="1200" dirty="0">
                          <a:solidFill>
                            <a:schemeClr val="tx1">
                              <a:lumMod val="65000"/>
                              <a:lumOff val="35000"/>
                            </a:schemeClr>
                          </a:solidFill>
                          <a:latin typeface="ＭＳ ゴシック" panose="020B0609070205080204" pitchFamily="49" charset="-128"/>
                          <a:ea typeface="ＭＳ ゴシック" panose="020B0609070205080204" pitchFamily="49" charset="-128"/>
                          <a:cs typeface="+mn-cs"/>
                        </a:rPr>
                        <a:t>×</a:t>
                      </a:r>
                    </a:p>
                  </a:txBody>
                  <a:tcPr anchor="ctr"/>
                </a:tc>
                <a:extLst>
                  <a:ext uri="{0D108BD9-81ED-4DB2-BD59-A6C34878D82A}">
                    <a16:rowId xmlns:a16="http://schemas.microsoft.com/office/drawing/2014/main" val="1912188936"/>
                  </a:ext>
                </a:extLst>
              </a:tr>
            </a:tbl>
          </a:graphicData>
        </a:graphic>
      </p:graphicFrame>
    </p:spTree>
    <p:extLst>
      <p:ext uri="{BB962C8B-B14F-4D97-AF65-F5344CB8AC3E}">
        <p14:creationId xmlns:p14="http://schemas.microsoft.com/office/powerpoint/2010/main" val="3827703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A3ABFD96-3239-AC7C-CB7B-36793023D6FC}"/>
              </a:ext>
            </a:extLst>
          </p:cNvPr>
          <p:cNvSpPr>
            <a:spLocks noGrp="1"/>
          </p:cNvSpPr>
          <p:nvPr>
            <p:ph type="title"/>
          </p:nvPr>
        </p:nvSpPr>
        <p:spPr/>
        <p:txBody>
          <a:bodyPr>
            <a:normAutofit/>
          </a:bodyPr>
          <a:lstStyle/>
          <a:p>
            <a:r>
              <a:rPr lang="ja-JP" altLang="en-US" dirty="0"/>
              <a:t>男性用コンドームの使い方</a:t>
            </a:r>
          </a:p>
        </p:txBody>
      </p:sp>
      <p:sp>
        <p:nvSpPr>
          <p:cNvPr id="116" name="Text Box 4"/>
          <p:cNvSpPr txBox="1">
            <a:spLocks noChangeArrowheads="1"/>
          </p:cNvSpPr>
          <p:nvPr/>
        </p:nvSpPr>
        <p:spPr bwMode="auto">
          <a:xfrm>
            <a:off x="589940" y="1461561"/>
            <a:ext cx="6096541" cy="4703852"/>
          </a:xfrm>
          <a:prstGeom prst="rect">
            <a:avLst/>
          </a:prstGeom>
        </p:spPr>
        <p:txBody>
          <a:bodyPr wrap="none" lIns="0" tIns="0" rIns="0" bIns="0" anchor="t" anchorCtr="0">
            <a:spAutoFit/>
          </a:bodyPr>
          <a:lstStyle>
            <a:defPPr>
              <a:defRPr lang="ja-JP"/>
            </a:defPPr>
            <a:lvl1pPr marL="457200" indent="-457200" fontAlgn="auto">
              <a:lnSpc>
                <a:spcPts val="3200"/>
              </a:lnSpc>
              <a:spcAft>
                <a:spcPts val="0"/>
              </a:spcAft>
              <a:buFont typeface="Wingdings" panose="05000000000000000000" pitchFamily="2" charset="2"/>
              <a:buChar char="u"/>
              <a:defRPr sz="2800" spc="-100">
                <a:solidFill>
                  <a:srgbClr val="0070C0"/>
                </a:solidFill>
                <a:latin typeface="HGPｺﾞｼｯｸE" panose="020B0900000000000000" pitchFamily="50" charset="-128"/>
                <a:ea typeface="HGPｺﾞｼｯｸE" panose="020B0900000000000000" pitchFamily="50" charset="-128"/>
                <a:cs typeface="+mj-cs"/>
              </a:defRPr>
            </a:lvl1pPr>
          </a:lstStyle>
          <a:p>
            <a:pPr marL="360363" indent="-360363">
              <a:lnSpc>
                <a:spcPct val="100000"/>
              </a:lnSpc>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自分で買う</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60363" indent="0">
              <a:lnSpc>
                <a:spcPct val="100000"/>
              </a:lnSpc>
              <a:spcAft>
                <a:spcPts val="200"/>
              </a:spcAft>
              <a:buClr>
                <a:srgbClr val="EB6161"/>
              </a:buClr>
              <a:buNone/>
            </a:pPr>
            <a:r>
              <a:rPr lang="ja-JP" altLang="en-US" sz="2000" b="1" spc="-10" dirty="0">
                <a:solidFill>
                  <a:srgbClr val="EB6161"/>
                </a:solidFill>
                <a:effectLst/>
                <a:latin typeface="ＭＳ ゴシック" panose="020B0609070205080204" pitchFamily="49" charset="-128"/>
                <a:ea typeface="ＭＳ ゴシック" panose="020B0609070205080204" pitchFamily="49" charset="-128"/>
              </a:rPr>
              <a:t>－ </a:t>
            </a:r>
            <a:r>
              <a:rPr lang="ja-JP" altLang="en-US" sz="2000" b="1" spc="0" dirty="0">
                <a:solidFill>
                  <a:srgbClr val="EB6161"/>
                </a:solidFill>
                <a:latin typeface="ＭＳ ゴシック" panose="020B0609070205080204" pitchFamily="49" charset="-128"/>
                <a:ea typeface="ＭＳ ゴシック" panose="020B0609070205080204" pitchFamily="49" charset="-128"/>
              </a:rPr>
              <a:t>値段は性能と関係ない。</a:t>
            </a:r>
          </a:p>
          <a:p>
            <a:pPr marL="360363" indent="-360363">
              <a:lnSpc>
                <a:spcPct val="100000"/>
              </a:lnSpc>
              <a:spcAft>
                <a:spcPts val="200"/>
              </a:spcAft>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防虫剤と一緒に保管しない</a:t>
            </a:r>
          </a:p>
          <a:p>
            <a:pPr marL="360363" indent="-360363">
              <a:lnSpc>
                <a:spcPct val="100000"/>
              </a:lnSpc>
              <a:spcAft>
                <a:spcPts val="200"/>
              </a:spcAft>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財布に入れて持ち歩かない</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60363" indent="-360363">
              <a:lnSpc>
                <a:spcPct val="100000"/>
              </a:lnSpc>
              <a:spcAft>
                <a:spcPts val="200"/>
              </a:spcAft>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二枚重ねにしない</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60363" indent="-360363">
              <a:lnSpc>
                <a:spcPct val="100000"/>
              </a:lnSpc>
              <a:spcAft>
                <a:spcPts val="200"/>
              </a:spcAft>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挿入する前につける</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60363" indent="-360363">
              <a:lnSpc>
                <a:spcPct val="100000"/>
              </a:lnSpc>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袋のあけ方</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541338" indent="-180975">
              <a:lnSpc>
                <a:spcPct val="100000"/>
              </a:lnSpc>
              <a:buClr>
                <a:srgbClr val="EB6161"/>
              </a:buClr>
              <a:buNone/>
            </a:pPr>
            <a:r>
              <a:rPr lang="ja-JP" altLang="en-US" sz="2000" b="1" spc="-10" dirty="0">
                <a:solidFill>
                  <a:srgbClr val="EB6161"/>
                </a:solidFill>
                <a:effectLst/>
                <a:latin typeface="ＭＳ ゴシック" panose="020B0609070205080204" pitchFamily="49" charset="-128"/>
                <a:ea typeface="ＭＳ ゴシック" panose="020B0609070205080204" pitchFamily="49" charset="-128"/>
              </a:rPr>
              <a:t>－ </a:t>
            </a:r>
            <a:r>
              <a:rPr lang="ja-JP" altLang="en-US" sz="2000" b="1" spc="0" dirty="0">
                <a:solidFill>
                  <a:srgbClr val="EB6161"/>
                </a:solidFill>
                <a:latin typeface="ＭＳ ゴシック" panose="020B0609070205080204" pitchFamily="49" charset="-128"/>
                <a:ea typeface="ＭＳ ゴシック" panose="020B0609070205080204" pitchFamily="49" charset="-128"/>
              </a:rPr>
              <a:t>コンドームを端に寄せて</a:t>
            </a:r>
            <a:endParaRPr lang="en-US" altLang="ja-JP" sz="2000" b="1" spc="0" dirty="0">
              <a:solidFill>
                <a:srgbClr val="EB6161"/>
              </a:solidFill>
              <a:latin typeface="ＭＳ ゴシック" panose="020B0609070205080204" pitchFamily="49" charset="-128"/>
              <a:ea typeface="ＭＳ ゴシック" panose="020B0609070205080204" pitchFamily="49" charset="-128"/>
            </a:endParaRPr>
          </a:p>
          <a:p>
            <a:pPr marL="541338" indent="-180975">
              <a:lnSpc>
                <a:spcPct val="100000"/>
              </a:lnSpc>
              <a:spcAft>
                <a:spcPts val="200"/>
              </a:spcAft>
              <a:buClr>
                <a:srgbClr val="EB6161"/>
              </a:buClr>
              <a:buNone/>
            </a:pPr>
            <a:r>
              <a:rPr lang="ja-JP" altLang="en-US" sz="2000" b="1" spc="-10" dirty="0">
                <a:solidFill>
                  <a:srgbClr val="EB6161"/>
                </a:solidFill>
                <a:effectLst/>
                <a:latin typeface="ＭＳ ゴシック" panose="020B0609070205080204" pitchFamily="49" charset="-128"/>
                <a:ea typeface="ＭＳ ゴシック" panose="020B0609070205080204" pitchFamily="49" charset="-128"/>
              </a:rPr>
              <a:t>－ </a:t>
            </a:r>
            <a:r>
              <a:rPr lang="ja-JP" altLang="en-US" sz="2000" b="1" spc="0" dirty="0">
                <a:solidFill>
                  <a:srgbClr val="EB6161"/>
                </a:solidFill>
                <a:latin typeface="ＭＳ ゴシック" panose="020B0609070205080204" pitchFamily="49" charset="-128"/>
                <a:ea typeface="ＭＳ ゴシック" panose="020B0609070205080204" pitchFamily="49" charset="-128"/>
              </a:rPr>
              <a:t>袋の切れ端に注意</a:t>
            </a:r>
            <a:endParaRPr lang="en-US" altLang="ja-JP" sz="2000" b="1" spc="0" dirty="0">
              <a:solidFill>
                <a:srgbClr val="EB6161"/>
              </a:solidFill>
              <a:latin typeface="ＭＳ ゴシック" panose="020B0609070205080204" pitchFamily="49" charset="-128"/>
              <a:ea typeface="ＭＳ ゴシック" panose="020B0609070205080204" pitchFamily="49" charset="-128"/>
            </a:endParaRPr>
          </a:p>
          <a:p>
            <a:pPr marL="360363" indent="-360363">
              <a:lnSpc>
                <a:spcPct val="100000"/>
              </a:lnSpc>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射精したらすぐ</a:t>
            </a:r>
            <a:r>
              <a:rPr lang="ja-JP" altLang="en-US" sz="20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（余韻を楽しむヒマはな</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い！）</a:t>
            </a:r>
            <a:endParaRPr lang="en-US" altLang="ja-JP"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0" indent="360363">
              <a:lnSpc>
                <a:spcPct val="100000"/>
              </a:lnSpc>
              <a:buClr>
                <a:srgbClr val="EB6161"/>
              </a:buClr>
              <a:buNone/>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コンドームを押さえながら抜く</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marL="360363" indent="-360363">
              <a:lnSpc>
                <a:spcPct val="100000"/>
              </a:lnSpc>
              <a:spcBef>
                <a:spcPts val="200"/>
              </a:spcBef>
              <a:buClr>
                <a:srgbClr val="EB6161"/>
              </a:buClr>
              <a:buFont typeface="Wingdings" panose="05000000000000000000" pitchFamily="2" charset="2"/>
              <a:buChar char="l"/>
            </a:pPr>
            <a:r>
              <a:rPr lang="ja-JP" altLang="en-US"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rPr>
              <a:t>次に接触する前にシャワー</a:t>
            </a:r>
            <a:endParaRPr lang="en-US" altLang="ja-JP" sz="2600" b="1" spc="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pic>
        <p:nvPicPr>
          <p:cNvPr id="4" name="図 3" descr="挿絵, シャツ が含まれている画像&#10;&#10;自動的に生成された説明">
            <a:extLst>
              <a:ext uri="{FF2B5EF4-FFF2-40B4-BE49-F238E27FC236}">
                <a16:creationId xmlns:a16="http://schemas.microsoft.com/office/drawing/2014/main" id="{F7182DD1-61F0-BDEC-EFF5-81ED91C4745E}"/>
              </a:ext>
            </a:extLst>
          </p:cNvPr>
          <p:cNvPicPr>
            <a:picLocks noChangeAspect="1"/>
          </p:cNvPicPr>
          <p:nvPr/>
        </p:nvPicPr>
        <p:blipFill rotWithShape="1">
          <a:blip r:embed="rId3"/>
          <a:srcRect b="47565"/>
          <a:stretch/>
        </p:blipFill>
        <p:spPr>
          <a:xfrm>
            <a:off x="6534355" y="3464678"/>
            <a:ext cx="2609645" cy="2960305"/>
          </a:xfrm>
          <a:prstGeom prst="rect">
            <a:avLst/>
          </a:prstGeom>
        </p:spPr>
      </p:pic>
    </p:spTree>
    <p:extLst>
      <p:ext uri="{BB962C8B-B14F-4D97-AF65-F5344CB8AC3E}">
        <p14:creationId xmlns:p14="http://schemas.microsoft.com/office/powerpoint/2010/main" val="920064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p:txBody>
          <a:bodyPr/>
          <a:lstStyle/>
          <a:p>
            <a:r>
              <a:rPr lang="ja-JP" altLang="en-US" spc="-1000" dirty="0">
                <a:latin typeface="+mj-ea"/>
              </a:rPr>
              <a:t>ＨＩ</a:t>
            </a:r>
            <a:r>
              <a:rPr lang="ja-JP" altLang="en-US" spc="-300" dirty="0">
                <a:latin typeface="+mj-ea"/>
              </a:rPr>
              <a:t>Ｖと</a:t>
            </a:r>
            <a:br>
              <a:rPr lang="en-US" altLang="ja-JP" spc="-300" dirty="0">
                <a:latin typeface="+mj-ea"/>
              </a:rPr>
            </a:br>
            <a:r>
              <a:rPr lang="ja-JP" altLang="en-US" spc="-1000" dirty="0">
                <a:latin typeface="+mj-ea"/>
              </a:rPr>
              <a:t>ＡＩＤ</a:t>
            </a:r>
            <a:r>
              <a:rPr lang="ja-JP" altLang="en-US" spc="-300" dirty="0">
                <a:latin typeface="+mj-ea"/>
              </a:rPr>
              <a:t>Ｓのこと</a:t>
            </a:r>
          </a:p>
        </p:txBody>
      </p:sp>
      <p:pic>
        <p:nvPicPr>
          <p:cNvPr id="2" name="図 1" descr="図形, 円&#10;&#10;自動的に生成された説明">
            <a:extLst>
              <a:ext uri="{FF2B5EF4-FFF2-40B4-BE49-F238E27FC236}">
                <a16:creationId xmlns:a16="http://schemas.microsoft.com/office/drawing/2014/main" id="{608AA2C9-F438-8007-875E-2851C9FBD235}"/>
              </a:ext>
            </a:extLst>
          </p:cNvPr>
          <p:cNvPicPr>
            <a:picLocks noChangeAspect="1"/>
          </p:cNvPicPr>
          <p:nvPr/>
        </p:nvPicPr>
        <p:blipFill>
          <a:blip r:embed="rId3"/>
          <a:stretch>
            <a:fillRect/>
          </a:stretch>
        </p:blipFill>
        <p:spPr>
          <a:xfrm rot="20940314">
            <a:off x="562612" y="531212"/>
            <a:ext cx="2813725" cy="2817815"/>
          </a:xfrm>
          <a:prstGeom prst="rect">
            <a:avLst/>
          </a:prstGeom>
        </p:spPr>
      </p:pic>
      <p:sp>
        <p:nvSpPr>
          <p:cNvPr id="3" name="テキスト ボックス 2">
            <a:extLst>
              <a:ext uri="{FF2B5EF4-FFF2-40B4-BE49-F238E27FC236}">
                <a16:creationId xmlns:a16="http://schemas.microsoft.com/office/drawing/2014/main" id="{2D0EC643-7537-25DB-B132-7CC1D9F12916}"/>
              </a:ext>
            </a:extLst>
          </p:cNvPr>
          <p:cNvSpPr txBox="1"/>
          <p:nvPr/>
        </p:nvSpPr>
        <p:spPr>
          <a:xfrm rot="20851434">
            <a:off x="998315" y="1295551"/>
            <a:ext cx="1942318" cy="990015"/>
          </a:xfrm>
          <a:prstGeom prst="rect">
            <a:avLst/>
          </a:prstGeom>
          <a:noFill/>
          <a:effectLst>
            <a:outerShdw dist="38100" dir="2700000" algn="tl" rotWithShape="0">
              <a:schemeClr val="accent2">
                <a:lumMod val="75000"/>
                <a:alpha val="40000"/>
              </a:scheme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1720</TotalTime>
  <Words>3265</Words>
  <Application>Microsoft Office PowerPoint</Application>
  <PresentationFormat>画面に合わせる (4:3)</PresentationFormat>
  <Paragraphs>310</Paragraphs>
  <Slides>30</Slides>
  <Notes>30</Notes>
  <HiddenSlides>0</HiddenSlides>
  <MMClips>0</MMClips>
  <ScaleCrop>false</ScaleCrop>
  <HeadingPairs>
    <vt:vector size="8" baseType="variant">
      <vt:variant>
        <vt:lpstr>使用されているフォント</vt:lpstr>
      </vt:variant>
      <vt:variant>
        <vt:i4>8</vt:i4>
      </vt:variant>
      <vt:variant>
        <vt:lpstr>テーマ</vt:lpstr>
      </vt:variant>
      <vt:variant>
        <vt:i4>3</vt:i4>
      </vt:variant>
      <vt:variant>
        <vt:lpstr>埋め込まれた OLE サーバー</vt:lpstr>
      </vt:variant>
      <vt:variant>
        <vt:i4>1</vt:i4>
      </vt:variant>
      <vt:variant>
        <vt:lpstr>スライド タイトル</vt:lpstr>
      </vt:variant>
      <vt:variant>
        <vt:i4>30</vt:i4>
      </vt:variant>
    </vt:vector>
  </HeadingPairs>
  <TitlesOfParts>
    <vt:vector size="42" baseType="lpstr">
      <vt:lpstr>HGPｺﾞｼｯｸE</vt:lpstr>
      <vt:lpstr>HGｺﾞｼｯｸE</vt:lpstr>
      <vt:lpstr>ＭＳ ゴシック</vt:lpstr>
      <vt:lpstr>Yu Gothic</vt:lpstr>
      <vt:lpstr>游ゴシック Medium</vt:lpstr>
      <vt:lpstr>Arial</vt:lpstr>
      <vt:lpstr>Franklin Gothic Book</vt:lpstr>
      <vt:lpstr>Wingdings</vt:lpstr>
      <vt:lpstr>ベース_マスター</vt:lpstr>
      <vt:lpstr>デザインの設定</vt:lpstr>
      <vt:lpstr>1_デザインの設定</vt:lpstr>
      <vt:lpstr>Worksheet</vt:lpstr>
      <vt:lpstr>PowerPoint プレゼンテーション</vt:lpstr>
      <vt:lpstr>PowerPoint プレゼンテーション</vt:lpstr>
      <vt:lpstr>PowerPoint プレゼンテーション</vt:lpstr>
      <vt:lpstr>性感染症</vt:lpstr>
      <vt:lpstr>性感染症って何？</vt:lpstr>
      <vt:lpstr>性感染症の特徴</vt:lpstr>
      <vt:lpstr>性感染症にはどんなものがある？</vt:lpstr>
      <vt:lpstr>毛じらみ</vt:lpstr>
      <vt:lpstr>性器ヘルペス（女性）</vt:lpstr>
      <vt:lpstr>性器ヘルペス（男性）</vt:lpstr>
      <vt:lpstr>尖圭コンジローマ</vt:lpstr>
      <vt:lpstr>クラミジア感染による肝臓周囲の炎症</vt:lpstr>
      <vt:lpstr>この一年間で、 口腔性交の経験があるか（女性からの回答）</vt:lpstr>
      <vt:lpstr>口腔咽頭は性感染症の温床</vt:lpstr>
      <vt:lpstr>口腔性交の際、性感染症を予防するために、 コンドームを使うか？（女性のみの回答）</vt:lpstr>
      <vt:lpstr>性感染症はなぜ怖い？</vt:lpstr>
      <vt:lpstr>性感染症にかかると、どうなる？</vt:lpstr>
      <vt:lpstr>性感染症かも・・・ のサイン</vt:lpstr>
      <vt:lpstr>性感染症を防ぐ２つの方法</vt:lpstr>
      <vt:lpstr>性感染症は何が問題？ 「もしや」というとき、どうする？</vt:lpstr>
      <vt:lpstr>ＨＩＶ／ＡＩＤＳ のこと</vt:lpstr>
      <vt:lpstr>ＨＩＶ／ＡＩＤＳについて</vt:lpstr>
      <vt:lpstr>ＨＩＶ／ＡＩＤＳについて</vt:lpstr>
      <vt:lpstr>１２月１日は世界エイズデー</vt:lpstr>
      <vt:lpstr>ＨＩＶ検査</vt:lpstr>
      <vt:lpstr>新規ＨＩＶ感染者および ＡＩＤＳ患者報告数の年次推移</vt:lpstr>
      <vt:lpstr>ＨＩＶ感染者および ＡＩＤＳ患者感染経路別内訳</vt:lpstr>
      <vt:lpstr>コンドームの有効性</vt:lpstr>
      <vt:lpstr>男性用コンドームの使い方</vt:lpstr>
      <vt:lpstr>ＨＩＶと ＡＩＤＳのこと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442</cp:revision>
  <cp:lastPrinted>2024-05-23T07:22:46Z</cp:lastPrinted>
  <dcterms:created xsi:type="dcterms:W3CDTF">2023-12-11T08:06:40Z</dcterms:created>
  <dcterms:modified xsi:type="dcterms:W3CDTF">2024-06-18T03:47:52Z</dcterms:modified>
</cp:coreProperties>
</file>