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18"/>
  </p:notesMasterIdLst>
  <p:handoutMasterIdLst>
    <p:handoutMasterId r:id="rId19"/>
  </p:handoutMasterIdLst>
  <p:sldIdLst>
    <p:sldId id="263" r:id="rId4"/>
    <p:sldId id="259" r:id="rId5"/>
    <p:sldId id="264" r:id="rId6"/>
    <p:sldId id="256" r:id="rId7"/>
    <p:sldId id="282" r:id="rId8"/>
    <p:sldId id="283" r:id="rId9"/>
    <p:sldId id="284" r:id="rId10"/>
    <p:sldId id="285" r:id="rId11"/>
    <p:sldId id="286" r:id="rId12"/>
    <p:sldId id="287" r:id="rId13"/>
    <p:sldId id="288" r:id="rId14"/>
    <p:sldId id="289" r:id="rId15"/>
    <p:sldId id="290" r:id="rId16"/>
    <p:sldId id="281" r:id="rId17"/>
  </p:sldIdLst>
  <p:sldSz cx="9144000" cy="6858000" type="screen4x3"/>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192"/>
    <a:srgbClr val="5185C5"/>
    <a:srgbClr val="FFFF99"/>
    <a:srgbClr val="3690DA"/>
    <a:srgbClr val="004F94"/>
    <a:srgbClr val="75B2E5"/>
    <a:srgbClr val="EB6161"/>
    <a:srgbClr val="FFFFCC"/>
    <a:srgbClr val="64A9E2"/>
    <a:srgbClr val="A1CB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1"/>
    <p:restoredTop sz="66796" autoAdjust="0"/>
  </p:normalViewPr>
  <p:slideViewPr>
    <p:cSldViewPr snapToGrid="0">
      <p:cViewPr varScale="1">
        <p:scale>
          <a:sx n="63" d="100"/>
          <a:sy n="63" d="100"/>
        </p:scale>
        <p:origin x="1122" y="7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endParaRPr kumimoji="1" lang="ja-JP" altLang="en-US"/>
          </a:p>
        </p:txBody>
      </p:sp>
      <p:sp>
        <p:nvSpPr>
          <p:cNvPr id="4" name="フッター プレースホルダー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4400"/>
          </a:xfrm>
          <a:prstGeom prst="rect">
            <a:avLst/>
          </a:prstGeom>
          <a:noFill/>
          <a:ln w="12700">
            <a:solidFill>
              <a:prstClr val="black"/>
            </a:solidFill>
          </a:ln>
        </p:spPr>
        <p:txBody>
          <a:bodyPr vert="horz" lIns="99066" tIns="49533" rIns="99066" bIns="49533" rtlCol="0" anchor="ctr"/>
          <a:lstStyle/>
          <a:p>
            <a:endParaRPr lang="ja-JP" altLang="en-US"/>
          </a:p>
        </p:txBody>
      </p:sp>
      <p:sp>
        <p:nvSpPr>
          <p:cNvPr id="5" name="ノート プレースホルダー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867849" y="9721107"/>
            <a:ext cx="3077739" cy="513507"/>
          </a:xfrm>
          <a:prstGeom prst="rect">
            <a:avLst/>
          </a:prstGeom>
        </p:spPr>
        <p:txBody>
          <a:bodyPr vert="horz" lIns="99066" tIns="49533" rIns="99066" bIns="49533" rtlCol="0" anchor="b"/>
          <a:lstStyle>
            <a:lvl1pPr algn="r">
              <a:defRPr sz="13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
        <p:nvSpPr>
          <p:cNvPr id="5" name="日付プレースホルダー 4">
            <a:extLst>
              <a:ext uri="{FF2B5EF4-FFF2-40B4-BE49-F238E27FC236}">
                <a16:creationId xmlns:a16="http://schemas.microsoft.com/office/drawing/2014/main" id="{FAF7DC6E-C2A1-956F-AA58-1DFBE80E7D4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r>
              <a:rPr lang="ja-JP" altLang="en-US" sz="1200" dirty="0"/>
              <a:t>日本産婦人科医会 女性保健部では、中学生高校生向けの性教育スライドを作成しています。</a:t>
            </a:r>
          </a:p>
          <a:p>
            <a:pPr marL="185749" indent="-185749">
              <a:buFont typeface="Arial" panose="020B0604020202020204" pitchFamily="34" charset="0"/>
              <a:buChar char="•"/>
            </a:pPr>
            <a:r>
              <a:rPr lang="ja-JP" altLang="en-US" sz="1200" dirty="0"/>
              <a:t>中学生高校生向けにわかりやすく作成したものであって、医療水準を示したものではありません。</a:t>
            </a:r>
          </a:p>
          <a:p>
            <a:pPr marL="185749" indent="-185749">
              <a:buFont typeface="Arial" panose="020B0604020202020204" pitchFamily="34" charset="0"/>
              <a:buChar char="•"/>
            </a:pPr>
            <a:r>
              <a:rPr lang="ja-JP" altLang="en-US" sz="1200" dirty="0"/>
              <a:t>目的別に指導しやすいように、削除・追加してご活用ください。</a:t>
            </a:r>
          </a:p>
          <a:p>
            <a:pPr marL="185749" indent="-185749">
              <a:buFont typeface="Arial" panose="020B0604020202020204" pitchFamily="34" charset="0"/>
              <a:buChar char="•"/>
            </a:pPr>
            <a:r>
              <a:rPr lang="ja-JP" altLang="en-US" sz="1200" dirty="0"/>
              <a:t>使用する際には、必ず</a:t>
            </a:r>
            <a:r>
              <a:rPr lang="en-US" altLang="ja-JP" sz="1200" dirty="0"/>
              <a:t>『</a:t>
            </a:r>
            <a:r>
              <a:rPr lang="ja-JP" altLang="en-US" sz="1200" dirty="0"/>
              <a:t>日本産婦人科医会「思春期ってなんだろう？性ってなんだろう？</a:t>
            </a:r>
            <a:r>
              <a:rPr lang="en-US" altLang="ja-JP" sz="1200" dirty="0"/>
              <a:t>2024</a:t>
            </a:r>
            <a:r>
              <a:rPr lang="ja-JP" altLang="en-US" sz="1200" dirty="0"/>
              <a:t>年度改訂版」</a:t>
            </a:r>
            <a:r>
              <a:rPr lang="en-US" altLang="ja-JP" sz="1200" dirty="0"/>
              <a:t>』</a:t>
            </a:r>
            <a:r>
              <a:rPr lang="ja-JP" altLang="en-US" sz="1200" dirty="0"/>
              <a:t>よりの出典をご記載いただきますようお願い申し上げます。</a:t>
            </a:r>
          </a:p>
          <a:p>
            <a:pPr marL="185749" indent="-185749">
              <a:buFont typeface="Arial" panose="020B0604020202020204" pitchFamily="34" charset="0"/>
              <a:buChar char="•"/>
            </a:pPr>
            <a:endParaRPr lang="ja-JP" altLang="en-US" sz="1200" dirty="0"/>
          </a:p>
          <a:p>
            <a:endParaRPr lang="ja-JP" altLang="en-US" sz="1200" dirty="0"/>
          </a:p>
          <a:p>
            <a:pPr eaLnBrk="1" hangingPunct="1">
              <a:spcBef>
                <a:spcPct val="0"/>
              </a:spcBef>
            </a:pPr>
            <a:endParaRPr lang="ja-JP" altLang="en-US" sz="1300" dirty="0">
              <a:effectLst>
                <a:glow rad="63500">
                  <a:schemeClr val="bg1"/>
                </a:glow>
              </a:effectLst>
              <a:latin typeface="HGPｺﾞｼｯｸE" panose="020B0900000000000000" pitchFamily="50" charset="-128"/>
              <a:ea typeface="HGPｺﾞｼｯｸE" panose="020B0900000000000000" pitchFamily="50" charset="-128"/>
            </a:endParaRPr>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2</a:t>
            </a:fld>
            <a:endParaRPr kumimoji="1" lang="ja-JP" altLang="en-US"/>
          </a:p>
        </p:txBody>
      </p:sp>
      <p:sp>
        <p:nvSpPr>
          <p:cNvPr id="5" name="日付プレースホルダー 4">
            <a:extLst>
              <a:ext uri="{FF2B5EF4-FFF2-40B4-BE49-F238E27FC236}">
                <a16:creationId xmlns:a16="http://schemas.microsoft.com/office/drawing/2014/main" id="{B69A5D17-52F1-CBD8-8750-632D762D524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
        <p:nvSpPr>
          <p:cNvPr id="5" name="日付プレースホルダー 4">
            <a:extLst>
              <a:ext uri="{FF2B5EF4-FFF2-40B4-BE49-F238E27FC236}">
                <a16:creationId xmlns:a16="http://schemas.microsoft.com/office/drawing/2014/main" id="{2BDF8959-E782-793C-D2AC-9DA7994FC264}"/>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ja-JP" altLang="en-US" dirty="0"/>
              <a:t>性って何だろう？</a:t>
            </a:r>
          </a:p>
          <a:p>
            <a:endParaRPr lang="ja-JP" altLang="en-US" dirty="0"/>
          </a:p>
          <a:p>
            <a:endParaRPr lang="ja-JP" altLang="en-US" dirty="0"/>
          </a:p>
          <a:p>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
        <p:nvSpPr>
          <p:cNvPr id="5" name="日付プレースホルダー 4">
            <a:extLst>
              <a:ext uri="{FF2B5EF4-FFF2-40B4-BE49-F238E27FC236}">
                <a16:creationId xmlns:a16="http://schemas.microsoft.com/office/drawing/2014/main" id="{8E697D7E-FB0C-C133-F189-0B113136C5D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思春期は、生殖（子どもを作ること）が可能になってくる時期です。</a:t>
            </a:r>
          </a:p>
          <a:p>
            <a:r>
              <a:rPr kumimoji="1" lang="ja-JP" altLang="en-US" dirty="0"/>
              <a:t>多くの人が性に関心を持つようになります。</a:t>
            </a:r>
          </a:p>
          <a:p>
            <a:r>
              <a:rPr kumimoji="1" lang="ja-JP" altLang="en-US" dirty="0"/>
              <a:t>日本性教育協会が出した</a:t>
            </a:r>
            <a:r>
              <a:rPr kumimoji="1" lang="en-US" altLang="ja-JP" dirty="0"/>
              <a:t>2017</a:t>
            </a:r>
            <a:r>
              <a:rPr kumimoji="1" lang="ja-JP" altLang="en-US" dirty="0"/>
              <a:t>年「日本性教育協会の第８回青少年の性行動調査」によると、</a:t>
            </a:r>
          </a:p>
          <a:p>
            <a:r>
              <a:rPr kumimoji="1" lang="en-US" altLang="ja-JP" dirty="0"/>
              <a:t>9</a:t>
            </a:r>
            <a:r>
              <a:rPr kumimoji="1" lang="ja-JP" altLang="en-US" dirty="0"/>
              <a:t>～</a:t>
            </a:r>
            <a:r>
              <a:rPr kumimoji="1" lang="en-US" altLang="ja-JP" dirty="0"/>
              <a:t>10</a:t>
            </a:r>
            <a:r>
              <a:rPr kumimoji="1" lang="ja-JP" altLang="en-US" dirty="0"/>
              <a:t>歳頃から異性に興味を持つ人の割合が男女とも増加し、</a:t>
            </a:r>
          </a:p>
          <a:p>
            <a:r>
              <a:rPr kumimoji="1" lang="en-US" altLang="ja-JP" dirty="0"/>
              <a:t>12</a:t>
            </a:r>
            <a:r>
              <a:rPr kumimoji="1" lang="ja-JP" altLang="en-US" dirty="0"/>
              <a:t>歳では男女とも</a:t>
            </a:r>
            <a:r>
              <a:rPr kumimoji="1" lang="en-US" altLang="ja-JP" dirty="0"/>
              <a:t>6</a:t>
            </a:r>
            <a:r>
              <a:rPr kumimoji="1" lang="ja-JP" altLang="en-US" dirty="0"/>
              <a:t>割以上、</a:t>
            </a:r>
            <a:r>
              <a:rPr kumimoji="1" lang="en-US" altLang="ja-JP" dirty="0"/>
              <a:t>15</a:t>
            </a:r>
            <a:r>
              <a:rPr kumimoji="1" lang="ja-JP" altLang="en-US" dirty="0"/>
              <a:t>歳では</a:t>
            </a:r>
            <a:r>
              <a:rPr kumimoji="1" lang="en-US" altLang="ja-JP" dirty="0"/>
              <a:t>9</a:t>
            </a:r>
            <a:r>
              <a:rPr kumimoji="1" lang="ja-JP" altLang="en-US" dirty="0"/>
              <a:t>割に上ります。</a:t>
            </a:r>
          </a:p>
          <a:p>
            <a:endParaRPr kumimoji="1" lang="ja-JP" altLang="en-US" dirty="0"/>
          </a:p>
          <a:p>
            <a:r>
              <a:rPr kumimoji="1" lang="en-US" altLang="ja-JP" dirty="0"/>
              <a:t>※</a:t>
            </a:r>
            <a:r>
              <a:rPr kumimoji="1" lang="ja-JP" altLang="en-US" dirty="0"/>
              <a:t>ここでは「異性」となっていますが、</a:t>
            </a:r>
          </a:p>
          <a:p>
            <a:r>
              <a:rPr kumimoji="1" lang="ja-JP" altLang="en-US" dirty="0"/>
              <a:t>中には「同性」が対象になっている場合もあること、</a:t>
            </a:r>
          </a:p>
          <a:p>
            <a:r>
              <a:rPr kumimoji="1" lang="ja-JP" altLang="en-US" dirty="0"/>
              <a:t>また性に興味がないことも「異常」ではないことにも配慮する必要があります。</a:t>
            </a:r>
          </a:p>
          <a:p>
            <a:endParaRPr kumimoji="1" lang="ja-JP" altLang="en-US" dirty="0"/>
          </a:p>
          <a:p>
            <a:r>
              <a:rPr kumimoji="1" lang="en-US" altLang="ja-JP" dirty="0"/>
              <a:t>【</a:t>
            </a:r>
            <a:r>
              <a:rPr kumimoji="1" lang="ja-JP" altLang="en-US" dirty="0"/>
              <a:t>参考</a:t>
            </a:r>
            <a:r>
              <a:rPr kumimoji="1" lang="en-US" altLang="ja-JP" dirty="0"/>
              <a:t>】</a:t>
            </a:r>
            <a:r>
              <a:rPr kumimoji="1" lang="ja-JP" altLang="en-US" dirty="0"/>
              <a:t>「若者の性」白書　第</a:t>
            </a:r>
            <a:r>
              <a:rPr kumimoji="1" lang="en-US" altLang="ja-JP" dirty="0"/>
              <a:t>8</a:t>
            </a:r>
            <a:r>
              <a:rPr kumimoji="1" lang="ja-JP" altLang="en-US" dirty="0"/>
              <a:t>回　青少年の性行動全国調査報告　</a:t>
            </a:r>
          </a:p>
          <a:p>
            <a:r>
              <a:rPr kumimoji="1" lang="ja-JP" altLang="en-US" dirty="0"/>
              <a:t>　　　　　一般社団法人　日本児童教育振興財団内</a:t>
            </a:r>
          </a:p>
          <a:p>
            <a:r>
              <a:rPr kumimoji="1" lang="ja-JP" altLang="en-US" dirty="0"/>
              <a:t>　　　　　日本性教育協会</a:t>
            </a:r>
            <a:r>
              <a:rPr kumimoji="1" lang="en-US" altLang="ja-JP" dirty="0"/>
              <a:t>/</a:t>
            </a:r>
            <a:r>
              <a:rPr kumimoji="1" lang="ja-JP" altLang="en-US" dirty="0"/>
              <a:t>編　小学館</a:t>
            </a:r>
          </a:p>
          <a:p>
            <a:r>
              <a:rPr kumimoji="1" lang="ja-JP" altLang="en-US" dirty="0"/>
              <a:t>　　　　　より抜粋</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
        <p:nvSpPr>
          <p:cNvPr id="5" name="日付プレースホルダー 4">
            <a:extLst>
              <a:ext uri="{FF2B5EF4-FFF2-40B4-BE49-F238E27FC236}">
                <a16:creationId xmlns:a16="http://schemas.microsoft.com/office/drawing/2014/main" id="{9ABD6107-ACAD-7B03-C19C-E39480157C7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77319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性にまつわることは、プライバシーの根幹にかかわることです。</a:t>
            </a:r>
            <a:br>
              <a:rPr kumimoji="1" lang="ja-JP" altLang="en-US" dirty="0"/>
            </a:br>
            <a:r>
              <a:rPr kumimoji="1" lang="ja-JP" altLang="en-US" dirty="0"/>
              <a:t>そして、多くの場合「相手」があることです。</a:t>
            </a:r>
            <a:br>
              <a:rPr kumimoji="1" lang="ja-JP" altLang="en-US" dirty="0"/>
            </a:br>
            <a:r>
              <a:rPr kumimoji="1" lang="ja-JP" altLang="en-US" dirty="0"/>
              <a:t>自分も相手もお互いを求め、尊重しあう気持ちがあることが最も大切なことです。残念ながらそれがなく、その関係性が対等でない場合には、様々な問題を引き起こします。</a:t>
            </a:r>
            <a:br>
              <a:rPr kumimoji="1" lang="ja-JP" altLang="en-US" dirty="0"/>
            </a:br>
            <a:br>
              <a:rPr kumimoji="1" lang="ja-JP" altLang="en-US" dirty="0"/>
            </a:br>
            <a:r>
              <a:rPr kumimoji="1" lang="ja-JP" altLang="en-US" dirty="0"/>
              <a:t>交際関係がないのに性的接触をすることがチカン、性交を強要するのがレイプです。</a:t>
            </a:r>
          </a:p>
          <a:p>
            <a:r>
              <a:rPr kumimoji="1" lang="ja-JP" altLang="en-US" dirty="0"/>
              <a:t>親子など上下関係で上の者がその力を利用して性的接触の強要があるのが性虐待。</a:t>
            </a:r>
          </a:p>
          <a:p>
            <a:r>
              <a:rPr kumimoji="1" lang="ja-JP" altLang="en-US" dirty="0"/>
              <a:t>子どもに性的なものを見せるのも性虐待の一つです。</a:t>
            </a:r>
          </a:p>
          <a:p>
            <a:r>
              <a:rPr kumimoji="1" lang="ja-JP" altLang="en-US" dirty="0"/>
              <a:t>自分の性的欲求を満たすために、他者の尊厳を踏みにじる行為があってはなりません。</a:t>
            </a:r>
            <a:br>
              <a:rPr kumimoji="1" lang="ja-JP" altLang="en-US" dirty="0"/>
            </a:br>
            <a:r>
              <a:rPr kumimoji="1" lang="ja-JP" altLang="en-US" dirty="0"/>
              <a:t>同意がなくても性交があり、適切な対策を取らないと意図しない妊娠や性感染症につながり、からだと心が大きく傷つくのは多くの場合女性です。</a:t>
            </a:r>
            <a:br>
              <a:rPr kumimoji="1" lang="ja-JP" altLang="en-US" dirty="0"/>
            </a:br>
            <a:r>
              <a:rPr kumimoji="1" lang="ja-JP" altLang="en-US" dirty="0"/>
              <a:t>性的欲求を自分でコントロールできることが大切です。</a:t>
            </a:r>
            <a:br>
              <a:rPr kumimoji="1" lang="ja-JP" altLang="en-US" dirty="0"/>
            </a:br>
            <a:r>
              <a:rPr kumimoji="1" lang="ja-JP" altLang="en-US" dirty="0"/>
              <a:t>そして性的関係を求められても嫌なときには</a:t>
            </a:r>
            <a:r>
              <a:rPr kumimoji="1" lang="en-US" altLang="ja-JP" dirty="0"/>
              <a:t>NO</a:t>
            </a:r>
            <a:r>
              <a:rPr kumimoji="1" lang="ja-JP" altLang="en-US" dirty="0"/>
              <a:t>と言えることが大切です。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
        <p:nvSpPr>
          <p:cNvPr id="5" name="日付プレースホルダー 4">
            <a:extLst>
              <a:ext uri="{FF2B5EF4-FFF2-40B4-BE49-F238E27FC236}">
                <a16:creationId xmlns:a16="http://schemas.microsoft.com/office/drawing/2014/main" id="{9DAE155A-94B8-500A-64E8-4560C513833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678876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自分の性的欲求を自分で処理することは、マスターベーションやオナニー、セルフプレジャー日本語では「自慰」などと呼ばれます。</a:t>
            </a:r>
          </a:p>
          <a:p>
            <a:endParaRPr kumimoji="1" lang="ja-JP" altLang="en-US" dirty="0"/>
          </a:p>
          <a:p>
            <a:r>
              <a:rPr kumimoji="1" lang="ja-JP" altLang="en-US" dirty="0"/>
              <a:t>自分の性欲を自分で満たすこと、自分でコントロールすることは大切なことで、決して恥ずかしいことではありません。</a:t>
            </a:r>
          </a:p>
          <a:p>
            <a:endParaRPr kumimoji="1" lang="ja-JP" altLang="en-US" dirty="0"/>
          </a:p>
          <a:p>
            <a:r>
              <a:rPr kumimoji="1" lang="ja-JP" altLang="en-US" dirty="0"/>
              <a:t>「やりすぎるとバカになる」などといわれることがあるようですが、迷信です。回数が多いからといって問題になることはありません。</a:t>
            </a:r>
          </a:p>
          <a:p>
            <a:endParaRPr kumimoji="1" lang="ja-JP" altLang="en-US" dirty="0"/>
          </a:p>
          <a:p>
            <a:r>
              <a:rPr kumimoji="1" lang="ja-JP" altLang="en-US" dirty="0"/>
              <a:t>そして男性だけではなく、女性にも性欲はあって当然です。</a:t>
            </a:r>
            <a:br>
              <a:rPr kumimoji="1" lang="ja-JP" altLang="en-US" dirty="0"/>
            </a:br>
            <a:r>
              <a:rPr kumimoji="1" lang="ja-JP" altLang="en-US" dirty="0"/>
              <a:t>自分のからだを触ってみる、知っておくことは、自分のからだをパートナー任せにしないことにもつながります。</a:t>
            </a:r>
            <a:br>
              <a:rPr kumimoji="1" lang="ja-JP" altLang="en-US" dirty="0"/>
            </a:br>
            <a:endParaRPr kumimoji="1" lang="ja-JP" altLang="en-US" dirty="0"/>
          </a:p>
          <a:p>
            <a:r>
              <a:rPr kumimoji="1" lang="ja-JP" altLang="en-US" dirty="0"/>
              <a:t>しかし、いわゆる「床オナ」（ペニスを床にこすりつけてのマスターベーション）など、刺激が強すぎると、実際の性交で勃起しない、射精できないことにつながるともいわれているので、注意が必要です。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
        <p:nvSpPr>
          <p:cNvPr id="5" name="日付プレースホルダー 4">
            <a:extLst>
              <a:ext uri="{FF2B5EF4-FFF2-40B4-BE49-F238E27FC236}">
                <a16:creationId xmlns:a16="http://schemas.microsoft.com/office/drawing/2014/main" id="{5DFD97A5-9B92-9343-F6B7-9BA008428E0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731952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r>
              <a:rPr kumimoji="1" lang="en-US" altLang="ja-JP" baseline="0" dirty="0"/>
              <a:t>【</a:t>
            </a:r>
            <a:r>
              <a:rPr kumimoji="1" lang="ja-JP" altLang="en-US" baseline="0" dirty="0"/>
              <a:t>中学生対象説明</a:t>
            </a:r>
            <a:r>
              <a:rPr kumimoji="1" lang="en-US" altLang="ja-JP" baseline="0" dirty="0"/>
              <a:t>】</a:t>
            </a:r>
          </a:p>
          <a:p>
            <a:pPr>
              <a:lnSpc>
                <a:spcPct val="100000"/>
              </a:lnSpc>
            </a:pPr>
            <a:r>
              <a:rPr lang="ja-JP" altLang="en-US" sz="1200" dirty="0">
                <a:solidFill>
                  <a:srgbClr val="004F94"/>
                </a:solidFill>
              </a:rPr>
              <a:t>リプロダクティブヘルス（</a:t>
            </a:r>
            <a:r>
              <a:rPr lang="en-US" altLang="ja-JP" sz="1200" dirty="0">
                <a:solidFill>
                  <a:srgbClr val="004F94"/>
                </a:solidFill>
              </a:rPr>
              <a:t>reproductive health</a:t>
            </a:r>
            <a:r>
              <a:rPr lang="ja-JP" altLang="en-US" sz="1200" dirty="0">
                <a:solidFill>
                  <a:srgbClr val="004F94"/>
                </a:solidFill>
              </a:rPr>
              <a:t>）とは、人間の</a:t>
            </a:r>
            <a:br>
              <a:rPr lang="en-US" altLang="ja-JP" sz="1200" dirty="0">
                <a:solidFill>
                  <a:srgbClr val="004F94"/>
                </a:solidFill>
              </a:rPr>
            </a:br>
            <a:r>
              <a:rPr lang="ja-JP" altLang="en-US" sz="1200" dirty="0">
                <a:solidFill>
                  <a:srgbClr val="004F94"/>
                </a:solidFill>
              </a:rPr>
              <a:t>生殖システム、その機能と（活動）過程のすべての側面において、単に疾病、障害がないというばかりでなく、身体的、精神的、</a:t>
            </a:r>
            <a:br>
              <a:rPr lang="en-US" altLang="ja-JP" sz="1200" dirty="0">
                <a:solidFill>
                  <a:srgbClr val="004F94"/>
                </a:solidFill>
              </a:rPr>
            </a:br>
            <a:r>
              <a:rPr lang="ja-JP" altLang="en-US" sz="1200" dirty="0">
                <a:solidFill>
                  <a:srgbClr val="004F94"/>
                </a:solidFill>
              </a:rPr>
              <a:t>社会的に完全に良好な状態にあることを指す。</a:t>
            </a:r>
          </a:p>
          <a:p>
            <a:pPr>
              <a:spcBef>
                <a:spcPts val="1625"/>
              </a:spcBef>
            </a:pPr>
            <a:r>
              <a:rPr lang="ja-JP" altLang="en-US" sz="1200" dirty="0">
                <a:solidFill>
                  <a:srgbClr val="004F94"/>
                </a:solidFill>
              </a:rPr>
              <a:t>したがって、リプロダクティブヘルスは、人々が安全で満ち足りた性生活をいとなむことができ、生殖能力をもち、子どもを産むか産まないか、いつ産むか、何人産むかを決める自由をもつことを意味する。</a:t>
            </a:r>
          </a:p>
          <a:p>
            <a:pPr algn="l">
              <a:lnSpc>
                <a:spcPct val="100000"/>
              </a:lnSpc>
            </a:pPr>
            <a:endParaRPr lang="ja-JP" altLang="en-US" b="1" dirty="0"/>
          </a:p>
          <a:p>
            <a:pPr algn="l">
              <a:lnSpc>
                <a:spcPct val="100000"/>
              </a:lnSpc>
            </a:pPr>
            <a:endParaRPr lang="ja-JP" altLang="en-US" b="1" dirty="0"/>
          </a:p>
          <a:p>
            <a:pPr>
              <a:lnSpc>
                <a:spcPct val="100000"/>
              </a:lnSpc>
            </a:pPr>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
        <p:nvSpPr>
          <p:cNvPr id="5" name="日付プレースホルダー 4">
            <a:extLst>
              <a:ext uri="{FF2B5EF4-FFF2-40B4-BE49-F238E27FC236}">
                <a16:creationId xmlns:a16="http://schemas.microsoft.com/office/drawing/2014/main" id="{FC57DC20-F2D8-3389-EF34-28876FE1A8D0}"/>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9245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r>
              <a:rPr lang="en-US" altLang="ja-JP" dirty="0"/>
              <a:t>【</a:t>
            </a:r>
            <a:r>
              <a:rPr lang="ja-JP" altLang="en-US" dirty="0"/>
              <a:t>中学生対象説明</a:t>
            </a:r>
            <a:r>
              <a:rPr lang="en-US" altLang="ja-JP" dirty="0"/>
              <a:t>】</a:t>
            </a:r>
          </a:p>
          <a:p>
            <a:pPr algn="just">
              <a:lnSpc>
                <a:spcPct val="100000"/>
              </a:lnSpc>
            </a:pPr>
            <a:r>
              <a:rPr lang="ja-JP" altLang="en-US" sz="1200" dirty="0">
                <a:solidFill>
                  <a:srgbClr val="004F94"/>
                </a:solidFill>
              </a:rPr>
              <a:t>リプロダクティブライツは、国内法、人権に関する国際文書、ならびに国連で合意したその他関連文書ですでに認められた人権の一部をなす。これらの権利は、すべてのカップルと個人が自分たちの子どもの数、出産間隔、ならびに出産する時を責任を持って自由に決定でき、そのための情報と手段を得ることができるという基本的権利、ならびに最高水準の性に関する健康およびリプロダクティブヘルスを得る権利を認めることにより成立している。その権利には人権に関する文書にうたわれているように、差別、強制、暴力を受けることなく、生殖に関する決定を行なえる権利も含まれている。</a:t>
            </a:r>
          </a:p>
          <a:p>
            <a:pPr>
              <a:lnSpc>
                <a:spcPct val="100000"/>
              </a:lnSpc>
            </a:pPr>
            <a:endParaRPr lang="ja-JP" altLang="en-US" dirty="0"/>
          </a:p>
          <a:p>
            <a:pPr>
              <a:lnSpc>
                <a:spcPct val="100000"/>
              </a:lnSpc>
            </a:pP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
        <p:nvSpPr>
          <p:cNvPr id="5" name="日付プレースホルダー 4">
            <a:extLst>
              <a:ext uri="{FF2B5EF4-FFF2-40B4-BE49-F238E27FC236}">
                <a16:creationId xmlns:a16="http://schemas.microsoft.com/office/drawing/2014/main" id="{88B8CFA6-FD42-85D6-17C3-EB8F7DA6ED3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062389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ja-JP" altLang="en-US" dirty="0"/>
              <a:t>第</a:t>
            </a:r>
            <a:r>
              <a:rPr lang="en-US" altLang="ja-JP" dirty="0"/>
              <a:t>2</a:t>
            </a:r>
            <a:r>
              <a:rPr lang="ja-JP" altLang="en-US" dirty="0"/>
              <a:t>次世界大戦が終わった</a:t>
            </a:r>
            <a:r>
              <a:rPr lang="en-US" altLang="ja-JP" dirty="0"/>
              <a:t>3</a:t>
            </a:r>
            <a:r>
              <a:rPr lang="ja-JP" altLang="en-US" dirty="0"/>
              <a:t>年後、</a:t>
            </a:r>
            <a:r>
              <a:rPr lang="en-US" altLang="ja-JP" dirty="0"/>
              <a:t>1948</a:t>
            </a:r>
            <a:r>
              <a:rPr lang="ja-JP" altLang="en-US" dirty="0"/>
              <a:t>年「世界人権宣言」が出され、</a:t>
            </a:r>
            <a:br>
              <a:rPr lang="ja-JP" altLang="en-US" dirty="0"/>
            </a:br>
            <a:r>
              <a:rPr lang="ja-JP" altLang="en-US" dirty="0"/>
              <a:t>すべての人に「基本的人権」があることが、国際レベルで明示されました。</a:t>
            </a:r>
            <a:br>
              <a:rPr lang="ja-JP" altLang="en-US" dirty="0"/>
            </a:br>
            <a:br>
              <a:rPr lang="ja-JP" altLang="en-US" dirty="0"/>
            </a:br>
            <a:r>
              <a:rPr lang="ja-JP" altLang="en-US" dirty="0"/>
              <a:t>その後、「大人の意向」に振り回されがちな「子ども」の人権についても特に言及されるようになりました。</a:t>
            </a:r>
            <a:br>
              <a:rPr lang="ja-JP" altLang="en-US" dirty="0"/>
            </a:br>
            <a:br>
              <a:rPr lang="ja-JP" altLang="en-US" dirty="0"/>
            </a:br>
            <a:r>
              <a:rPr lang="en-US" altLang="ja-JP" dirty="0"/>
              <a:t>1959</a:t>
            </a:r>
            <a:r>
              <a:rPr lang="ja-JP" altLang="en-US" dirty="0"/>
              <a:t>年には「児童の権利宣言」それから</a:t>
            </a:r>
            <a:r>
              <a:rPr lang="en-US" altLang="ja-JP" dirty="0"/>
              <a:t>20</a:t>
            </a:r>
            <a:r>
              <a:rPr lang="ja-JP" altLang="en-US" dirty="0"/>
              <a:t>周年にあたる</a:t>
            </a:r>
            <a:r>
              <a:rPr lang="en-US" altLang="ja-JP" dirty="0"/>
              <a:t>1979</a:t>
            </a:r>
            <a:r>
              <a:rPr lang="ja-JP" altLang="en-US" dirty="0"/>
              <a:t>年は「国際児童年」とされ、世界中で子どもの権利について考える機会となりました。</a:t>
            </a:r>
            <a:br>
              <a:rPr lang="ja-JP" altLang="en-US" dirty="0"/>
            </a:br>
            <a:r>
              <a:rPr lang="ja-JP" altLang="en-US" dirty="0"/>
              <a:t>そして</a:t>
            </a:r>
            <a:r>
              <a:rPr lang="en-US" altLang="ja-JP" dirty="0"/>
              <a:t>1989</a:t>
            </a:r>
            <a:r>
              <a:rPr lang="ja-JP" altLang="en-US" dirty="0"/>
              <a:t>年に「子どもの権利条約」が国連で採択され、翌年には国際条約として発効します。</a:t>
            </a:r>
          </a:p>
          <a:p>
            <a:r>
              <a:rPr lang="ja-JP" altLang="en-US" dirty="0"/>
              <a:t>日本は</a:t>
            </a:r>
            <a:r>
              <a:rPr lang="en-US" altLang="ja-JP" dirty="0"/>
              <a:t>1994</a:t>
            </a:r>
            <a:r>
              <a:rPr lang="ja-JP" altLang="en-US" dirty="0"/>
              <a:t>年に批准しています。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
        <p:nvSpPr>
          <p:cNvPr id="5" name="日付プレースホルダー 4">
            <a:extLst>
              <a:ext uri="{FF2B5EF4-FFF2-40B4-BE49-F238E27FC236}">
                <a16:creationId xmlns:a16="http://schemas.microsoft.com/office/drawing/2014/main" id="{ECE85E87-74A6-D8F8-BFCE-0FF443C3279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377126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1989</a:t>
            </a:r>
            <a:r>
              <a:rPr kumimoji="1" lang="ja-JP" altLang="en-US" dirty="0"/>
              <a:t>年「子どもの権利条約」は国連で採択され、</a:t>
            </a:r>
            <a:r>
              <a:rPr kumimoji="1" lang="en-US" altLang="ja-JP" dirty="0"/>
              <a:t>1990</a:t>
            </a:r>
            <a:r>
              <a:rPr kumimoji="1" lang="ja-JP" altLang="en-US" dirty="0"/>
              <a:t>年国際条約として発効しました。日本は</a:t>
            </a:r>
            <a:r>
              <a:rPr kumimoji="1" lang="en-US" altLang="ja-JP" dirty="0"/>
              <a:t>1994</a:t>
            </a:r>
            <a:r>
              <a:rPr kumimoji="1" lang="ja-JP" altLang="en-US" dirty="0"/>
              <a:t>年</a:t>
            </a:r>
            <a:r>
              <a:rPr kumimoji="1" lang="en-US" altLang="ja-JP" dirty="0"/>
              <a:t>4</a:t>
            </a:r>
            <a:r>
              <a:rPr kumimoji="1" lang="ja-JP" altLang="en-US" dirty="0"/>
              <a:t>月</a:t>
            </a:r>
            <a:r>
              <a:rPr kumimoji="1" lang="en-US" altLang="ja-JP" dirty="0"/>
              <a:t>22</a:t>
            </a:r>
            <a:r>
              <a:rPr kumimoji="1" lang="ja-JP" altLang="en-US" dirty="0"/>
              <a:t>日に批准し、</a:t>
            </a:r>
            <a:r>
              <a:rPr kumimoji="1" lang="en-US" altLang="ja-JP" dirty="0"/>
              <a:t>1994</a:t>
            </a:r>
            <a:r>
              <a:rPr kumimoji="1" lang="ja-JP" altLang="en-US" dirty="0"/>
              <a:t>年</a:t>
            </a:r>
            <a:r>
              <a:rPr kumimoji="1" lang="en-US" altLang="ja-JP" dirty="0"/>
              <a:t>5</a:t>
            </a:r>
            <a:r>
              <a:rPr kumimoji="1" lang="ja-JP" altLang="en-US" dirty="0"/>
              <a:t>月</a:t>
            </a:r>
            <a:r>
              <a:rPr kumimoji="1" lang="en-US" altLang="ja-JP" dirty="0"/>
              <a:t>22</a:t>
            </a:r>
            <a:r>
              <a:rPr kumimoji="1" lang="ja-JP" altLang="en-US" dirty="0"/>
              <a:t>日に発効しました。</a:t>
            </a:r>
          </a:p>
          <a:p>
            <a:endParaRPr kumimoji="1" lang="ja-JP" altLang="en-US" dirty="0"/>
          </a:p>
          <a:p>
            <a:r>
              <a:rPr kumimoji="1" lang="ja-JP" altLang="en-US" dirty="0"/>
              <a:t>第</a:t>
            </a:r>
            <a:r>
              <a:rPr kumimoji="1" lang="en-US" altLang="ja-JP" dirty="0"/>
              <a:t>34</a:t>
            </a:r>
            <a:r>
              <a:rPr kumimoji="1" lang="ja-JP" altLang="en-US" dirty="0"/>
              <a:t>条で、子どもの性的搾取・性的虐待からの保護として、</a:t>
            </a:r>
            <a:br>
              <a:rPr kumimoji="1" lang="ja-JP" altLang="en-US" dirty="0"/>
            </a:br>
            <a:r>
              <a:rPr kumimoji="1" lang="en-US" altLang="ja-JP" dirty="0"/>
              <a:t>(a)</a:t>
            </a:r>
            <a:r>
              <a:rPr kumimoji="1" lang="ja-JP" altLang="en-US" dirty="0"/>
              <a:t>　不法な性的な行為を行うことを児童に対して勧誘し、または強制すること</a:t>
            </a:r>
          </a:p>
          <a:p>
            <a:r>
              <a:rPr kumimoji="1" lang="en-US" altLang="ja-JP" dirty="0"/>
              <a:t>(b)</a:t>
            </a:r>
            <a:r>
              <a:rPr kumimoji="1" lang="ja-JP" altLang="en-US" dirty="0"/>
              <a:t>　売春または他の不法な性的な業務において児童を搾取的に使用すること</a:t>
            </a:r>
          </a:p>
          <a:p>
            <a:r>
              <a:rPr kumimoji="1" lang="en-US" altLang="ja-JP" dirty="0"/>
              <a:t>(c)</a:t>
            </a:r>
            <a:r>
              <a:rPr kumimoji="1" lang="ja-JP" altLang="en-US" dirty="0"/>
              <a:t>　わいせつな演技および物において児童を搾取的に使用すること</a:t>
            </a:r>
          </a:p>
          <a:p>
            <a:r>
              <a:rPr kumimoji="1" lang="ja-JP" altLang="en-US" dirty="0"/>
              <a:t>が禁止されています。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
        <p:nvSpPr>
          <p:cNvPr id="5" name="日付プレースホルダー 4">
            <a:extLst>
              <a:ext uri="{FF2B5EF4-FFF2-40B4-BE49-F238E27FC236}">
                <a16:creationId xmlns:a16="http://schemas.microsoft.com/office/drawing/2014/main" id="{C759F2BB-94CC-13BF-CBBD-A327A75C47C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526566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ja-JP" altLang="en-US" dirty="0"/>
              <a:t>現在、日本国内ではいろいろな性に関する法律・規制があります。</a:t>
            </a:r>
            <a:br>
              <a:rPr lang="ja-JP" altLang="en-US" dirty="0"/>
            </a:br>
            <a:br>
              <a:rPr lang="ja-JP" altLang="en-US" dirty="0"/>
            </a:br>
            <a:r>
              <a:rPr lang="ja-JP" altLang="en-US" dirty="0"/>
              <a:t>刑法は犯罪や刑罰を規定した法律です。</a:t>
            </a:r>
          </a:p>
          <a:p>
            <a:r>
              <a:rPr lang="ja-JP" altLang="en-US" dirty="0"/>
              <a:t>第</a:t>
            </a:r>
            <a:r>
              <a:rPr lang="en-US" altLang="ja-JP" dirty="0"/>
              <a:t>176</a:t>
            </a:r>
            <a:r>
              <a:rPr lang="ja-JP" altLang="en-US" dirty="0"/>
              <a:t>条、</a:t>
            </a:r>
            <a:r>
              <a:rPr lang="en-US" altLang="ja-JP" dirty="0"/>
              <a:t>177</a:t>
            </a:r>
            <a:r>
              <a:rPr lang="ja-JP" altLang="en-US" dirty="0"/>
              <a:t>条は強制わいせつ・強制性交等について刑罰を決める条文でした。</a:t>
            </a:r>
          </a:p>
          <a:p>
            <a:r>
              <a:rPr lang="ja-JP" altLang="en-US" dirty="0"/>
              <a:t>これが</a:t>
            </a:r>
            <a:r>
              <a:rPr lang="en-US" altLang="ja-JP" dirty="0"/>
              <a:t>2023</a:t>
            </a:r>
            <a:r>
              <a:rPr lang="ja-JP" altLang="en-US" dirty="0"/>
              <a:t>年に改正され現在施行されています。</a:t>
            </a:r>
          </a:p>
          <a:p>
            <a:r>
              <a:rPr lang="ja-JP" altLang="en-US" dirty="0"/>
              <a:t>適応年齢が</a:t>
            </a:r>
            <a:r>
              <a:rPr lang="en-US" altLang="ja-JP" dirty="0"/>
              <a:t>13</a:t>
            </a:r>
            <a:r>
              <a:rPr lang="ja-JP" altLang="en-US" dirty="0"/>
              <a:t>歳未満から</a:t>
            </a:r>
            <a:r>
              <a:rPr lang="en-US" altLang="ja-JP" dirty="0"/>
              <a:t>16</a:t>
            </a:r>
            <a:r>
              <a:rPr lang="ja-JP" altLang="en-US" dirty="0"/>
              <a:t>歳未満の者に対して行った場合に引き上げられ、</a:t>
            </a:r>
          </a:p>
          <a:p>
            <a:r>
              <a:rPr lang="ja-JP" altLang="en-US" dirty="0"/>
              <a:t>暴行・脅迫を用いて行ったときだけでなく、</a:t>
            </a:r>
          </a:p>
          <a:p>
            <a:r>
              <a:rPr lang="ja-JP" altLang="en-US" dirty="0"/>
              <a:t>アルコールや薬物を使った場合、寝ている間など意識がはっきりしていないとき、</a:t>
            </a:r>
          </a:p>
          <a:p>
            <a:r>
              <a:rPr lang="ja-JP" altLang="en-US" dirty="0"/>
              <a:t>性的行為に同意していないときなどに行われた場合にも成立し、</a:t>
            </a:r>
          </a:p>
          <a:p>
            <a:r>
              <a:rPr lang="ja-JP" altLang="en-US" dirty="0"/>
              <a:t>罪名が不同意わいせつ罪・不同意性交等罪になりました。</a:t>
            </a:r>
          </a:p>
          <a:p>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
        <p:nvSpPr>
          <p:cNvPr id="5" name="日付プレースホルダー 4">
            <a:extLst>
              <a:ext uri="{FF2B5EF4-FFF2-40B4-BE49-F238E27FC236}">
                <a16:creationId xmlns:a16="http://schemas.microsoft.com/office/drawing/2014/main" id="{4BE3BC09-F609-24F5-8BEA-0A925DF2277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71711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ja-JP" altLang="en-US" dirty="0"/>
              <a:t>他にも性に関する法律・規制があります。</a:t>
            </a:r>
            <a:br>
              <a:rPr lang="ja-JP" altLang="en-US" dirty="0"/>
            </a:br>
            <a:br>
              <a:rPr lang="ja-JP" altLang="en-US" dirty="0"/>
            </a:br>
            <a:r>
              <a:rPr lang="ja-JP" altLang="en-US" dirty="0"/>
              <a:t>・　児童虐待防止法（</a:t>
            </a:r>
            <a:r>
              <a:rPr lang="en-US" altLang="ja-JP" dirty="0"/>
              <a:t>H12</a:t>
            </a:r>
            <a:r>
              <a:rPr lang="ja-JP" altLang="en-US" dirty="0"/>
              <a:t>年：</a:t>
            </a:r>
            <a:r>
              <a:rPr lang="en-US" altLang="ja-JP" dirty="0"/>
              <a:t>2000</a:t>
            </a:r>
            <a:r>
              <a:rPr lang="ja-JP" altLang="en-US" dirty="0"/>
              <a:t>年）</a:t>
            </a:r>
          </a:p>
          <a:p>
            <a:r>
              <a:rPr lang="ja-JP" altLang="en-US" dirty="0"/>
              <a:t>・　児童買春・児童ポルノ禁止法（</a:t>
            </a:r>
            <a:r>
              <a:rPr lang="en-US" altLang="ja-JP" dirty="0"/>
              <a:t>H11</a:t>
            </a:r>
            <a:r>
              <a:rPr lang="ja-JP" altLang="en-US" dirty="0"/>
              <a:t>年：</a:t>
            </a:r>
            <a:r>
              <a:rPr lang="en-US" altLang="ja-JP" dirty="0"/>
              <a:t>1999</a:t>
            </a:r>
            <a:r>
              <a:rPr lang="ja-JP" altLang="en-US" dirty="0"/>
              <a:t>年）</a:t>
            </a:r>
          </a:p>
          <a:p>
            <a:r>
              <a:rPr lang="ja-JP" altLang="en-US" dirty="0"/>
              <a:t>・　出会い系サイト規制法（</a:t>
            </a:r>
            <a:r>
              <a:rPr lang="en-US" altLang="ja-JP" dirty="0"/>
              <a:t>H15</a:t>
            </a:r>
            <a:r>
              <a:rPr lang="ja-JP" altLang="en-US" dirty="0"/>
              <a:t>年：</a:t>
            </a:r>
            <a:r>
              <a:rPr lang="en-US" altLang="ja-JP" dirty="0"/>
              <a:t>2003</a:t>
            </a:r>
            <a:r>
              <a:rPr lang="ja-JP" altLang="en-US" dirty="0"/>
              <a:t>年）</a:t>
            </a:r>
            <a:br>
              <a:rPr lang="ja-JP" altLang="en-US" dirty="0"/>
            </a:br>
            <a:r>
              <a:rPr lang="ja-JP" altLang="en-US" dirty="0"/>
              <a:t>・　セクシャル・ハラスメントの防止等　人事院規則</a:t>
            </a:r>
            <a:r>
              <a:rPr lang="en-US" altLang="ja-JP" dirty="0"/>
              <a:t>10</a:t>
            </a:r>
            <a:r>
              <a:rPr lang="ja-JP" altLang="en-US" dirty="0"/>
              <a:t>－</a:t>
            </a:r>
            <a:r>
              <a:rPr lang="en-US" altLang="ja-JP" dirty="0"/>
              <a:t>10</a:t>
            </a:r>
            <a:r>
              <a:rPr lang="ja-JP" altLang="en-US" dirty="0"/>
              <a:t>ほか（</a:t>
            </a:r>
            <a:r>
              <a:rPr lang="en-US" altLang="ja-JP" dirty="0"/>
              <a:t>H10</a:t>
            </a:r>
            <a:r>
              <a:rPr lang="ja-JP" altLang="en-US" dirty="0"/>
              <a:t>年：</a:t>
            </a:r>
            <a:r>
              <a:rPr lang="en-US" altLang="ja-JP" dirty="0"/>
              <a:t>1998</a:t>
            </a:r>
            <a:r>
              <a:rPr lang="ja-JP" altLang="en-US" dirty="0"/>
              <a:t>年）</a:t>
            </a:r>
            <a:br>
              <a:rPr lang="ja-JP" altLang="en-US" dirty="0"/>
            </a:br>
            <a:r>
              <a:rPr lang="ja-JP" altLang="en-US" dirty="0"/>
              <a:t>・　</a:t>
            </a:r>
            <a:r>
              <a:rPr lang="en-US" altLang="ja-JP" dirty="0"/>
              <a:t>DV</a:t>
            </a:r>
            <a:r>
              <a:rPr lang="ja-JP" altLang="en-US" dirty="0"/>
              <a:t>防止法（</a:t>
            </a:r>
            <a:r>
              <a:rPr lang="en-US" altLang="ja-JP" dirty="0"/>
              <a:t>H13</a:t>
            </a:r>
            <a:r>
              <a:rPr lang="ja-JP" altLang="en-US" dirty="0"/>
              <a:t>年：</a:t>
            </a:r>
            <a:r>
              <a:rPr lang="en-US" altLang="ja-JP" dirty="0"/>
              <a:t>2001</a:t>
            </a:r>
            <a:r>
              <a:rPr lang="ja-JP" altLang="en-US" dirty="0"/>
              <a:t>年）</a:t>
            </a:r>
            <a:br>
              <a:rPr lang="ja-JP" altLang="en-US" dirty="0"/>
            </a:br>
            <a:r>
              <a:rPr lang="ja-JP" altLang="en-US" dirty="0"/>
              <a:t>・　ストーカー規制法（</a:t>
            </a:r>
            <a:r>
              <a:rPr lang="en-US" altLang="ja-JP" dirty="0"/>
              <a:t>H12</a:t>
            </a:r>
            <a:r>
              <a:rPr lang="ja-JP" altLang="en-US" dirty="0"/>
              <a:t>年：</a:t>
            </a:r>
            <a:r>
              <a:rPr lang="en-US" altLang="ja-JP" dirty="0"/>
              <a:t>2000</a:t>
            </a:r>
            <a:r>
              <a:rPr lang="ja-JP" altLang="en-US" dirty="0"/>
              <a:t>年）</a:t>
            </a:r>
          </a:p>
          <a:p>
            <a:endParaRPr lang="ja-JP" altLang="en-US" dirty="0"/>
          </a:p>
          <a:p>
            <a:r>
              <a:rPr lang="ja-JP" altLang="en-US" dirty="0"/>
              <a:t>などがあります。</a:t>
            </a:r>
          </a:p>
          <a:p>
            <a:endParaRPr lang="ja-JP" altLang="en-US" dirty="0"/>
          </a:p>
          <a:p>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
        <p:nvSpPr>
          <p:cNvPr id="5" name="日付プレースホルダー 4">
            <a:extLst>
              <a:ext uri="{FF2B5EF4-FFF2-40B4-BE49-F238E27FC236}">
                <a16:creationId xmlns:a16="http://schemas.microsoft.com/office/drawing/2014/main" id="{167CFCBE-8F19-0161-E15D-9FD492BB258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794890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考えてみよう！</a:t>
            </a:r>
          </a:p>
          <a:p>
            <a:r>
              <a:rPr kumimoji="1" lang="ja-JP" altLang="en-US" dirty="0"/>
              <a:t>性って何だろう？</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
        <p:nvSpPr>
          <p:cNvPr id="5" name="日付プレースホルダー 4">
            <a:extLst>
              <a:ext uri="{FF2B5EF4-FFF2-40B4-BE49-F238E27FC236}">
                <a16:creationId xmlns:a16="http://schemas.microsoft.com/office/drawing/2014/main" id="{081C8B49-DB1A-6065-4789-4FB47FDDBFA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b="1">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23" name="Google Shape;77;p2"/>
          <p:cNvSpPr txBox="1"/>
          <p:nvPr userDrawn="1"/>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
        <p:nvSpPr>
          <p:cNvPr id="3" name="正方形/長方形 2"/>
          <p:cNvSpPr/>
          <p:nvPr userDrawn="1"/>
        </p:nvSpPr>
        <p:spPr>
          <a:xfrm>
            <a:off x="5773783" y="0"/>
            <a:ext cx="3370217" cy="457200"/>
          </a:xfrm>
          <a:prstGeom prst="rect">
            <a:avLst/>
          </a:prstGeom>
          <a:solidFill>
            <a:srgbClr val="A1C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spc="-100" baseline="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latin typeface="ＭＳ ゴシック" panose="020B0609070205080204" pitchFamily="49" charset="-128"/>
              <a:ea typeface="ＭＳ ゴシック" panose="020B0609070205080204" pitchFamily="49" charset="-128"/>
            </a:endParaRPr>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A1CBED"/>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000">
                <a:solidFill>
                  <a:schemeClr val="tx1">
                    <a:lumMod val="75000"/>
                    <a:lumOff val="25000"/>
                  </a:schemeClr>
                </a:solidFill>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A1CBED"/>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altLang="ja-JP"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11459"/>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rgbClr val="FFE5FF"/>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rgbClr val="FFE5FF"/>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1800" b="1" dirty="0">
                <a:solidFill>
                  <a:srgbClr val="FFE5FF"/>
                </a:solidFill>
                <a:latin typeface="ＭＳ ゴシック" panose="020B0609070205080204" pitchFamily="49" charset="-128"/>
                <a:ea typeface="ＭＳ ゴシック" panose="020B0609070205080204" pitchFamily="49" charset="-128"/>
                <a:cs typeface="Arial"/>
                <a:sym typeface="Arial"/>
              </a:rPr>
              <a:t>女の子の場合</a:t>
            </a:r>
            <a:endParaRPr sz="1800" b="1" dirty="0">
              <a:solidFill>
                <a:srgbClr val="FFE5FF"/>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2" name="テキスト プレースホルダー 11">
            <a:extLst>
              <a:ext uri="{FF2B5EF4-FFF2-40B4-BE49-F238E27FC236}">
                <a16:creationId xmlns:a16="http://schemas.microsoft.com/office/drawing/2014/main" id="{89CEC812-E180-0B45-72CC-3F875FDE30BC}"/>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プレースホルダー 11">
            <a:extLst>
              <a:ext uri="{FF2B5EF4-FFF2-40B4-BE49-F238E27FC236}">
                <a16:creationId xmlns:a16="http://schemas.microsoft.com/office/drawing/2014/main" id="{757C3C7F-85DA-0EC1-0255-3679FB422DE6}"/>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415200" y="2800350"/>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F474B6D-FE07-B57E-937F-B52FBBA4F0D9}"/>
              </a:ext>
            </a:extLst>
          </p:cNvPr>
          <p:cNvSpPr txBox="1"/>
          <p:nvPr userDrawn="1"/>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7" name="サブタイトル 6">
            <a:extLst>
              <a:ext uri="{FF2B5EF4-FFF2-40B4-BE49-F238E27FC236}">
                <a16:creationId xmlns:a16="http://schemas.microsoft.com/office/drawing/2014/main" id="{A3F49823-C827-4F9D-9FD2-E5A2F96D8058}"/>
              </a:ext>
            </a:extLst>
          </p:cNvPr>
          <p:cNvSpPr txBox="1">
            <a:spLocks/>
          </p:cNvSpPr>
          <p:nvPr userDrawn="1"/>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2016481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55" name="Footer Placeholder 4">
            <a:extLst>
              <a:ext uri="{FF2B5EF4-FFF2-40B4-BE49-F238E27FC236}">
                <a16:creationId xmlns:a16="http://schemas.microsoft.com/office/drawing/2014/main" id="{FF49D20C-7F16-25A4-687D-60D211DDF723}"/>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性について</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A1C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002060"/>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6-</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4" name="Footer Placeholder 4">
            <a:extLst>
              <a:ext uri="{FF2B5EF4-FFF2-40B4-BE49-F238E27FC236}">
                <a16:creationId xmlns:a16="http://schemas.microsoft.com/office/drawing/2014/main" id="{629DB6CE-ADDD-9637-FE34-3E6FB46AC8E9}"/>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性について</a:t>
            </a: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77" r:id="rId7"/>
    <p:sldLayoutId id="2147483661" r:id="rId8"/>
    <p:sldLayoutId id="2147483674" r:id="rId9"/>
  </p:sldLayoutIdLst>
  <p:hf sldNum="0" hdr="0" dt="0"/>
  <p:txStyles>
    <p:titleStyle>
      <a:lvl1pPr algn="l" defTabSz="914400" rtl="0" eaLnBrk="1" latinLnBrk="0" hangingPunct="1">
        <a:lnSpc>
          <a:spcPct val="90000"/>
        </a:lnSpc>
        <a:spcBef>
          <a:spcPct val="0"/>
        </a:spcBef>
        <a:buNone/>
        <a:defRPr kumimoji="1" sz="4000" b="1" kern="1200" spc="-100" baseline="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6-</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4" name="Footer Placeholder 4">
            <a:extLst>
              <a:ext uri="{FF2B5EF4-FFF2-40B4-BE49-F238E27FC236}">
                <a16:creationId xmlns:a16="http://schemas.microsoft.com/office/drawing/2014/main" id="{3A4BDEAE-E9CA-1D1D-573F-EDF1B824B531}"/>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性について</a:t>
            </a: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6-</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D80646A3-364E-01F9-95F4-DE173032A33C}"/>
              </a:ext>
            </a:extLst>
          </p:cNvPr>
          <p:cNvSpPr txBox="1">
            <a:spLocks/>
          </p:cNvSpPr>
          <p:nvPr/>
        </p:nvSpPr>
        <p:spPr>
          <a:xfrm>
            <a:off x="838200" y="1889546"/>
            <a:ext cx="7772400" cy="202551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spc="-100" baseline="0">
                <a:solidFill>
                  <a:schemeClr val="tx1">
                    <a:lumMod val="75000"/>
                    <a:lumOff val="25000"/>
                  </a:schemeClr>
                </a:solidFill>
                <a:latin typeface="+mj-lt"/>
                <a:ea typeface="+mj-ea"/>
                <a:cs typeface="+mj-cs"/>
              </a:defRPr>
            </a:lvl1pPr>
          </a:lstStyle>
          <a:p>
            <a:r>
              <a:rPr lang="ja-JP" altLang="en-US" b="1" dirty="0">
                <a:latin typeface="ＭＳ ゴシック" panose="020B0609070205080204" pitchFamily="49" charset="-128"/>
                <a:ea typeface="ＭＳ ゴシック" panose="020B0609070205080204" pitchFamily="49" charset="-128"/>
              </a:rPr>
              <a:t>思春期</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？性</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a:t>
            </a:r>
          </a:p>
        </p:txBody>
      </p:sp>
      <p:sp>
        <p:nvSpPr>
          <p:cNvPr id="4" name="サブタイトル 6">
            <a:extLst>
              <a:ext uri="{FF2B5EF4-FFF2-40B4-BE49-F238E27FC236}">
                <a16:creationId xmlns:a16="http://schemas.microsoft.com/office/drawing/2014/main" id="{1D3C7C29-2945-55A2-56AF-8D1E2ADBA69A}"/>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8879343-6BC9-4DEB-C9AA-DE4718D4FFE9}"/>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Google Shape;77;p2">
            <a:extLst>
              <a:ext uri="{FF2B5EF4-FFF2-40B4-BE49-F238E27FC236}">
                <a16:creationId xmlns:a16="http://schemas.microsoft.com/office/drawing/2014/main" id="{F32ED949-4ECE-6420-EBA6-C7A30A1BAEA7}"/>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58" name="グループ化 57">
            <a:extLst>
              <a:ext uri="{FF2B5EF4-FFF2-40B4-BE49-F238E27FC236}">
                <a16:creationId xmlns:a16="http://schemas.microsoft.com/office/drawing/2014/main" id="{E61258DD-E092-6D68-A198-BF0606882837}"/>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59" name="テキスト ボックス 58">
              <a:extLst>
                <a:ext uri="{FF2B5EF4-FFF2-40B4-BE49-F238E27FC236}">
                  <a16:creationId xmlns:a16="http://schemas.microsoft.com/office/drawing/2014/main" id="{9278B98E-210B-C338-E5AB-C26DA6294EDE}"/>
                </a:ext>
              </a:extLst>
            </p:cNvPr>
            <p:cNvSpPr txBox="1"/>
            <p:nvPr userDrawn="1"/>
          </p:nvSpPr>
          <p:spPr>
            <a:xfrm>
              <a:off x="1335578" y="1370562"/>
              <a:ext cx="7179772" cy="495108"/>
            </a:xfrm>
            <a:prstGeom prst="rect">
              <a:avLst/>
            </a:prstGeom>
            <a:solidFill>
              <a:schemeClr val="bg1">
                <a:alpha val="90000"/>
              </a:schemeClr>
            </a:solidFill>
            <a:ln w="12700">
              <a:solidFill>
                <a:srgbClr val="F0919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0" name="テキスト ボックス 59">
              <a:extLst>
                <a:ext uri="{FF2B5EF4-FFF2-40B4-BE49-F238E27FC236}">
                  <a16:creationId xmlns:a16="http://schemas.microsoft.com/office/drawing/2014/main" id="{ECFD6BC0-7684-917B-FF0F-51D1D79CEB49}"/>
                </a:ext>
              </a:extLst>
            </p:cNvPr>
            <p:cNvSpPr txBox="1"/>
            <p:nvPr userDrawn="1"/>
          </p:nvSpPr>
          <p:spPr>
            <a:xfrm>
              <a:off x="628650" y="1374117"/>
              <a:ext cx="648504" cy="495108"/>
            </a:xfrm>
            <a:prstGeom prst="rect">
              <a:avLst/>
            </a:prstGeom>
            <a:solidFill>
              <a:srgbClr val="F0919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61" name="グループ化 60">
            <a:extLst>
              <a:ext uri="{FF2B5EF4-FFF2-40B4-BE49-F238E27FC236}">
                <a16:creationId xmlns:a16="http://schemas.microsoft.com/office/drawing/2014/main" id="{A840BCF1-D312-399F-3D4C-DB04D6F8B3F7}"/>
              </a:ext>
            </a:extLst>
          </p:cNvPr>
          <p:cNvGrpSpPr/>
          <p:nvPr/>
        </p:nvGrpSpPr>
        <p:grpSpPr>
          <a:xfrm>
            <a:off x="628650" y="1758580"/>
            <a:ext cx="7886700" cy="498663"/>
            <a:chOff x="628650" y="1370562"/>
            <a:chExt cx="7886700" cy="498663"/>
          </a:xfrm>
          <a:effectLst>
            <a:outerShdw blurRad="50800" dist="38100" algn="l" rotWithShape="0">
              <a:prstClr val="black">
                <a:alpha val="40000"/>
              </a:prstClr>
            </a:outerShdw>
          </a:effectLst>
        </p:grpSpPr>
        <p:sp>
          <p:nvSpPr>
            <p:cNvPr id="62" name="テキスト ボックス 61">
              <a:extLst>
                <a:ext uri="{FF2B5EF4-FFF2-40B4-BE49-F238E27FC236}">
                  <a16:creationId xmlns:a16="http://schemas.microsoft.com/office/drawing/2014/main" id="{8624560F-8785-79DA-A187-7EE7AFABED6B}"/>
                </a:ext>
              </a:extLst>
            </p:cNvPr>
            <p:cNvSpPr txBox="1"/>
            <p:nvPr userDrawn="1"/>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3" name="テキスト ボックス 62">
              <a:extLst>
                <a:ext uri="{FF2B5EF4-FFF2-40B4-BE49-F238E27FC236}">
                  <a16:creationId xmlns:a16="http://schemas.microsoft.com/office/drawing/2014/main" id="{216C9D31-3E6F-CCD5-D7DB-87528329A39D}"/>
                </a:ext>
              </a:extLst>
            </p:cNvPr>
            <p:cNvSpPr txBox="1"/>
            <p:nvPr userDrawn="1"/>
          </p:nvSpPr>
          <p:spPr>
            <a:xfrm>
              <a:off x="628650" y="1374117"/>
              <a:ext cx="648504" cy="495108"/>
            </a:xfrm>
            <a:prstGeom prst="rect">
              <a:avLst/>
            </a:prstGeom>
            <a:solidFill>
              <a:srgbClr val="F5BA1A"/>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64" name="グループ化 63">
            <a:extLst>
              <a:ext uri="{FF2B5EF4-FFF2-40B4-BE49-F238E27FC236}">
                <a16:creationId xmlns:a16="http://schemas.microsoft.com/office/drawing/2014/main" id="{51FD696A-D110-3EB9-CD17-9A85124D4AD8}"/>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65" name="テキスト ボックス 64">
              <a:extLst>
                <a:ext uri="{FF2B5EF4-FFF2-40B4-BE49-F238E27FC236}">
                  <a16:creationId xmlns:a16="http://schemas.microsoft.com/office/drawing/2014/main" id="{9FAD35AF-E9C2-353B-6421-01DCC7374A91}"/>
                </a:ext>
              </a:extLst>
            </p:cNvPr>
            <p:cNvSpPr txBox="1"/>
            <p:nvPr userDrawn="1"/>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6" name="テキスト ボックス 65">
              <a:extLst>
                <a:ext uri="{FF2B5EF4-FFF2-40B4-BE49-F238E27FC236}">
                  <a16:creationId xmlns:a16="http://schemas.microsoft.com/office/drawing/2014/main" id="{34DBCBD5-6C70-168A-C108-EFBA1335AC3E}"/>
                </a:ext>
              </a:extLst>
            </p:cNvPr>
            <p:cNvSpPr txBox="1"/>
            <p:nvPr userDrawn="1"/>
          </p:nvSpPr>
          <p:spPr>
            <a:xfrm>
              <a:off x="628650" y="1374117"/>
              <a:ext cx="648504" cy="495108"/>
            </a:xfrm>
            <a:prstGeom prst="rect">
              <a:avLst/>
            </a:prstGeom>
            <a:solidFill>
              <a:srgbClr val="C2DA6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67" name="グループ化 66">
            <a:extLst>
              <a:ext uri="{FF2B5EF4-FFF2-40B4-BE49-F238E27FC236}">
                <a16:creationId xmlns:a16="http://schemas.microsoft.com/office/drawing/2014/main" id="{98540622-1BC7-5072-EEA1-8846694F443E}"/>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68" name="テキスト ボックス 67">
              <a:extLst>
                <a:ext uri="{FF2B5EF4-FFF2-40B4-BE49-F238E27FC236}">
                  <a16:creationId xmlns:a16="http://schemas.microsoft.com/office/drawing/2014/main" id="{6718F15E-D175-42C1-C89D-4FF0F5485E3B}"/>
                </a:ext>
              </a:extLst>
            </p:cNvPr>
            <p:cNvSpPr txBox="1"/>
            <p:nvPr userDrawn="1"/>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9" name="テキスト ボックス 68">
              <a:extLst>
                <a:ext uri="{FF2B5EF4-FFF2-40B4-BE49-F238E27FC236}">
                  <a16:creationId xmlns:a16="http://schemas.microsoft.com/office/drawing/2014/main" id="{8D2E3983-ACF6-D75D-5C91-E7461F16CB29}"/>
                </a:ext>
              </a:extLst>
            </p:cNvPr>
            <p:cNvSpPr txBox="1"/>
            <p:nvPr userDrawn="1"/>
          </p:nvSpPr>
          <p:spPr>
            <a:xfrm>
              <a:off x="628650" y="1335022"/>
              <a:ext cx="648504" cy="495108"/>
            </a:xfrm>
            <a:prstGeom prst="rect">
              <a:avLst/>
            </a:prstGeom>
            <a:solidFill>
              <a:srgbClr val="88C9A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70" name="グループ化 69">
            <a:extLst>
              <a:ext uri="{FF2B5EF4-FFF2-40B4-BE49-F238E27FC236}">
                <a16:creationId xmlns:a16="http://schemas.microsoft.com/office/drawing/2014/main" id="{DA8958E5-C5CC-0E8D-7630-41B13E8E89AA}"/>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71" name="テキスト ボックス 70">
              <a:extLst>
                <a:ext uri="{FF2B5EF4-FFF2-40B4-BE49-F238E27FC236}">
                  <a16:creationId xmlns:a16="http://schemas.microsoft.com/office/drawing/2014/main" id="{DFF568A1-6780-F8CB-7488-5C5AE7237667}"/>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2" name="テキスト ボックス 71">
              <a:extLst>
                <a:ext uri="{FF2B5EF4-FFF2-40B4-BE49-F238E27FC236}">
                  <a16:creationId xmlns:a16="http://schemas.microsoft.com/office/drawing/2014/main" id="{D6F876CE-8B6A-FC5A-103B-E9C4C23B9441}"/>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73" name="グループ化 72">
            <a:extLst>
              <a:ext uri="{FF2B5EF4-FFF2-40B4-BE49-F238E27FC236}">
                <a16:creationId xmlns:a16="http://schemas.microsoft.com/office/drawing/2014/main" id="{A8FBB8AB-BD23-C8FE-0FA5-D3345852D11A}"/>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74" name="テキスト ボックス 73">
              <a:extLst>
                <a:ext uri="{FF2B5EF4-FFF2-40B4-BE49-F238E27FC236}">
                  <a16:creationId xmlns:a16="http://schemas.microsoft.com/office/drawing/2014/main" id="{43AB7356-E688-93AF-858A-574572C56A9A}"/>
                </a:ext>
              </a:extLst>
            </p:cNvPr>
            <p:cNvSpPr txBox="1"/>
            <p:nvPr userDrawn="1"/>
          </p:nvSpPr>
          <p:spPr>
            <a:xfrm>
              <a:off x="1335578" y="1335022"/>
              <a:ext cx="7179772" cy="495108"/>
            </a:xfrm>
            <a:prstGeom prst="rect">
              <a:avLst/>
            </a:prstGeom>
            <a:solidFill>
              <a:srgbClr val="FFFF99"/>
            </a:solidFill>
            <a:ln w="12700">
              <a:solidFill>
                <a:srgbClr val="5185C5"/>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性について</a:t>
              </a:r>
              <a:endParaRPr lang="en-US" altLang="ja-JP" b="1" dirty="0">
                <a:latin typeface="ＭＳ ゴシック" panose="020B0609070205080204" pitchFamily="49" charset="-128"/>
                <a:ea typeface="ＭＳ ゴシック" panose="020B0609070205080204" pitchFamily="49" charset="-128"/>
              </a:endParaRPr>
            </a:p>
          </p:txBody>
        </p:sp>
        <p:sp>
          <p:nvSpPr>
            <p:cNvPr id="75" name="テキスト ボックス 74">
              <a:extLst>
                <a:ext uri="{FF2B5EF4-FFF2-40B4-BE49-F238E27FC236}">
                  <a16:creationId xmlns:a16="http://schemas.microsoft.com/office/drawing/2014/main" id="{91B589D0-AA28-F0E3-72DD-B5229295D302}"/>
                </a:ext>
              </a:extLst>
            </p:cNvPr>
            <p:cNvSpPr txBox="1"/>
            <p:nvPr userDrawn="1"/>
          </p:nvSpPr>
          <p:spPr>
            <a:xfrm>
              <a:off x="628650" y="1327912"/>
              <a:ext cx="648504" cy="495108"/>
            </a:xfrm>
            <a:prstGeom prst="rect">
              <a:avLst/>
            </a:prstGeom>
            <a:solidFill>
              <a:srgbClr val="5185C5"/>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76" name="グループ化 75">
            <a:extLst>
              <a:ext uri="{FF2B5EF4-FFF2-40B4-BE49-F238E27FC236}">
                <a16:creationId xmlns:a16="http://schemas.microsoft.com/office/drawing/2014/main" id="{8CC78E57-A3F8-8F11-6AF7-A7D2661D0CEF}"/>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77" name="テキスト ボックス 76">
              <a:extLst>
                <a:ext uri="{FF2B5EF4-FFF2-40B4-BE49-F238E27FC236}">
                  <a16:creationId xmlns:a16="http://schemas.microsoft.com/office/drawing/2014/main" id="{F9C35ACB-0569-FE2A-AD9F-AD8F5165067B}"/>
                </a:ext>
              </a:extLst>
            </p:cNvPr>
            <p:cNvSpPr txBox="1"/>
            <p:nvPr userDrawn="1"/>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8" name="テキスト ボックス 77">
              <a:extLst>
                <a:ext uri="{FF2B5EF4-FFF2-40B4-BE49-F238E27FC236}">
                  <a16:creationId xmlns:a16="http://schemas.microsoft.com/office/drawing/2014/main" id="{451F927E-96EB-84AB-09A5-0FA6FC891F06}"/>
                </a:ext>
              </a:extLst>
            </p:cNvPr>
            <p:cNvSpPr txBox="1"/>
            <p:nvPr userDrawn="1"/>
          </p:nvSpPr>
          <p:spPr>
            <a:xfrm>
              <a:off x="628650" y="1335022"/>
              <a:ext cx="648504" cy="495108"/>
            </a:xfrm>
            <a:prstGeom prst="rect">
              <a:avLst/>
            </a:prstGeom>
            <a:solidFill>
              <a:srgbClr val="D5A9C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79" name="グループ化 78">
            <a:extLst>
              <a:ext uri="{FF2B5EF4-FFF2-40B4-BE49-F238E27FC236}">
                <a16:creationId xmlns:a16="http://schemas.microsoft.com/office/drawing/2014/main" id="{77E3DFEB-E417-5B00-604C-0CCEA01DF0B8}"/>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80" name="テキスト ボックス 79">
              <a:extLst>
                <a:ext uri="{FF2B5EF4-FFF2-40B4-BE49-F238E27FC236}">
                  <a16:creationId xmlns:a16="http://schemas.microsoft.com/office/drawing/2014/main" id="{38B4FE6A-F3D4-17ED-8CCD-04C1E91A6627}"/>
                </a:ext>
              </a:extLst>
            </p:cNvPr>
            <p:cNvSpPr txBox="1"/>
            <p:nvPr userDrawn="1"/>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81" name="テキスト ボックス 80">
              <a:extLst>
                <a:ext uri="{FF2B5EF4-FFF2-40B4-BE49-F238E27FC236}">
                  <a16:creationId xmlns:a16="http://schemas.microsoft.com/office/drawing/2014/main" id="{A0DDAAAF-028F-684E-CFC6-8B3CB7F1179C}"/>
                </a:ext>
              </a:extLst>
            </p:cNvPr>
            <p:cNvSpPr txBox="1"/>
            <p:nvPr userDrawn="1"/>
          </p:nvSpPr>
          <p:spPr>
            <a:xfrm>
              <a:off x="628650" y="1335022"/>
              <a:ext cx="648504" cy="495108"/>
            </a:xfrm>
            <a:prstGeom prst="rect">
              <a:avLst/>
            </a:prstGeom>
            <a:solidFill>
              <a:srgbClr val="F2A5C6"/>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82" name="グループ化 81">
            <a:extLst>
              <a:ext uri="{FF2B5EF4-FFF2-40B4-BE49-F238E27FC236}">
                <a16:creationId xmlns:a16="http://schemas.microsoft.com/office/drawing/2014/main" id="{31A7F7BF-7557-D25A-3E9D-4038CF0507EA}"/>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83" name="テキスト ボックス 82">
              <a:extLst>
                <a:ext uri="{FF2B5EF4-FFF2-40B4-BE49-F238E27FC236}">
                  <a16:creationId xmlns:a16="http://schemas.microsoft.com/office/drawing/2014/main" id="{2F12AF19-FEF7-8043-D58A-0E3DCA138EA3}"/>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84" name="テキスト ボックス 83">
              <a:extLst>
                <a:ext uri="{FF2B5EF4-FFF2-40B4-BE49-F238E27FC236}">
                  <a16:creationId xmlns:a16="http://schemas.microsoft.com/office/drawing/2014/main" id="{FD9C9E64-3BFF-975D-5292-79A147431FD9}"/>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85" name="図 84">
            <a:extLst>
              <a:ext uri="{FF2B5EF4-FFF2-40B4-BE49-F238E27FC236}">
                <a16:creationId xmlns:a16="http://schemas.microsoft.com/office/drawing/2014/main" id="{CE2D394A-5B41-7D11-131C-303D2ABA0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685800" y="1865795"/>
            <a:ext cx="7772400" cy="2025510"/>
          </a:xfrm>
        </p:spPr>
        <p:txBody>
          <a:bodyPr/>
          <a:lstStyle/>
          <a:p>
            <a:r>
              <a:rPr lang="ja-JP" altLang="en-US" spc="-400" dirty="0"/>
              <a:t>性</a:t>
            </a:r>
            <a:r>
              <a:rPr lang="ja-JP" altLang="en-US" spc="-900" dirty="0"/>
              <a:t>っ</a:t>
            </a:r>
            <a:r>
              <a:rPr lang="ja-JP" altLang="en-US" spc="-400" dirty="0"/>
              <a:t>て何だろ</a:t>
            </a:r>
            <a:r>
              <a:rPr lang="ja-JP" altLang="en-US" spc="-800" dirty="0"/>
              <a:t>う</a:t>
            </a:r>
            <a:r>
              <a:rPr lang="ja-JP" altLang="en-US" spc="-400" dirty="0"/>
              <a:t>？</a:t>
            </a:r>
          </a:p>
        </p:txBody>
      </p:sp>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a:extLst>
              <a:ext uri="{FF2B5EF4-FFF2-40B4-BE49-F238E27FC236}">
                <a16:creationId xmlns:a16="http://schemas.microsoft.com/office/drawing/2014/main" id="{382FA063-B124-1D08-8D60-1E26326FD212}"/>
              </a:ext>
            </a:extLst>
          </p:cNvPr>
          <p:cNvGraphicFramePr>
            <a:graphicFrameLocks noChangeAspect="1"/>
          </p:cNvGraphicFramePr>
          <p:nvPr>
            <p:extLst>
              <p:ext uri="{D42A27DB-BD31-4B8C-83A1-F6EECF244321}">
                <p14:modId xmlns:p14="http://schemas.microsoft.com/office/powerpoint/2010/main" val="2322659732"/>
              </p:ext>
            </p:extLst>
          </p:nvPr>
        </p:nvGraphicFramePr>
        <p:xfrm>
          <a:off x="425460" y="1475710"/>
          <a:ext cx="8281481" cy="4374955"/>
        </p:xfrm>
        <a:graphic>
          <a:graphicData uri="http://schemas.openxmlformats.org/presentationml/2006/ole">
            <mc:AlternateContent xmlns:mc="http://schemas.openxmlformats.org/markup-compatibility/2006">
              <mc:Choice xmlns:v="urn:schemas-microsoft-com:vml" Requires="v">
                <p:oleObj name="Worksheet" r:id="rId3" imgW="8925098" imgH="4715048" progId="Excel.Sheet.12">
                  <p:embed/>
                </p:oleObj>
              </mc:Choice>
              <mc:Fallback>
                <p:oleObj name="Worksheet" r:id="rId3" imgW="8925098" imgH="4715048" progId="Excel.Sheet.12">
                  <p:embed/>
                  <p:pic>
                    <p:nvPicPr>
                      <p:cNvPr id="4" name="オブジェクト 3">
                        <a:extLst>
                          <a:ext uri="{FF2B5EF4-FFF2-40B4-BE49-F238E27FC236}">
                            <a16:creationId xmlns:a16="http://schemas.microsoft.com/office/drawing/2014/main" id="{382FA063-B124-1D08-8D60-1E26326FD212}"/>
                          </a:ext>
                        </a:extLst>
                      </p:cNvPr>
                      <p:cNvPicPr/>
                      <p:nvPr/>
                    </p:nvPicPr>
                    <p:blipFill>
                      <a:blip r:embed="rId4"/>
                      <a:stretch>
                        <a:fillRect/>
                      </a:stretch>
                    </p:blipFill>
                    <p:spPr>
                      <a:xfrm>
                        <a:off x="425460" y="1475710"/>
                        <a:ext cx="8281481" cy="4374955"/>
                      </a:xfrm>
                      <a:prstGeom prst="rect">
                        <a:avLst/>
                      </a:prstGeom>
                    </p:spPr>
                  </p:pic>
                </p:oleObj>
              </mc:Fallback>
            </mc:AlternateContent>
          </a:graphicData>
        </a:graphic>
      </p:graphicFrame>
      <p:sp>
        <p:nvSpPr>
          <p:cNvPr id="3" name="タイトル 2">
            <a:extLst>
              <a:ext uri="{FF2B5EF4-FFF2-40B4-BE49-F238E27FC236}">
                <a16:creationId xmlns:a16="http://schemas.microsoft.com/office/drawing/2014/main" id="{62C1F726-08ED-B8C1-9E4F-23DC7AD74051}"/>
              </a:ext>
            </a:extLst>
          </p:cNvPr>
          <p:cNvSpPr>
            <a:spLocks noGrp="1"/>
          </p:cNvSpPr>
          <p:nvPr>
            <p:ph type="title"/>
          </p:nvPr>
        </p:nvSpPr>
        <p:spPr/>
        <p:txBody>
          <a:bodyPr>
            <a:noAutofit/>
          </a:bodyPr>
          <a:lstStyle/>
          <a:p>
            <a:r>
              <a:rPr lang="ja-JP" altLang="en-US" sz="3200" dirty="0"/>
              <a:t>初めて性的なことに関心をもつようになったのはいつか</a:t>
            </a:r>
            <a:r>
              <a:rPr lang="ja-JP" altLang="en-US" sz="3200" spc="-1000" dirty="0"/>
              <a:t>ら</a:t>
            </a:r>
            <a:r>
              <a:rPr lang="ja-JP" altLang="en-US" sz="2400" dirty="0"/>
              <a:t>（累積％）</a:t>
            </a:r>
            <a:endParaRPr lang="ja-JP" altLang="en-US" sz="3200" dirty="0"/>
          </a:p>
        </p:txBody>
      </p:sp>
      <p:sp>
        <p:nvSpPr>
          <p:cNvPr id="6" name="テキスト プレースホルダー 5">
            <a:extLst>
              <a:ext uri="{FF2B5EF4-FFF2-40B4-BE49-F238E27FC236}">
                <a16:creationId xmlns:a16="http://schemas.microsoft.com/office/drawing/2014/main" id="{729215E0-E4DB-D5E7-0BB9-F936ED4FBE4B}"/>
              </a:ext>
            </a:extLst>
          </p:cNvPr>
          <p:cNvSpPr>
            <a:spLocks noGrp="1"/>
          </p:cNvSpPr>
          <p:nvPr>
            <p:ph type="body" sz="quarter" idx="11"/>
          </p:nvPr>
        </p:nvSpPr>
        <p:spPr>
          <a:xfrm>
            <a:off x="818707" y="6037281"/>
            <a:ext cx="7862834" cy="427414"/>
          </a:xfrm>
        </p:spPr>
        <p:txBody>
          <a:bodyPr/>
          <a:lstStyle/>
          <a:p>
            <a:r>
              <a:rPr lang="ja-JP" altLang="en-US" dirty="0"/>
              <a:t>出典：日本性教育協会：第８回青少年の性行動調査（</a:t>
            </a:r>
            <a:r>
              <a:rPr lang="en-US" altLang="ja-JP" dirty="0"/>
              <a:t>2017</a:t>
            </a:r>
            <a:r>
              <a:rPr lang="ja-JP" altLang="en-US" dirty="0"/>
              <a:t>）</a:t>
            </a:r>
          </a:p>
        </p:txBody>
      </p:sp>
    </p:spTree>
    <p:extLst>
      <p:ext uri="{BB962C8B-B14F-4D97-AF65-F5344CB8AC3E}">
        <p14:creationId xmlns:p14="http://schemas.microsoft.com/office/powerpoint/2010/main" val="2472293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8C3479A-9AF9-FECC-B729-97597665D168}"/>
              </a:ext>
            </a:extLst>
          </p:cNvPr>
          <p:cNvSpPr>
            <a:spLocks noGrp="1"/>
          </p:cNvSpPr>
          <p:nvPr>
            <p:ph type="title"/>
          </p:nvPr>
        </p:nvSpPr>
        <p:spPr/>
        <p:txBody>
          <a:bodyPr>
            <a:normAutofit/>
          </a:bodyPr>
          <a:lstStyle/>
          <a:p>
            <a:r>
              <a:rPr lang="ja-JP" altLang="en-US" spc="-400" dirty="0"/>
              <a:t>性をめぐるさまざま</a:t>
            </a:r>
            <a:r>
              <a:rPr lang="ja-JP" altLang="en-US" dirty="0"/>
              <a:t>な問題</a:t>
            </a:r>
          </a:p>
        </p:txBody>
      </p:sp>
      <p:sp>
        <p:nvSpPr>
          <p:cNvPr id="5" name="角丸四角形 22">
            <a:extLst>
              <a:ext uri="{FF2B5EF4-FFF2-40B4-BE49-F238E27FC236}">
                <a16:creationId xmlns:a16="http://schemas.microsoft.com/office/drawing/2014/main" id="{C268619C-B251-5D17-D550-3F1ED190B965}"/>
              </a:ext>
            </a:extLst>
          </p:cNvPr>
          <p:cNvSpPr/>
          <p:nvPr/>
        </p:nvSpPr>
        <p:spPr>
          <a:xfrm>
            <a:off x="3479110" y="1485499"/>
            <a:ext cx="2183458"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デートＤＶ</a:t>
            </a:r>
          </a:p>
        </p:txBody>
      </p:sp>
      <p:sp>
        <p:nvSpPr>
          <p:cNvPr id="6" name="角丸四角形 24">
            <a:extLst>
              <a:ext uri="{FF2B5EF4-FFF2-40B4-BE49-F238E27FC236}">
                <a16:creationId xmlns:a16="http://schemas.microsoft.com/office/drawing/2014/main" id="{BBADA628-C6C3-9765-F38B-9E95E5858DEF}"/>
              </a:ext>
            </a:extLst>
          </p:cNvPr>
          <p:cNvSpPr/>
          <p:nvPr/>
        </p:nvSpPr>
        <p:spPr>
          <a:xfrm>
            <a:off x="972422" y="2561398"/>
            <a:ext cx="2183458"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レイプ</a:t>
            </a:r>
          </a:p>
        </p:txBody>
      </p:sp>
      <p:sp>
        <p:nvSpPr>
          <p:cNvPr id="7" name="角丸四角形 31">
            <a:extLst>
              <a:ext uri="{FF2B5EF4-FFF2-40B4-BE49-F238E27FC236}">
                <a16:creationId xmlns:a16="http://schemas.microsoft.com/office/drawing/2014/main" id="{84C4F466-161F-35E4-61C8-126CB53ACB23}"/>
              </a:ext>
            </a:extLst>
          </p:cNvPr>
          <p:cNvSpPr/>
          <p:nvPr/>
        </p:nvSpPr>
        <p:spPr>
          <a:xfrm>
            <a:off x="3479110" y="2586639"/>
            <a:ext cx="2183458"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チカン</a:t>
            </a:r>
          </a:p>
        </p:txBody>
      </p:sp>
      <p:sp>
        <p:nvSpPr>
          <p:cNvPr id="8" name="角丸四角形 32">
            <a:extLst>
              <a:ext uri="{FF2B5EF4-FFF2-40B4-BE49-F238E27FC236}">
                <a16:creationId xmlns:a16="http://schemas.microsoft.com/office/drawing/2014/main" id="{065CF8A7-6D7E-9E66-9B58-8DFAC223F325}"/>
              </a:ext>
            </a:extLst>
          </p:cNvPr>
          <p:cNvSpPr/>
          <p:nvPr/>
        </p:nvSpPr>
        <p:spPr>
          <a:xfrm>
            <a:off x="6004053" y="2586639"/>
            <a:ext cx="2183458"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性虐待</a:t>
            </a:r>
          </a:p>
        </p:txBody>
      </p:sp>
      <p:grpSp>
        <p:nvGrpSpPr>
          <p:cNvPr id="9" name="グループ化 8">
            <a:extLst>
              <a:ext uri="{FF2B5EF4-FFF2-40B4-BE49-F238E27FC236}">
                <a16:creationId xmlns:a16="http://schemas.microsoft.com/office/drawing/2014/main" id="{E5ED4BC4-48B9-E66B-DF44-07BDE634BC9F}"/>
              </a:ext>
            </a:extLst>
          </p:cNvPr>
          <p:cNvGrpSpPr/>
          <p:nvPr/>
        </p:nvGrpSpPr>
        <p:grpSpPr>
          <a:xfrm>
            <a:off x="2150546" y="3650708"/>
            <a:ext cx="4842908" cy="1172214"/>
            <a:chOff x="2122046" y="3863368"/>
            <a:chExt cx="4842908" cy="1172214"/>
          </a:xfrm>
        </p:grpSpPr>
        <p:sp>
          <p:nvSpPr>
            <p:cNvPr id="10" name="角丸四角形 33">
              <a:extLst>
                <a:ext uri="{FF2B5EF4-FFF2-40B4-BE49-F238E27FC236}">
                  <a16:creationId xmlns:a16="http://schemas.microsoft.com/office/drawing/2014/main" id="{994997A9-E9C7-68EE-CC64-1BDDF6B3443F}"/>
                </a:ext>
              </a:extLst>
            </p:cNvPr>
            <p:cNvSpPr/>
            <p:nvPr/>
          </p:nvSpPr>
          <p:spPr>
            <a:xfrm>
              <a:off x="2122046" y="3863368"/>
              <a:ext cx="2322600" cy="1172214"/>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lnSpc>
                  <a:spcPts val="3000"/>
                </a:lnSpc>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意図しない</a:t>
              </a:r>
              <a:endParaRPr lang="en-US" altLang="ja-JP" sz="2800" b="1" spc="-100" dirty="0">
                <a:solidFill>
                  <a:schemeClr val="bg1"/>
                </a:solidFill>
                <a:latin typeface="ＭＳ ゴシック" panose="020B0609070205080204" pitchFamily="49" charset="-128"/>
                <a:ea typeface="ＭＳ ゴシック" panose="020B0609070205080204" pitchFamily="49" charset="-128"/>
              </a:endParaRPr>
            </a:p>
            <a:p>
              <a:pPr algn="ctr">
                <a:lnSpc>
                  <a:spcPts val="3000"/>
                </a:lnSpc>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妊娠</a:t>
              </a:r>
            </a:p>
          </p:txBody>
        </p:sp>
        <p:sp>
          <p:nvSpPr>
            <p:cNvPr id="11" name="角丸四角形 35">
              <a:extLst>
                <a:ext uri="{FF2B5EF4-FFF2-40B4-BE49-F238E27FC236}">
                  <a16:creationId xmlns:a16="http://schemas.microsoft.com/office/drawing/2014/main" id="{4CD6E7DC-0867-833C-DA3E-F5F48451AE68}"/>
                </a:ext>
              </a:extLst>
            </p:cNvPr>
            <p:cNvSpPr/>
            <p:nvPr/>
          </p:nvSpPr>
          <p:spPr>
            <a:xfrm>
              <a:off x="4781496" y="3963475"/>
              <a:ext cx="2183458"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b="1" spc="-100" dirty="0">
                  <a:solidFill>
                    <a:schemeClr val="bg1"/>
                  </a:solidFill>
                  <a:latin typeface="ＭＳ ゴシック" panose="020B0609070205080204" pitchFamily="49" charset="-128"/>
                  <a:ea typeface="ＭＳ ゴシック" panose="020B0609070205080204" pitchFamily="49" charset="-128"/>
                </a:rPr>
                <a:t>性感染症</a:t>
              </a:r>
            </a:p>
          </p:txBody>
        </p:sp>
      </p:grpSp>
      <p:sp>
        <p:nvSpPr>
          <p:cNvPr id="12" name="Text Box 4">
            <a:extLst>
              <a:ext uri="{FF2B5EF4-FFF2-40B4-BE49-F238E27FC236}">
                <a16:creationId xmlns:a16="http://schemas.microsoft.com/office/drawing/2014/main" id="{9C8789AE-A7FF-F7DB-3678-5BA956175485}"/>
              </a:ext>
            </a:extLst>
          </p:cNvPr>
          <p:cNvSpPr txBox="1">
            <a:spLocks noChangeArrowheads="1"/>
          </p:cNvSpPr>
          <p:nvPr/>
        </p:nvSpPr>
        <p:spPr bwMode="auto">
          <a:xfrm>
            <a:off x="607949" y="5197101"/>
            <a:ext cx="7925779" cy="954107"/>
          </a:xfrm>
          <a:prstGeom prst="rect">
            <a:avLst/>
          </a:prstGeom>
        </p:spPr>
        <p:txBody>
          <a:bodyPr wrap="squar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ct val="100000"/>
              </a:lnSpc>
              <a:buNone/>
              <a:defRPr/>
            </a:pPr>
            <a:r>
              <a:rPr lang="ja-JP" altLang="en-US" sz="3100" b="1" dirty="0">
                <a:solidFill>
                  <a:srgbClr val="5185C5"/>
                </a:solidFill>
                <a:latin typeface="ＭＳ ゴシック" panose="020B0609070205080204" pitchFamily="49" charset="-128"/>
                <a:ea typeface="ＭＳ ゴシック" panose="020B0609070205080204" pitchFamily="49" charset="-128"/>
              </a:rPr>
              <a:t>性的欲求を自分でコントロールすること</a:t>
            </a:r>
            <a:endParaRPr lang="en-US" altLang="ja-JP" sz="3100" b="1" dirty="0">
              <a:solidFill>
                <a:srgbClr val="5185C5"/>
              </a:solidFill>
              <a:latin typeface="ＭＳ ゴシック" panose="020B0609070205080204" pitchFamily="49" charset="-128"/>
              <a:ea typeface="ＭＳ ゴシック" panose="020B0609070205080204" pitchFamily="49" charset="-128"/>
            </a:endParaRPr>
          </a:p>
          <a:p>
            <a:pPr marL="0" indent="0">
              <a:lnSpc>
                <a:spcPct val="100000"/>
              </a:lnSpc>
              <a:buNone/>
              <a:defRPr/>
            </a:pPr>
            <a:r>
              <a:rPr lang="ja-JP" altLang="en-US" sz="3100" b="1" dirty="0">
                <a:solidFill>
                  <a:srgbClr val="5185C5"/>
                </a:solidFill>
                <a:latin typeface="ＭＳ ゴシック" panose="020B0609070205080204" pitchFamily="49" charset="-128"/>
                <a:ea typeface="ＭＳ ゴシック" panose="020B0609070205080204" pitchFamily="49" charset="-128"/>
              </a:rPr>
              <a:t>「</a:t>
            </a:r>
            <a:r>
              <a:rPr lang="ja-JP" altLang="en-US" sz="3100" b="1" spc="-500" dirty="0">
                <a:solidFill>
                  <a:srgbClr val="5185C5"/>
                </a:solidFill>
                <a:latin typeface="ＭＳ ゴシック" panose="020B0609070205080204" pitchFamily="49" charset="-128"/>
                <a:ea typeface="ＭＳ ゴシック" panose="020B0609070205080204" pitchFamily="49" charset="-128"/>
              </a:rPr>
              <a:t>ＮＯ！</a:t>
            </a:r>
            <a:r>
              <a:rPr lang="ja-JP" altLang="en-US" sz="3100" b="1" spc="-1000" dirty="0">
                <a:solidFill>
                  <a:srgbClr val="5185C5"/>
                </a:solidFill>
                <a:latin typeface="ＭＳ ゴシック" panose="020B0609070205080204" pitchFamily="49" charset="-128"/>
                <a:ea typeface="ＭＳ ゴシック" panose="020B0609070205080204" pitchFamily="49" charset="-128"/>
              </a:rPr>
              <a:t>」</a:t>
            </a:r>
            <a:r>
              <a:rPr lang="ja-JP" altLang="en-US" sz="3100" b="1" dirty="0">
                <a:solidFill>
                  <a:srgbClr val="5185C5"/>
                </a:solidFill>
                <a:latin typeface="ＭＳ ゴシック" panose="020B0609070205080204" pitchFamily="49" charset="-128"/>
                <a:ea typeface="ＭＳ ゴシック" panose="020B0609070205080204" pitchFamily="49" charset="-128"/>
              </a:rPr>
              <a:t>と言えること</a:t>
            </a:r>
          </a:p>
        </p:txBody>
      </p:sp>
      <p:grpSp>
        <p:nvGrpSpPr>
          <p:cNvPr id="13" name="グループ化 12">
            <a:extLst>
              <a:ext uri="{FF2B5EF4-FFF2-40B4-BE49-F238E27FC236}">
                <a16:creationId xmlns:a16="http://schemas.microsoft.com/office/drawing/2014/main" id="{EEFE04BE-9086-AA72-D0A2-1C5F62791E59}"/>
              </a:ext>
            </a:extLst>
          </p:cNvPr>
          <p:cNvGrpSpPr/>
          <p:nvPr/>
        </p:nvGrpSpPr>
        <p:grpSpPr>
          <a:xfrm>
            <a:off x="515889" y="4128414"/>
            <a:ext cx="1310508" cy="1172442"/>
            <a:chOff x="1428585" y="1555318"/>
            <a:chExt cx="1310508" cy="1172442"/>
          </a:xfrm>
        </p:grpSpPr>
        <p:sp>
          <p:nvSpPr>
            <p:cNvPr id="14" name="二等辺三角形 13">
              <a:extLst>
                <a:ext uri="{FF2B5EF4-FFF2-40B4-BE49-F238E27FC236}">
                  <a16:creationId xmlns:a16="http://schemas.microsoft.com/office/drawing/2014/main" id="{D3449700-DA0F-2056-3957-A8B8D06B34A3}"/>
                </a:ext>
              </a:extLst>
            </p:cNvPr>
            <p:cNvSpPr/>
            <p:nvPr/>
          </p:nvSpPr>
          <p:spPr>
            <a:xfrm rot="9791689">
              <a:off x="1891730" y="1923608"/>
              <a:ext cx="505902" cy="804152"/>
            </a:xfrm>
            <a:prstGeom prst="triangle">
              <a:avLst/>
            </a:prstGeom>
            <a:solidFill>
              <a:srgbClr val="E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a:latin typeface="ＭＳ ゴシック" panose="020B0609070205080204" pitchFamily="49" charset="-128"/>
                <a:ea typeface="ＭＳ ゴシック" panose="020B0609070205080204" pitchFamily="49" charset="-128"/>
              </a:endParaRPr>
            </a:p>
          </p:txBody>
        </p:sp>
        <p:sp>
          <p:nvSpPr>
            <p:cNvPr id="15" name="円/楕円 29">
              <a:extLst>
                <a:ext uri="{FF2B5EF4-FFF2-40B4-BE49-F238E27FC236}">
                  <a16:creationId xmlns:a16="http://schemas.microsoft.com/office/drawing/2014/main" id="{7875ACA6-99DF-457F-5AA9-A20BBD0AF5C0}"/>
                </a:ext>
              </a:extLst>
            </p:cNvPr>
            <p:cNvSpPr/>
            <p:nvPr/>
          </p:nvSpPr>
          <p:spPr>
            <a:xfrm>
              <a:off x="1428585" y="1555318"/>
              <a:ext cx="1310508" cy="1001492"/>
            </a:xfrm>
            <a:prstGeom prst="ellipse">
              <a:avLst/>
            </a:prstGeom>
            <a:solidFill>
              <a:srgbClr val="E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spc="-100">
                <a:latin typeface="ＭＳ ゴシック" panose="020B0609070205080204" pitchFamily="49" charset="-128"/>
                <a:ea typeface="ＭＳ ゴシック" panose="020B0609070205080204" pitchFamily="49" charset="-128"/>
              </a:endParaRPr>
            </a:p>
          </p:txBody>
        </p:sp>
        <p:sp>
          <p:nvSpPr>
            <p:cNvPr id="16" name="タイトル プレースホルダー 1">
              <a:extLst>
                <a:ext uri="{FF2B5EF4-FFF2-40B4-BE49-F238E27FC236}">
                  <a16:creationId xmlns:a16="http://schemas.microsoft.com/office/drawing/2014/main" id="{A6C1C621-0FD0-7A15-F285-25515523A561}"/>
                </a:ext>
              </a:extLst>
            </p:cNvPr>
            <p:cNvSpPr txBox="1">
              <a:spLocks/>
            </p:cNvSpPr>
            <p:nvPr/>
          </p:nvSpPr>
          <p:spPr>
            <a:xfrm>
              <a:off x="1576196" y="1812875"/>
              <a:ext cx="979755" cy="461665"/>
            </a:xfrm>
            <a:prstGeom prst="rect">
              <a:avLst/>
            </a:prstGeom>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3600"/>
                </a:lnSpc>
              </a:pPr>
              <a:r>
                <a:rPr lang="ja-JP" altLang="en-US" sz="3200" b="1" spc="-100" dirty="0">
                  <a:solidFill>
                    <a:schemeClr val="bg1"/>
                  </a:solidFill>
                  <a:effectLst/>
                  <a:latin typeface="ＭＳ ゴシック" panose="020B0609070205080204" pitchFamily="49" charset="-128"/>
                  <a:ea typeface="ＭＳ ゴシック" panose="020B0609070205080204" pitchFamily="49" charset="-128"/>
                </a:rPr>
                <a:t>大切</a:t>
              </a:r>
            </a:p>
          </p:txBody>
        </p:sp>
      </p:grpSp>
      <p:pic>
        <p:nvPicPr>
          <p:cNvPr id="18" name="図 17" descr="挿絵, シャツ が含まれている画像&#10;&#10;自動的に生成された説明">
            <a:extLst>
              <a:ext uri="{FF2B5EF4-FFF2-40B4-BE49-F238E27FC236}">
                <a16:creationId xmlns:a16="http://schemas.microsoft.com/office/drawing/2014/main" id="{3DDC0660-FF2E-5C4B-B557-372B8A7F24E4}"/>
              </a:ext>
            </a:extLst>
          </p:cNvPr>
          <p:cNvPicPr>
            <a:picLocks noChangeAspect="1"/>
          </p:cNvPicPr>
          <p:nvPr/>
        </p:nvPicPr>
        <p:blipFill rotWithShape="1">
          <a:blip r:embed="rId3"/>
          <a:srcRect b="47352"/>
          <a:stretch/>
        </p:blipFill>
        <p:spPr>
          <a:xfrm>
            <a:off x="6968442" y="3929449"/>
            <a:ext cx="2195252" cy="2500352"/>
          </a:xfrm>
          <a:prstGeom prst="rect">
            <a:avLst/>
          </a:prstGeom>
        </p:spPr>
      </p:pic>
    </p:spTree>
    <p:extLst>
      <p:ext uri="{BB962C8B-B14F-4D97-AF65-F5344CB8AC3E}">
        <p14:creationId xmlns:p14="http://schemas.microsoft.com/office/powerpoint/2010/main" val="1513844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2F7DC5E-0F5B-7450-7CFE-680CA25DB24D}"/>
              </a:ext>
            </a:extLst>
          </p:cNvPr>
          <p:cNvSpPr>
            <a:spLocks noGrp="1"/>
          </p:cNvSpPr>
          <p:nvPr>
            <p:ph type="title"/>
          </p:nvPr>
        </p:nvSpPr>
        <p:spPr>
          <a:xfrm>
            <a:off x="1455649" y="372412"/>
            <a:ext cx="7597629" cy="894748"/>
          </a:xfrm>
        </p:spPr>
        <p:txBody>
          <a:bodyPr anchor="b" anchorCtr="0">
            <a:normAutofit/>
          </a:bodyPr>
          <a:lstStyle/>
          <a:p>
            <a:pPr>
              <a:lnSpc>
                <a:spcPts val="3000"/>
              </a:lnSpc>
            </a:pPr>
            <a:r>
              <a:rPr lang="ja-JP" altLang="en-US" sz="4300" spc="-400" dirty="0"/>
              <a:t>マスターべーショ</a:t>
            </a:r>
            <a:r>
              <a:rPr lang="ja-JP" altLang="en-US" sz="4300" spc="-700" dirty="0"/>
              <a:t>ン</a:t>
            </a:r>
            <a:br>
              <a:rPr lang="en-US" altLang="ja-JP" sz="4300" spc="-700" dirty="0"/>
            </a:br>
            <a:r>
              <a:rPr lang="ja-JP" altLang="en-US" sz="4300" spc="-700" dirty="0"/>
              <a:t>　　　　　</a:t>
            </a:r>
            <a:r>
              <a:rPr lang="ja-JP" altLang="en-US" sz="3100" spc="0" dirty="0"/>
              <a:t>（</a:t>
            </a:r>
            <a:r>
              <a:rPr lang="ja-JP" altLang="en-US" sz="3100" spc="-400" dirty="0"/>
              <a:t>自慰（セルフプレジャー））</a:t>
            </a:r>
            <a:endParaRPr lang="ja-JP" altLang="en-US" spc="-400" dirty="0"/>
          </a:p>
        </p:txBody>
      </p:sp>
      <p:sp>
        <p:nvSpPr>
          <p:cNvPr id="5" name="Text Box 4">
            <a:extLst>
              <a:ext uri="{FF2B5EF4-FFF2-40B4-BE49-F238E27FC236}">
                <a16:creationId xmlns:a16="http://schemas.microsoft.com/office/drawing/2014/main" id="{F4ED598E-C934-A009-5143-E7727781B7B8}"/>
              </a:ext>
            </a:extLst>
          </p:cNvPr>
          <p:cNvSpPr txBox="1">
            <a:spLocks noChangeArrowheads="1"/>
          </p:cNvSpPr>
          <p:nvPr/>
        </p:nvSpPr>
        <p:spPr bwMode="auto">
          <a:xfrm>
            <a:off x="834941" y="1839614"/>
            <a:ext cx="7134705" cy="4049247"/>
          </a:xfrm>
          <a:prstGeom prst="rect">
            <a:avLst/>
          </a:prstGeom>
        </p:spPr>
        <p:txBody>
          <a:bodyPr wrap="none" lIns="0" tIns="0" rIns="0" bIns="0" anchor="t" anchorCtr="0">
            <a:no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a:lnSpc>
                <a:spcPct val="150000"/>
              </a:lnSpc>
              <a:buFont typeface="Wingdings" panose="05000000000000000000" pitchFamily="2" charset="2"/>
              <a:buChar char="l"/>
              <a:defRPr/>
            </a:pPr>
            <a:r>
              <a:rPr lang="ja-JP" altLang="en-US" sz="4400" b="1" dirty="0">
                <a:solidFill>
                  <a:srgbClr val="5185C5"/>
                </a:solidFill>
                <a:latin typeface="ＭＳ ゴシック" panose="020B0609070205080204" pitchFamily="49" charset="-128"/>
                <a:ea typeface="ＭＳ ゴシック" panose="020B0609070205080204" pitchFamily="49" charset="-128"/>
              </a:rPr>
              <a:t>していい？いけない？</a:t>
            </a:r>
            <a:endParaRPr lang="en-US" altLang="ja-JP" sz="4400" b="1" dirty="0">
              <a:solidFill>
                <a:srgbClr val="5185C5"/>
              </a:solidFill>
              <a:latin typeface="ＭＳ ゴシック" panose="020B0609070205080204" pitchFamily="49" charset="-128"/>
              <a:ea typeface="ＭＳ ゴシック" panose="020B0609070205080204" pitchFamily="49" charset="-128"/>
            </a:endParaRPr>
          </a:p>
          <a:p>
            <a:pPr>
              <a:lnSpc>
                <a:spcPct val="150000"/>
              </a:lnSpc>
              <a:buFont typeface="Wingdings" panose="05000000000000000000" pitchFamily="2" charset="2"/>
              <a:buChar char="l"/>
              <a:defRPr/>
            </a:pPr>
            <a:r>
              <a:rPr lang="ja-JP" altLang="en-US" sz="4400" b="1" dirty="0">
                <a:solidFill>
                  <a:srgbClr val="5185C5"/>
                </a:solidFill>
                <a:latin typeface="ＭＳ ゴシック" panose="020B0609070205080204" pitchFamily="49" charset="-128"/>
                <a:ea typeface="ＭＳ ゴシック" panose="020B0609070205080204" pitchFamily="49" charset="-128"/>
              </a:rPr>
              <a:t>何回もしていい？</a:t>
            </a:r>
            <a:endParaRPr lang="en-US" altLang="ja-JP" sz="4400" b="1" dirty="0">
              <a:solidFill>
                <a:srgbClr val="5185C5"/>
              </a:solidFill>
              <a:latin typeface="ＭＳ ゴシック" panose="020B0609070205080204" pitchFamily="49" charset="-128"/>
              <a:ea typeface="ＭＳ ゴシック" panose="020B0609070205080204" pitchFamily="49" charset="-128"/>
            </a:endParaRPr>
          </a:p>
          <a:p>
            <a:pPr>
              <a:lnSpc>
                <a:spcPct val="150000"/>
              </a:lnSpc>
              <a:buFont typeface="Wingdings" panose="05000000000000000000" pitchFamily="2" charset="2"/>
              <a:buChar char="l"/>
              <a:defRPr/>
            </a:pPr>
            <a:r>
              <a:rPr lang="ja-JP" altLang="en-US" sz="4400" b="1" dirty="0">
                <a:solidFill>
                  <a:srgbClr val="5185C5"/>
                </a:solidFill>
                <a:latin typeface="ＭＳ ゴシック" panose="020B0609070205080204" pitchFamily="49" charset="-128"/>
                <a:ea typeface="ＭＳ ゴシック" panose="020B0609070205080204" pitchFamily="49" charset="-128"/>
              </a:rPr>
              <a:t>女の子もしていい？</a:t>
            </a:r>
            <a:endParaRPr lang="en-US" altLang="ja-JP" sz="4400" b="1" dirty="0">
              <a:solidFill>
                <a:srgbClr val="5185C5"/>
              </a:solidFill>
              <a:latin typeface="ＭＳ ゴシック" panose="020B0609070205080204" pitchFamily="49" charset="-128"/>
              <a:ea typeface="ＭＳ ゴシック" panose="020B0609070205080204" pitchFamily="49" charset="-128"/>
            </a:endParaRPr>
          </a:p>
        </p:txBody>
      </p:sp>
      <p:pic>
        <p:nvPicPr>
          <p:cNvPr id="4" name="図 3" descr="おもちゃ, 人形 が含まれている画像&#10;&#10;自動的に生成された説明">
            <a:extLst>
              <a:ext uri="{FF2B5EF4-FFF2-40B4-BE49-F238E27FC236}">
                <a16:creationId xmlns:a16="http://schemas.microsoft.com/office/drawing/2014/main" id="{CF5CC3C7-E44C-6D78-790E-CADE1675B19A}"/>
              </a:ext>
            </a:extLst>
          </p:cNvPr>
          <p:cNvPicPr>
            <a:picLocks noChangeAspect="1"/>
          </p:cNvPicPr>
          <p:nvPr/>
        </p:nvPicPr>
        <p:blipFill>
          <a:blip r:embed="rId3"/>
          <a:stretch>
            <a:fillRect/>
          </a:stretch>
        </p:blipFill>
        <p:spPr>
          <a:xfrm>
            <a:off x="6351373" y="2532801"/>
            <a:ext cx="2241429" cy="3931893"/>
          </a:xfrm>
          <a:prstGeom prst="rect">
            <a:avLst/>
          </a:prstGeom>
        </p:spPr>
      </p:pic>
      <p:pic>
        <p:nvPicPr>
          <p:cNvPr id="7" name="図 6" descr="アイコン&#10;&#10;自動的に生成された説明">
            <a:extLst>
              <a:ext uri="{FF2B5EF4-FFF2-40B4-BE49-F238E27FC236}">
                <a16:creationId xmlns:a16="http://schemas.microsoft.com/office/drawing/2014/main" id="{A6192C65-45C2-60AA-B5B2-D9F61AB082CC}"/>
              </a:ext>
            </a:extLst>
          </p:cNvPr>
          <p:cNvPicPr>
            <a:picLocks noChangeAspect="1"/>
          </p:cNvPicPr>
          <p:nvPr/>
        </p:nvPicPr>
        <p:blipFill>
          <a:blip r:embed="rId4"/>
          <a:stretch>
            <a:fillRect/>
          </a:stretch>
        </p:blipFill>
        <p:spPr>
          <a:xfrm rot="2627069">
            <a:off x="7213004" y="1819149"/>
            <a:ext cx="864395" cy="1016936"/>
          </a:xfrm>
          <a:prstGeom prst="rect">
            <a:avLst/>
          </a:prstGeom>
        </p:spPr>
      </p:pic>
    </p:spTree>
    <p:extLst>
      <p:ext uri="{BB962C8B-B14F-4D97-AF65-F5344CB8AC3E}">
        <p14:creationId xmlns:p14="http://schemas.microsoft.com/office/powerpoint/2010/main" val="251905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2831384-FF19-82F5-E94E-C2A686675EA3}"/>
              </a:ext>
            </a:extLst>
          </p:cNvPr>
          <p:cNvSpPr>
            <a:spLocks noGrp="1"/>
          </p:cNvSpPr>
          <p:nvPr>
            <p:ph type="title"/>
          </p:nvPr>
        </p:nvSpPr>
        <p:spPr>
          <a:xfrm>
            <a:off x="1408148" y="393305"/>
            <a:ext cx="7735852" cy="894748"/>
          </a:xfrm>
        </p:spPr>
        <p:txBody>
          <a:bodyPr>
            <a:noAutofit/>
          </a:bodyPr>
          <a:lstStyle/>
          <a:p>
            <a:r>
              <a:rPr lang="ja-JP" altLang="en-US" sz="3500" spc="-300" dirty="0"/>
              <a:t>リプロダクティブ・ヘルス／ライツ</a:t>
            </a:r>
            <a:r>
              <a:rPr lang="ja-JP" altLang="en-US" sz="2800" spc="-300" dirty="0"/>
              <a:t>（</a:t>
            </a:r>
            <a:r>
              <a:rPr lang="en-US" altLang="ja-JP" sz="2800" spc="-10" dirty="0"/>
              <a:t>SRHR</a:t>
            </a:r>
            <a:r>
              <a:rPr lang="ja-JP" altLang="en-US" sz="2800" spc="-300" dirty="0"/>
              <a:t>：性と生殖に関する健康／権利）</a:t>
            </a:r>
            <a:endParaRPr lang="ja-JP" altLang="en-US" sz="2800" dirty="0"/>
          </a:p>
        </p:txBody>
      </p:sp>
      <p:sp>
        <p:nvSpPr>
          <p:cNvPr id="6" name="コンテンツ プレースホルダー 5">
            <a:extLst>
              <a:ext uri="{FF2B5EF4-FFF2-40B4-BE49-F238E27FC236}">
                <a16:creationId xmlns:a16="http://schemas.microsoft.com/office/drawing/2014/main" id="{4ADADD75-6FED-F68A-C95A-77585FF64DEC}"/>
              </a:ext>
            </a:extLst>
          </p:cNvPr>
          <p:cNvSpPr>
            <a:spLocks noGrp="1"/>
          </p:cNvSpPr>
          <p:nvPr>
            <p:ph idx="1"/>
          </p:nvPr>
        </p:nvSpPr>
        <p:spPr/>
        <p:txBody>
          <a:bodyPr anchor="t" anchorCtr="0"/>
          <a:lstStyle/>
          <a:p>
            <a:pPr algn="just">
              <a:lnSpc>
                <a:spcPts val="3200"/>
              </a:lnSpc>
              <a:spcBef>
                <a:spcPts val="1500"/>
              </a:spcBef>
            </a:pPr>
            <a:r>
              <a:rPr lang="ja-JP" altLang="en-US" sz="2300" b="1" spc="-100" dirty="0">
                <a:solidFill>
                  <a:srgbClr val="004F94"/>
                </a:solidFill>
              </a:rPr>
              <a:t>リプロダクティブヘル</a:t>
            </a:r>
            <a:r>
              <a:rPr lang="ja-JP" altLang="en-US" sz="2300" b="1" spc="-700" dirty="0">
                <a:solidFill>
                  <a:srgbClr val="004F94"/>
                </a:solidFill>
              </a:rPr>
              <a:t>ス</a:t>
            </a:r>
            <a:r>
              <a:rPr lang="ja-JP" altLang="en-US" sz="2300" b="1" spc="200" dirty="0">
                <a:solidFill>
                  <a:srgbClr val="004F94"/>
                </a:solidFill>
              </a:rPr>
              <a:t>（</a:t>
            </a:r>
            <a:r>
              <a:rPr lang="en-US" altLang="ja-JP" sz="2300" spc="-100" dirty="0">
                <a:solidFill>
                  <a:srgbClr val="004F94"/>
                </a:solidFill>
              </a:rPr>
              <a:t>reproductive health</a:t>
            </a:r>
            <a:r>
              <a:rPr lang="ja-JP" altLang="en-US" sz="2300" b="1" spc="-700" dirty="0">
                <a:solidFill>
                  <a:srgbClr val="004F94"/>
                </a:solidFill>
              </a:rPr>
              <a:t>）</a:t>
            </a:r>
            <a:r>
              <a:rPr lang="ja-JP" altLang="en-US" sz="2300" b="1" spc="-100" dirty="0">
                <a:solidFill>
                  <a:srgbClr val="004F94"/>
                </a:solidFill>
              </a:rPr>
              <a:t>とは</a:t>
            </a:r>
            <a:r>
              <a:rPr lang="ja-JP" altLang="en-US" sz="2300" b="1" spc="-1000" dirty="0">
                <a:solidFill>
                  <a:srgbClr val="004F94"/>
                </a:solidFill>
              </a:rPr>
              <a:t>、</a:t>
            </a:r>
            <a:r>
              <a:rPr lang="ja-JP" altLang="en-US" sz="2300" b="1" spc="-100" dirty="0">
                <a:solidFill>
                  <a:srgbClr val="004F94"/>
                </a:solidFill>
              </a:rPr>
              <a:t>人間の</a:t>
            </a:r>
            <a:br>
              <a:rPr lang="en-US" altLang="ja-JP" sz="2300" b="1" spc="-100" dirty="0">
                <a:solidFill>
                  <a:srgbClr val="004F94"/>
                </a:solidFill>
              </a:rPr>
            </a:br>
            <a:r>
              <a:rPr lang="ja-JP" altLang="en-US" sz="2300" b="1" spc="-100" dirty="0">
                <a:solidFill>
                  <a:srgbClr val="004F94"/>
                </a:solidFill>
              </a:rPr>
              <a:t>生殖システム</a:t>
            </a:r>
            <a:r>
              <a:rPr lang="ja-JP" altLang="en-US" sz="2300" b="1" spc="-1000" dirty="0">
                <a:solidFill>
                  <a:srgbClr val="004F94"/>
                </a:solidFill>
              </a:rPr>
              <a:t>、</a:t>
            </a:r>
            <a:r>
              <a:rPr lang="ja-JP" altLang="en-US" sz="2300" b="1" spc="-100" dirty="0">
                <a:solidFill>
                  <a:srgbClr val="004F94"/>
                </a:solidFill>
              </a:rPr>
              <a:t>その機能</a:t>
            </a:r>
            <a:r>
              <a:rPr lang="ja-JP" altLang="en-US" sz="2300" b="1" spc="-1200" dirty="0">
                <a:solidFill>
                  <a:srgbClr val="004F94"/>
                </a:solidFill>
              </a:rPr>
              <a:t>と</a:t>
            </a:r>
            <a:r>
              <a:rPr lang="ja-JP" altLang="en-US" sz="2300" b="1" spc="200" dirty="0">
                <a:solidFill>
                  <a:srgbClr val="004F94"/>
                </a:solidFill>
              </a:rPr>
              <a:t>（</a:t>
            </a:r>
            <a:r>
              <a:rPr lang="ja-JP" altLang="en-US" sz="2300" b="1" spc="-100" dirty="0">
                <a:solidFill>
                  <a:srgbClr val="004F94"/>
                </a:solidFill>
              </a:rPr>
              <a:t>活動</a:t>
            </a:r>
            <a:r>
              <a:rPr lang="ja-JP" altLang="en-US" sz="2300" b="1" spc="-700" dirty="0">
                <a:solidFill>
                  <a:srgbClr val="004F94"/>
                </a:solidFill>
              </a:rPr>
              <a:t>）</a:t>
            </a:r>
            <a:r>
              <a:rPr lang="ja-JP" altLang="en-US" sz="2300" b="1" spc="-100" dirty="0">
                <a:solidFill>
                  <a:srgbClr val="004F94"/>
                </a:solidFill>
              </a:rPr>
              <a:t>過程のすべての側面において、単に疾病</a:t>
            </a:r>
            <a:r>
              <a:rPr lang="ja-JP" altLang="en-US" sz="2300" b="1" spc="-1000" dirty="0">
                <a:solidFill>
                  <a:srgbClr val="004F94"/>
                </a:solidFill>
              </a:rPr>
              <a:t>、</a:t>
            </a:r>
            <a:r>
              <a:rPr lang="ja-JP" altLang="en-US" sz="2300" b="1" spc="-100" dirty="0">
                <a:solidFill>
                  <a:srgbClr val="004F94"/>
                </a:solidFill>
              </a:rPr>
              <a:t>障害がないというばかりでなく</a:t>
            </a:r>
            <a:r>
              <a:rPr lang="ja-JP" altLang="en-US" sz="2300" b="1" spc="-1000" dirty="0">
                <a:solidFill>
                  <a:srgbClr val="004F94"/>
                </a:solidFill>
              </a:rPr>
              <a:t>、</a:t>
            </a:r>
            <a:r>
              <a:rPr lang="ja-JP" altLang="en-US" sz="2300" b="1" spc="-100" dirty="0">
                <a:solidFill>
                  <a:srgbClr val="004F94"/>
                </a:solidFill>
              </a:rPr>
              <a:t>身体的</a:t>
            </a:r>
            <a:r>
              <a:rPr lang="ja-JP" altLang="en-US" sz="2300" b="1" spc="-1000" dirty="0">
                <a:solidFill>
                  <a:srgbClr val="004F94"/>
                </a:solidFill>
              </a:rPr>
              <a:t>、</a:t>
            </a:r>
            <a:r>
              <a:rPr lang="ja-JP" altLang="en-US" sz="2300" b="1" spc="-100" dirty="0">
                <a:solidFill>
                  <a:srgbClr val="004F94"/>
                </a:solidFill>
              </a:rPr>
              <a:t>精神的</a:t>
            </a:r>
            <a:r>
              <a:rPr lang="ja-JP" altLang="en-US" sz="2300" b="1" spc="-1000" dirty="0">
                <a:solidFill>
                  <a:srgbClr val="004F94"/>
                </a:solidFill>
              </a:rPr>
              <a:t>、</a:t>
            </a:r>
            <a:r>
              <a:rPr lang="ja-JP" altLang="en-US" sz="2300" b="1" spc="-100" dirty="0">
                <a:solidFill>
                  <a:srgbClr val="004F94"/>
                </a:solidFill>
              </a:rPr>
              <a:t>社会的に完全に良好な状態にあることを指す。</a:t>
            </a:r>
          </a:p>
          <a:p>
            <a:pPr algn="just">
              <a:lnSpc>
                <a:spcPts val="3200"/>
              </a:lnSpc>
              <a:spcBef>
                <a:spcPts val="1500"/>
              </a:spcBef>
            </a:pPr>
            <a:r>
              <a:rPr lang="ja-JP" altLang="en-US" sz="2300" b="1" spc="-100" dirty="0">
                <a:solidFill>
                  <a:srgbClr val="004F94"/>
                </a:solidFill>
              </a:rPr>
              <a:t>したがって</a:t>
            </a:r>
            <a:r>
              <a:rPr lang="ja-JP" altLang="en-US" sz="2300" b="1" spc="-1000" dirty="0">
                <a:solidFill>
                  <a:srgbClr val="004F94"/>
                </a:solidFill>
              </a:rPr>
              <a:t>、</a:t>
            </a:r>
            <a:r>
              <a:rPr lang="ja-JP" altLang="en-US" sz="2300" b="1" spc="-100" dirty="0">
                <a:solidFill>
                  <a:srgbClr val="004F94"/>
                </a:solidFill>
              </a:rPr>
              <a:t>リプロダクティブヘルスは</a:t>
            </a:r>
            <a:r>
              <a:rPr lang="ja-JP" altLang="en-US" sz="2300" b="1" spc="-1000" dirty="0">
                <a:solidFill>
                  <a:srgbClr val="004F94"/>
                </a:solidFill>
              </a:rPr>
              <a:t>、</a:t>
            </a:r>
            <a:r>
              <a:rPr lang="ja-JP" altLang="en-US" sz="2300" b="1" spc="-100" dirty="0">
                <a:solidFill>
                  <a:srgbClr val="004F94"/>
                </a:solidFill>
              </a:rPr>
              <a:t>人々が安全で満ち足りた性生活をいとなむことができ</a:t>
            </a:r>
            <a:r>
              <a:rPr lang="ja-JP" altLang="en-US" sz="2300" b="1" spc="-1000" dirty="0">
                <a:solidFill>
                  <a:srgbClr val="004F94"/>
                </a:solidFill>
              </a:rPr>
              <a:t>、</a:t>
            </a:r>
            <a:r>
              <a:rPr lang="ja-JP" altLang="en-US" sz="2300" b="1" spc="-100" dirty="0">
                <a:solidFill>
                  <a:srgbClr val="004F94"/>
                </a:solidFill>
              </a:rPr>
              <a:t>生殖能力をもち</a:t>
            </a:r>
            <a:r>
              <a:rPr lang="ja-JP" altLang="en-US" sz="2300" b="1" spc="-1000" dirty="0">
                <a:solidFill>
                  <a:srgbClr val="004F94"/>
                </a:solidFill>
              </a:rPr>
              <a:t>、</a:t>
            </a:r>
            <a:r>
              <a:rPr lang="ja-JP" altLang="en-US" sz="2300" b="1" spc="-100" dirty="0">
                <a:solidFill>
                  <a:srgbClr val="004F94"/>
                </a:solidFill>
              </a:rPr>
              <a:t>子どもを産むか産まないか</a:t>
            </a:r>
            <a:r>
              <a:rPr lang="ja-JP" altLang="en-US" sz="2300" b="1" spc="-1000" dirty="0">
                <a:solidFill>
                  <a:srgbClr val="004F94"/>
                </a:solidFill>
              </a:rPr>
              <a:t>、</a:t>
            </a:r>
            <a:r>
              <a:rPr lang="ja-JP" altLang="en-US" sz="2300" b="1" spc="-100" dirty="0">
                <a:solidFill>
                  <a:srgbClr val="004F94"/>
                </a:solidFill>
              </a:rPr>
              <a:t>いつ産むか</a:t>
            </a:r>
            <a:r>
              <a:rPr lang="ja-JP" altLang="en-US" sz="2300" b="1" spc="-1000" dirty="0">
                <a:solidFill>
                  <a:srgbClr val="004F94"/>
                </a:solidFill>
              </a:rPr>
              <a:t>、</a:t>
            </a:r>
            <a:r>
              <a:rPr lang="ja-JP" altLang="en-US" sz="2300" b="1" spc="-100" dirty="0">
                <a:solidFill>
                  <a:srgbClr val="004F94"/>
                </a:solidFill>
              </a:rPr>
              <a:t>何人産むかを決める自由をもつことを意味する。</a:t>
            </a:r>
          </a:p>
        </p:txBody>
      </p:sp>
      <p:sp>
        <p:nvSpPr>
          <p:cNvPr id="7" name="テキスト プレースホルダー 6">
            <a:extLst>
              <a:ext uri="{FF2B5EF4-FFF2-40B4-BE49-F238E27FC236}">
                <a16:creationId xmlns:a16="http://schemas.microsoft.com/office/drawing/2014/main" id="{B2824F76-23DC-D3A1-297A-271E62E094C2}"/>
              </a:ext>
            </a:extLst>
          </p:cNvPr>
          <p:cNvSpPr>
            <a:spLocks noGrp="1"/>
          </p:cNvSpPr>
          <p:nvPr>
            <p:ph type="body" sz="quarter" idx="11"/>
          </p:nvPr>
        </p:nvSpPr>
        <p:spPr/>
        <p:txBody>
          <a:bodyPr/>
          <a:lstStyle/>
          <a:p>
            <a:r>
              <a:rPr lang="ja-JP" altLang="en-US" dirty="0"/>
              <a:t>（</a:t>
            </a:r>
            <a:r>
              <a:rPr lang="en-US" altLang="ja-JP" dirty="0"/>
              <a:t>1994</a:t>
            </a:r>
            <a:r>
              <a:rPr lang="ja-JP" altLang="en-US" dirty="0"/>
              <a:t>年 カイロ国際人口・開発会議「行動計画」より抜粋）</a:t>
            </a:r>
          </a:p>
          <a:p>
            <a:endParaRPr lang="ja-JP" altLang="en-US" dirty="0"/>
          </a:p>
        </p:txBody>
      </p:sp>
    </p:spTree>
    <p:extLst>
      <p:ext uri="{BB962C8B-B14F-4D97-AF65-F5344CB8AC3E}">
        <p14:creationId xmlns:p14="http://schemas.microsoft.com/office/powerpoint/2010/main" val="1174956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785F927-8055-1C09-D5EC-9583FACA423A}"/>
              </a:ext>
            </a:extLst>
          </p:cNvPr>
          <p:cNvSpPr>
            <a:spLocks noGrp="1"/>
          </p:cNvSpPr>
          <p:nvPr>
            <p:ph type="title"/>
          </p:nvPr>
        </p:nvSpPr>
        <p:spPr>
          <a:xfrm>
            <a:off x="1408148" y="393305"/>
            <a:ext cx="7735852" cy="894748"/>
          </a:xfrm>
        </p:spPr>
        <p:txBody>
          <a:bodyPr>
            <a:noAutofit/>
          </a:bodyPr>
          <a:lstStyle/>
          <a:p>
            <a:r>
              <a:rPr lang="ja-JP" altLang="en-US" sz="3500" spc="-300" dirty="0"/>
              <a:t>リプロダクティブ・ヘルス／ライツ</a:t>
            </a:r>
            <a:r>
              <a:rPr lang="ja-JP" altLang="en-US" sz="2800" spc="-300" dirty="0"/>
              <a:t>（</a:t>
            </a:r>
            <a:r>
              <a:rPr lang="en-US" altLang="ja-JP" sz="2800" spc="-10" dirty="0"/>
              <a:t>SRHR</a:t>
            </a:r>
            <a:r>
              <a:rPr lang="ja-JP" altLang="en-US" sz="2800" spc="-300" dirty="0"/>
              <a:t>：性と生殖に関する健康／権利）</a:t>
            </a:r>
            <a:endParaRPr lang="ja-JP" altLang="en-US" sz="2800" dirty="0"/>
          </a:p>
        </p:txBody>
      </p:sp>
      <p:sp>
        <p:nvSpPr>
          <p:cNvPr id="4" name="コンテンツ プレースホルダー 3">
            <a:extLst>
              <a:ext uri="{FF2B5EF4-FFF2-40B4-BE49-F238E27FC236}">
                <a16:creationId xmlns:a16="http://schemas.microsoft.com/office/drawing/2014/main" id="{5EEB5EBE-EEF1-9CA7-23C0-A93153555834}"/>
              </a:ext>
            </a:extLst>
          </p:cNvPr>
          <p:cNvSpPr>
            <a:spLocks noGrp="1"/>
          </p:cNvSpPr>
          <p:nvPr>
            <p:ph idx="1"/>
          </p:nvPr>
        </p:nvSpPr>
        <p:spPr/>
        <p:txBody>
          <a:bodyPr/>
          <a:lstStyle/>
          <a:p>
            <a:pPr algn="just">
              <a:lnSpc>
                <a:spcPts val="3200"/>
              </a:lnSpc>
            </a:pPr>
            <a:r>
              <a:rPr lang="ja-JP" altLang="en-US" sz="2300" b="1" dirty="0">
                <a:solidFill>
                  <a:srgbClr val="004F94"/>
                </a:solidFill>
              </a:rPr>
              <a:t>リプロダクティブライツは</a:t>
            </a:r>
            <a:r>
              <a:rPr lang="ja-JP" altLang="en-US" sz="2300" b="1" spc="-1000" dirty="0">
                <a:solidFill>
                  <a:srgbClr val="004F94"/>
                </a:solidFill>
              </a:rPr>
              <a:t>、</a:t>
            </a:r>
            <a:r>
              <a:rPr lang="ja-JP" altLang="en-US" sz="2300" b="1" dirty="0">
                <a:solidFill>
                  <a:srgbClr val="004F94"/>
                </a:solidFill>
              </a:rPr>
              <a:t>国内法</a:t>
            </a:r>
            <a:r>
              <a:rPr lang="ja-JP" altLang="en-US" sz="2300" b="1" spc="-1000" dirty="0">
                <a:solidFill>
                  <a:srgbClr val="004F94"/>
                </a:solidFill>
              </a:rPr>
              <a:t>、</a:t>
            </a:r>
            <a:r>
              <a:rPr lang="ja-JP" altLang="en-US" sz="2300" b="1" dirty="0">
                <a:solidFill>
                  <a:srgbClr val="004F94"/>
                </a:solidFill>
              </a:rPr>
              <a:t>人権に関する国際文書</a:t>
            </a:r>
            <a:r>
              <a:rPr lang="ja-JP" altLang="en-US" sz="2300" b="1" spc="-1000" dirty="0">
                <a:solidFill>
                  <a:srgbClr val="004F94"/>
                </a:solidFill>
              </a:rPr>
              <a:t>、</a:t>
            </a:r>
            <a:r>
              <a:rPr lang="ja-JP" altLang="en-US" sz="2300" b="1" dirty="0">
                <a:solidFill>
                  <a:srgbClr val="004F94"/>
                </a:solidFill>
              </a:rPr>
              <a:t>ならびに国連で合意したその他関連文書ですでに認められた人権の一部をなす。これらの権利は</a:t>
            </a:r>
            <a:r>
              <a:rPr lang="ja-JP" altLang="en-US" sz="2300" b="1" spc="-1000" dirty="0">
                <a:solidFill>
                  <a:srgbClr val="004F94"/>
                </a:solidFill>
              </a:rPr>
              <a:t>、</a:t>
            </a:r>
            <a:r>
              <a:rPr lang="ja-JP" altLang="en-US" sz="2300" b="1" dirty="0">
                <a:solidFill>
                  <a:srgbClr val="004F94"/>
                </a:solidFill>
              </a:rPr>
              <a:t>すべてのカップルと個人が自分たちの子どもの数</a:t>
            </a:r>
            <a:r>
              <a:rPr lang="ja-JP" altLang="en-US" sz="2300" b="1" spc="-1000" dirty="0">
                <a:solidFill>
                  <a:srgbClr val="004F94"/>
                </a:solidFill>
              </a:rPr>
              <a:t>、</a:t>
            </a:r>
            <a:r>
              <a:rPr lang="ja-JP" altLang="en-US" sz="2300" b="1" dirty="0">
                <a:solidFill>
                  <a:srgbClr val="004F94"/>
                </a:solidFill>
              </a:rPr>
              <a:t>出産間隔</a:t>
            </a:r>
            <a:r>
              <a:rPr lang="ja-JP" altLang="en-US" sz="2300" b="1" spc="-1000" dirty="0">
                <a:solidFill>
                  <a:srgbClr val="004F94"/>
                </a:solidFill>
              </a:rPr>
              <a:t>、</a:t>
            </a:r>
            <a:r>
              <a:rPr lang="ja-JP" altLang="en-US" sz="2300" b="1" dirty="0">
                <a:solidFill>
                  <a:srgbClr val="004F94"/>
                </a:solidFill>
              </a:rPr>
              <a:t>ならびに出産する時を責任を持って自由に決定でき</a:t>
            </a:r>
            <a:r>
              <a:rPr lang="ja-JP" altLang="en-US" sz="2300" b="1" spc="-1000" dirty="0">
                <a:solidFill>
                  <a:srgbClr val="004F94"/>
                </a:solidFill>
              </a:rPr>
              <a:t>、</a:t>
            </a:r>
            <a:r>
              <a:rPr lang="ja-JP" altLang="en-US" sz="2300" b="1" dirty="0">
                <a:solidFill>
                  <a:srgbClr val="004F94"/>
                </a:solidFill>
              </a:rPr>
              <a:t>そのための情報と手段を得ることができるという基本的権利</a:t>
            </a:r>
            <a:r>
              <a:rPr lang="ja-JP" altLang="en-US" sz="2300" b="1" spc="-1000" dirty="0">
                <a:solidFill>
                  <a:srgbClr val="004F94"/>
                </a:solidFill>
              </a:rPr>
              <a:t>、</a:t>
            </a:r>
            <a:r>
              <a:rPr lang="ja-JP" altLang="en-US" sz="2300" b="1" dirty="0">
                <a:solidFill>
                  <a:srgbClr val="004F94"/>
                </a:solidFill>
              </a:rPr>
              <a:t>ならびに最高水準の性に関する健康およびリプロダクティブヘルスを得る権利を認めることにより成立している。その権利には人権に関する文書にうたわれているように</a:t>
            </a:r>
            <a:r>
              <a:rPr lang="ja-JP" altLang="en-US" sz="2300" b="1" spc="-1000" dirty="0">
                <a:solidFill>
                  <a:srgbClr val="004F94"/>
                </a:solidFill>
              </a:rPr>
              <a:t>、</a:t>
            </a:r>
            <a:r>
              <a:rPr lang="ja-JP" altLang="en-US" sz="2300" b="1" dirty="0">
                <a:solidFill>
                  <a:srgbClr val="004F94"/>
                </a:solidFill>
              </a:rPr>
              <a:t>差別</a:t>
            </a:r>
            <a:r>
              <a:rPr lang="ja-JP" altLang="en-US" sz="2300" b="1" spc="-1000" dirty="0">
                <a:solidFill>
                  <a:srgbClr val="004F94"/>
                </a:solidFill>
              </a:rPr>
              <a:t>、</a:t>
            </a:r>
            <a:r>
              <a:rPr lang="ja-JP" altLang="en-US" sz="2300" b="1" dirty="0">
                <a:solidFill>
                  <a:srgbClr val="004F94"/>
                </a:solidFill>
              </a:rPr>
              <a:t>強制</a:t>
            </a:r>
            <a:r>
              <a:rPr lang="ja-JP" altLang="en-US" sz="2300" b="1" spc="-1000" dirty="0">
                <a:solidFill>
                  <a:srgbClr val="004F94"/>
                </a:solidFill>
              </a:rPr>
              <a:t>、</a:t>
            </a:r>
            <a:r>
              <a:rPr lang="ja-JP" altLang="en-US" sz="2300" b="1" dirty="0">
                <a:solidFill>
                  <a:srgbClr val="004F94"/>
                </a:solidFill>
              </a:rPr>
              <a:t>暴力を受けることなく</a:t>
            </a:r>
            <a:r>
              <a:rPr lang="ja-JP" altLang="en-US" sz="2300" b="1" spc="-1000" dirty="0">
                <a:solidFill>
                  <a:srgbClr val="004F94"/>
                </a:solidFill>
              </a:rPr>
              <a:t>、</a:t>
            </a:r>
            <a:r>
              <a:rPr lang="ja-JP" altLang="en-US" sz="2300" b="1" dirty="0">
                <a:solidFill>
                  <a:srgbClr val="004F94"/>
                </a:solidFill>
              </a:rPr>
              <a:t>生殖に関する決定を行なえる権利も含まれている。</a:t>
            </a:r>
          </a:p>
          <a:p>
            <a:pPr algn="just">
              <a:lnSpc>
                <a:spcPts val="3200"/>
              </a:lnSpc>
            </a:pPr>
            <a:endParaRPr lang="ja-JP" altLang="en-US" b="1" dirty="0">
              <a:solidFill>
                <a:srgbClr val="004F94"/>
              </a:solidFill>
            </a:endParaRPr>
          </a:p>
        </p:txBody>
      </p:sp>
      <p:sp>
        <p:nvSpPr>
          <p:cNvPr id="5" name="テキスト プレースホルダー 4">
            <a:extLst>
              <a:ext uri="{FF2B5EF4-FFF2-40B4-BE49-F238E27FC236}">
                <a16:creationId xmlns:a16="http://schemas.microsoft.com/office/drawing/2014/main" id="{D7B6A5BA-C6FE-E196-3B90-2007EE8EEAF0}"/>
              </a:ext>
            </a:extLst>
          </p:cNvPr>
          <p:cNvSpPr>
            <a:spLocks noGrp="1"/>
          </p:cNvSpPr>
          <p:nvPr>
            <p:ph type="body" sz="quarter" idx="11"/>
          </p:nvPr>
        </p:nvSpPr>
        <p:spPr/>
        <p:txBody>
          <a:bodyPr/>
          <a:lstStyle/>
          <a:p>
            <a:r>
              <a:rPr lang="ja-JP" altLang="en-US" dirty="0"/>
              <a:t>（</a:t>
            </a:r>
            <a:r>
              <a:rPr lang="en-US" altLang="ja-JP" dirty="0"/>
              <a:t>1994</a:t>
            </a:r>
            <a:r>
              <a:rPr lang="ja-JP" altLang="en-US" dirty="0"/>
              <a:t>年 カイロ国際人口・開発会議「行動計画」より抜粋）</a:t>
            </a:r>
          </a:p>
          <a:p>
            <a:endParaRPr lang="ja-JP" altLang="en-US" dirty="0"/>
          </a:p>
        </p:txBody>
      </p:sp>
    </p:spTree>
    <p:extLst>
      <p:ext uri="{BB962C8B-B14F-4D97-AF65-F5344CB8AC3E}">
        <p14:creationId xmlns:p14="http://schemas.microsoft.com/office/powerpoint/2010/main" val="2874873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D54942D-C0A0-CBE6-65B6-E36EF8C30295}"/>
              </a:ext>
            </a:extLst>
          </p:cNvPr>
          <p:cNvSpPr>
            <a:spLocks noGrp="1"/>
          </p:cNvSpPr>
          <p:nvPr>
            <p:ph type="title"/>
          </p:nvPr>
        </p:nvSpPr>
        <p:spPr>
          <a:xfrm>
            <a:off x="1301822" y="349060"/>
            <a:ext cx="7842178" cy="894748"/>
          </a:xfrm>
        </p:spPr>
        <p:txBody>
          <a:bodyPr>
            <a:normAutofit fontScale="90000"/>
          </a:bodyPr>
          <a:lstStyle/>
          <a:p>
            <a:r>
              <a:rPr lang="ja-JP" altLang="en-US" dirty="0"/>
              <a:t>子どもの人権を認</a:t>
            </a:r>
            <a:r>
              <a:rPr lang="ja-JP" altLang="en-US" spc="-300" dirty="0"/>
              <a:t>め</a:t>
            </a:r>
            <a:r>
              <a:rPr lang="ja-JP" altLang="en-US" dirty="0"/>
              <a:t>る国際的な流れ</a:t>
            </a:r>
          </a:p>
        </p:txBody>
      </p:sp>
      <p:graphicFrame>
        <p:nvGraphicFramePr>
          <p:cNvPr id="4" name="表 3">
            <a:extLst>
              <a:ext uri="{FF2B5EF4-FFF2-40B4-BE49-F238E27FC236}">
                <a16:creationId xmlns:a16="http://schemas.microsoft.com/office/drawing/2014/main" id="{634EC119-BC33-05EF-14E9-5584C9633701}"/>
              </a:ext>
            </a:extLst>
          </p:cNvPr>
          <p:cNvGraphicFramePr>
            <a:graphicFrameLocks noGrp="1"/>
          </p:cNvGraphicFramePr>
          <p:nvPr>
            <p:extLst>
              <p:ext uri="{D42A27DB-BD31-4B8C-83A1-F6EECF244321}">
                <p14:modId xmlns:p14="http://schemas.microsoft.com/office/powerpoint/2010/main" val="687332469"/>
              </p:ext>
            </p:extLst>
          </p:nvPr>
        </p:nvGraphicFramePr>
        <p:xfrm>
          <a:off x="650911" y="1402395"/>
          <a:ext cx="7842178" cy="4860504"/>
        </p:xfrm>
        <a:graphic>
          <a:graphicData uri="http://schemas.openxmlformats.org/drawingml/2006/table">
            <a:tbl>
              <a:tblPr firstRow="1" bandRow="1">
                <a:tableStyleId>{5C22544A-7EE6-4342-B048-85BDC9FD1C3A}</a:tableStyleId>
              </a:tblPr>
              <a:tblGrid>
                <a:gridCol w="1194421">
                  <a:extLst>
                    <a:ext uri="{9D8B030D-6E8A-4147-A177-3AD203B41FA5}">
                      <a16:colId xmlns:a16="http://schemas.microsoft.com/office/drawing/2014/main" val="20000"/>
                    </a:ext>
                  </a:extLst>
                </a:gridCol>
                <a:gridCol w="6647757">
                  <a:extLst>
                    <a:ext uri="{9D8B030D-6E8A-4147-A177-3AD203B41FA5}">
                      <a16:colId xmlns:a16="http://schemas.microsoft.com/office/drawing/2014/main" val="20001"/>
                    </a:ext>
                  </a:extLst>
                </a:gridCol>
              </a:tblGrid>
              <a:tr h="6686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1948</a:t>
                      </a:r>
                      <a:r>
                        <a:rPr lang="ja-JP" altLang="en-US"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年</a:t>
                      </a:r>
                      <a:endParaRPr kumimoji="1" lang="ja-JP" altLang="en-US" sz="17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txBody>
                  <a:tcPr marL="82339" marR="82339" marT="41169" marB="41169" anchor="ctr">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rgbClr val="7ECEF4"/>
                    </a:solidFill>
                  </a:tcPr>
                </a:tc>
                <a:tc>
                  <a:txBody>
                    <a:bodyPr/>
                    <a:lstStyle/>
                    <a:p>
                      <a:pPr marL="85725" marR="0" indent="-85725" algn="l" defTabSz="914400" rtl="0" eaLnBrk="1" fontAlgn="auto" latinLnBrk="0" hangingPunct="1">
                        <a:lnSpc>
                          <a:spcPct val="100000"/>
                        </a:lnSpc>
                        <a:spcBef>
                          <a:spcPts val="0"/>
                        </a:spcBef>
                        <a:spcAft>
                          <a:spcPts val="0"/>
                        </a:spcAft>
                        <a:buClrTx/>
                        <a:buSzTx/>
                        <a:buFontTx/>
                        <a:buNone/>
                        <a:tabLst/>
                        <a:defRPr/>
                      </a:pP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世界人権宣言</a:t>
                      </a: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br>
                        <a:rPr lang="en-US" altLang="ja-JP" sz="2000" b="0" spc="-50" dirty="0">
                          <a:solidFill>
                            <a:schemeClr val="tx1"/>
                          </a:solidFill>
                          <a:effectLst/>
                          <a:latin typeface="ＭＳ ゴシック" panose="020B0609070205080204" pitchFamily="49" charset="-128"/>
                          <a:ea typeface="ＭＳ ゴシック" panose="020B0609070205080204" pitchFamily="49" charset="-128"/>
                        </a:rPr>
                      </a:b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「すべての人は平等であり、同じ権利をもつ」と宣言</a:t>
                      </a:r>
                    </a:p>
                  </a:txBody>
                  <a:tcPr marL="82339" marR="82339" marT="41169" marB="41169"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rgbClr val="7ECEF4"/>
                    </a:solidFill>
                  </a:tcPr>
                </a:tc>
                <a:extLst>
                  <a:ext uri="{0D108BD9-81ED-4DB2-BD59-A6C34878D82A}">
                    <a16:rowId xmlns:a16="http://schemas.microsoft.com/office/drawing/2014/main" val="10000"/>
                  </a:ext>
                </a:extLst>
              </a:tr>
              <a:tr h="674096">
                <a:tc>
                  <a:txBody>
                    <a:bodyPr/>
                    <a:lstStyle/>
                    <a:p>
                      <a:pPr algn="ctr"/>
                      <a:r>
                        <a:rPr lang="en-US" altLang="ja-JP" sz="1900" b="1" dirty="0">
                          <a:solidFill>
                            <a:schemeClr val="tx1">
                              <a:lumMod val="65000"/>
                              <a:lumOff val="35000"/>
                            </a:schemeClr>
                          </a:solidFill>
                          <a:latin typeface="ＭＳ ゴシック" panose="020B0609070205080204" pitchFamily="49" charset="-128"/>
                          <a:ea typeface="ＭＳ ゴシック" panose="020B0609070205080204" pitchFamily="49" charset="-128"/>
                        </a:rPr>
                        <a:t>1959</a:t>
                      </a:r>
                      <a:r>
                        <a:rPr lang="ja-JP" altLang="en-US" sz="1900" b="1" dirty="0">
                          <a:solidFill>
                            <a:schemeClr val="tx1">
                              <a:lumMod val="65000"/>
                              <a:lumOff val="35000"/>
                            </a:schemeClr>
                          </a:solidFill>
                          <a:latin typeface="ＭＳ ゴシック" panose="020B0609070205080204" pitchFamily="49" charset="-128"/>
                          <a:ea typeface="ＭＳ ゴシック" panose="020B0609070205080204" pitchFamily="49" charset="-128"/>
                        </a:rPr>
                        <a:t>年</a:t>
                      </a:r>
                      <a:endParaRPr kumimoji="1" lang="ja-JP" altLang="en-US" sz="19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txBody>
                  <a:tcPr marL="82339" marR="82339" marT="41169" marB="41169"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tc>
                  <a:txBody>
                    <a:bodyPr/>
                    <a:lstStyle/>
                    <a:p>
                      <a:pPr marL="85725" marR="0" indent="-85725" algn="l" defTabSz="914400" rtl="0" eaLnBrk="1" fontAlgn="auto" latinLnBrk="0" hangingPunct="1">
                        <a:lnSpc>
                          <a:spcPct val="100000"/>
                        </a:lnSpc>
                        <a:spcBef>
                          <a:spcPts val="0"/>
                        </a:spcBef>
                        <a:spcAft>
                          <a:spcPts val="0"/>
                        </a:spcAft>
                        <a:buClrTx/>
                        <a:buSzTx/>
                        <a:buFontTx/>
                        <a:buNone/>
                        <a:tabLst/>
                        <a:defRPr/>
                      </a:pP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児童の権利宣言</a:t>
                      </a: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 </a:t>
                      </a:r>
                      <a:br>
                        <a:rPr lang="en-US" altLang="ja-JP" sz="2000" b="1" spc="-50" dirty="0">
                          <a:solidFill>
                            <a:schemeClr val="tx1"/>
                          </a:solidFill>
                          <a:effectLst/>
                          <a:latin typeface="ＭＳ ゴシック" panose="020B0609070205080204" pitchFamily="49" charset="-128"/>
                          <a:ea typeface="ＭＳ ゴシック" panose="020B0609070205080204" pitchFamily="49" charset="-128"/>
                        </a:rPr>
                      </a:b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「子どもは子どもとしての権利をもつ」と宣言</a:t>
                      </a:r>
                    </a:p>
                  </a:txBody>
                  <a:tcPr marL="82339" marR="82339" marT="41169" marB="41169"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extLst>
                  <a:ext uri="{0D108BD9-81ED-4DB2-BD59-A6C34878D82A}">
                    <a16:rowId xmlns:a16="http://schemas.microsoft.com/office/drawing/2014/main" val="10001"/>
                  </a:ext>
                </a:extLst>
              </a:tr>
              <a:tr h="697950">
                <a:tc>
                  <a:txBody>
                    <a:bodyPr/>
                    <a:lstStyle/>
                    <a:p>
                      <a:pPr algn="ctr"/>
                      <a:r>
                        <a:rPr lang="en-US" altLang="ja-JP"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1978</a:t>
                      </a:r>
                      <a:r>
                        <a:rPr lang="ja-JP" altLang="en-US"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年</a:t>
                      </a:r>
                    </a:p>
                  </a:txBody>
                  <a:tcPr marL="82339" marR="82339" marT="41169" marB="41169"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7ECEF4"/>
                    </a:solidFill>
                  </a:tcPr>
                </a:tc>
                <a:tc>
                  <a:txBody>
                    <a:bodyPr/>
                    <a:lstStyle/>
                    <a:p>
                      <a:pPr algn="l"/>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子どもの権利条約</a:t>
                      </a:r>
                      <a:r>
                        <a:rPr lang="en-US" altLang="ja-JP" sz="2000" b="0" spc="300" dirty="0">
                          <a:solidFill>
                            <a:schemeClr val="tx1"/>
                          </a:solidFill>
                          <a:effectLst/>
                          <a:latin typeface="ＭＳ ゴシック" panose="020B0609070205080204" pitchFamily="49" charset="-128"/>
                          <a:ea typeface="ＭＳ ゴシック" panose="020B0609070205080204" pitchFamily="49" charset="-128"/>
                        </a:rPr>
                        <a:t>｣</a:t>
                      </a:r>
                      <a:r>
                        <a:rPr lang="ja-JP" altLang="en-US" sz="19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の草案（はじめの具体的な案）</a:t>
                      </a:r>
                      <a:endParaRPr lang="en-US" altLang="ja-JP" sz="19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p>
                      <a:pPr marL="85725" indent="-85725" algn="l"/>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 ポーランド政府が提出</a:t>
                      </a:r>
                    </a:p>
                  </a:txBody>
                  <a:tcPr marL="82339" marR="82339" marT="41169" marB="41169"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7ECEF4"/>
                    </a:solidFill>
                  </a:tcPr>
                </a:tc>
                <a:extLst>
                  <a:ext uri="{0D108BD9-81ED-4DB2-BD59-A6C34878D82A}">
                    <a16:rowId xmlns:a16="http://schemas.microsoft.com/office/drawing/2014/main" val="10002"/>
                  </a:ext>
                </a:extLst>
              </a:tr>
              <a:tr h="1212589">
                <a:tc>
                  <a:txBody>
                    <a:bodyPr/>
                    <a:lstStyle/>
                    <a:p>
                      <a:pPr algn="ctr"/>
                      <a:r>
                        <a:rPr lang="en-US" altLang="ja-JP"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1979</a:t>
                      </a:r>
                      <a:r>
                        <a:rPr lang="ja-JP" altLang="en-US"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年</a:t>
                      </a:r>
                    </a:p>
                  </a:txBody>
                  <a:tcPr marL="82339" marR="82339" marT="41169" marB="41169"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tc>
                  <a:txBody>
                    <a:bodyPr/>
                    <a:lstStyle/>
                    <a:p>
                      <a:pPr algn="l"/>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国際児童年」</a:t>
                      </a:r>
                      <a:br>
                        <a:rPr lang="ja-JP" altLang="en-US" sz="2000" b="0" spc="-50" dirty="0">
                          <a:solidFill>
                            <a:schemeClr val="tx1"/>
                          </a:solidFill>
                          <a:effectLst/>
                          <a:latin typeface="ＭＳ ゴシック" panose="020B0609070205080204" pitchFamily="49" charset="-128"/>
                          <a:ea typeface="ＭＳ ゴシック" panose="020B0609070205080204" pitchFamily="49" charset="-128"/>
                        </a:rPr>
                      </a:b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児童の権利宣言</a:t>
                      </a:r>
                      <a:r>
                        <a:rPr lang="ja-JP" altLang="en-US" sz="2000" b="0" spc="-1000" baseline="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1" spc="-400" baseline="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２</a:t>
                      </a:r>
                      <a:r>
                        <a:rPr lang="ja-JP" altLang="en-US" sz="20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０周年</a:t>
                      </a:r>
                      <a:endParaRPr lang="en-US" altLang="ja-JP" sz="20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p>
                      <a:pPr marL="85725" indent="0" algn="l"/>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世界中の人が子どもの権利について考える機会になった。</a:t>
                      </a:r>
                      <a:b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b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国連人権委員会の中に「子どもの権利条約」の作業部会が設置</a:t>
                      </a:r>
                    </a:p>
                  </a:txBody>
                  <a:tcPr marL="82339" marR="82339" marT="41169" marB="41169"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extLst>
                  <a:ext uri="{0D108BD9-81ED-4DB2-BD59-A6C34878D82A}">
                    <a16:rowId xmlns:a16="http://schemas.microsoft.com/office/drawing/2014/main" val="10003"/>
                  </a:ext>
                </a:extLst>
              </a:tr>
              <a:tr h="647464">
                <a:tc>
                  <a:txBody>
                    <a:bodyPr/>
                    <a:lstStyle/>
                    <a:p>
                      <a:pPr algn="ctr"/>
                      <a:r>
                        <a:rPr lang="en-US" altLang="ja-JP"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1989</a:t>
                      </a:r>
                      <a:r>
                        <a:rPr lang="ja-JP" altLang="en-US"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年</a:t>
                      </a:r>
                    </a:p>
                  </a:txBody>
                  <a:tcPr marL="82339" marR="82339" marT="41169" marB="41169"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7ECEF4"/>
                    </a:solidFill>
                  </a:tcPr>
                </a:tc>
                <a:tc>
                  <a:txBody>
                    <a:bodyPr/>
                    <a:lstStyle/>
                    <a:p>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子どもの権利条約</a:t>
                      </a: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児童の権利に関する条約</a:t>
                      </a: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300" dirty="0">
                          <a:solidFill>
                            <a:schemeClr val="tx1"/>
                          </a:solidFill>
                          <a:effectLst/>
                          <a:latin typeface="ＭＳ ゴシック" panose="020B0609070205080204" pitchFamily="49" charset="-128"/>
                          <a:ea typeface="ＭＳ ゴシック" panose="020B0609070205080204" pitchFamily="49" charset="-128"/>
                        </a:rPr>
                        <a:t>」</a:t>
                      </a:r>
                      <a:endParaRPr lang="en-US" altLang="ja-JP" sz="2000" b="0" spc="-300" dirty="0">
                        <a:solidFill>
                          <a:schemeClr val="tx1"/>
                        </a:solidFill>
                        <a:effectLst/>
                        <a:latin typeface="ＭＳ ゴシック" panose="020B0609070205080204" pitchFamily="49" charset="-128"/>
                        <a:ea typeface="ＭＳ ゴシック" panose="020B0609070205080204" pitchFamily="49" charset="-128"/>
                      </a:endParaRPr>
                    </a:p>
                    <a:p>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国連で採択</a:t>
                      </a:r>
                      <a:endParaRPr lang="en-US" altLang="ja-JP"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82339" marR="82339" marT="41169" marB="41169"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7ECEF4"/>
                    </a:solidFill>
                  </a:tcPr>
                </a:tc>
                <a:extLst>
                  <a:ext uri="{0D108BD9-81ED-4DB2-BD59-A6C34878D82A}">
                    <a16:rowId xmlns:a16="http://schemas.microsoft.com/office/drawing/2014/main" val="10004"/>
                  </a:ext>
                </a:extLst>
              </a:tr>
              <a:tr h="9597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1990</a:t>
                      </a:r>
                      <a:r>
                        <a:rPr lang="ja-JP" altLang="en-US" sz="1900" b="1"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年</a:t>
                      </a:r>
                    </a:p>
                  </a:txBody>
                  <a:tcPr marL="82339" marR="82339" marT="41169" marB="41169"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子どものための世界サミット」開催</a:t>
                      </a:r>
                      <a:endParaRPr lang="en-US" altLang="ja-JP" sz="2000" b="0" spc="-50" dirty="0">
                        <a:solidFill>
                          <a:schemeClr val="tx1"/>
                        </a:solidFill>
                        <a:effectLst/>
                        <a:latin typeface="ＭＳ ゴシック" panose="020B0609070205080204" pitchFamily="49" charset="-128"/>
                        <a:ea typeface="ＭＳ ゴシック" panose="020B0609070205080204" pitchFamily="49"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b="0" spc="-50" dirty="0">
                          <a:solidFill>
                            <a:schemeClr val="tx1"/>
                          </a:solidFill>
                          <a:effectLst/>
                          <a:latin typeface="ＭＳ ゴシック" panose="020B0609070205080204" pitchFamily="49" charset="-128"/>
                          <a:ea typeface="ＭＳ ゴシック" panose="020B0609070205080204" pitchFamily="49" charset="-128"/>
                        </a:rPr>
                        <a:t>｢</a:t>
                      </a:r>
                      <a:r>
                        <a:rPr lang="ja-JP" altLang="en-US" sz="2000" b="0" spc="-50" dirty="0">
                          <a:solidFill>
                            <a:schemeClr val="tx1"/>
                          </a:solidFill>
                          <a:effectLst/>
                          <a:latin typeface="ＭＳ ゴシック" panose="020B0609070205080204" pitchFamily="49" charset="-128"/>
                          <a:ea typeface="ＭＳ ゴシック" panose="020B0609070205080204" pitchFamily="49" charset="-128"/>
                        </a:rPr>
                        <a:t>子どもの権利条約</a:t>
                      </a:r>
                      <a:r>
                        <a:rPr lang="en-US" altLang="ja-JP" sz="2000" b="0" spc="300" dirty="0">
                          <a:solidFill>
                            <a:schemeClr val="tx1"/>
                          </a:solidFill>
                          <a:effectLst/>
                          <a:latin typeface="ＭＳ ゴシック" panose="020B0609070205080204" pitchFamily="49" charset="-128"/>
                          <a:ea typeface="ＭＳ ゴシック" panose="020B0609070205080204" pitchFamily="49" charset="-128"/>
                        </a:rPr>
                        <a:t>｣</a:t>
                      </a: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が国際条約として発効</a:t>
                      </a:r>
                      <a:endParaRPr lang="en-US" altLang="ja-JP"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p>
                      <a:pPr marL="85725" marR="0" indent="0" algn="l" defTabSz="914400" rtl="0" eaLnBrk="1" fontAlgn="auto" latinLnBrk="0" hangingPunct="1">
                        <a:lnSpc>
                          <a:spcPct val="100000"/>
                        </a:lnSpc>
                        <a:spcBef>
                          <a:spcPts val="0"/>
                        </a:spcBef>
                        <a:spcAft>
                          <a:spcPts val="0"/>
                        </a:spcAft>
                        <a:buClrTx/>
                        <a:buSzTx/>
                        <a:buFontTx/>
                        <a:buNone/>
                        <a:tabLst/>
                        <a:defRPr/>
                      </a:pP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日本は</a:t>
                      </a:r>
                      <a:r>
                        <a:rPr lang="ja-JP" altLang="en-US" sz="1700" b="1" spc="-300" baseline="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１９９</a:t>
                      </a: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４年４月</a:t>
                      </a:r>
                      <a:r>
                        <a:rPr lang="ja-JP" altLang="en-US" sz="1700" b="1" spc="-400" baseline="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２</a:t>
                      </a: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２日に批准し、</a:t>
                      </a:r>
                      <a:r>
                        <a:rPr lang="ja-JP" altLang="en-US" sz="1700" b="1" spc="-400" baseline="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１９９</a:t>
                      </a: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４年５月</a:t>
                      </a:r>
                      <a:r>
                        <a:rPr lang="ja-JP" altLang="en-US" sz="1700" b="1" spc="-400" baseline="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２</a:t>
                      </a:r>
                      <a:r>
                        <a:rPr lang="ja-JP" altLang="en-US"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２日に発効</a:t>
                      </a:r>
                      <a:endParaRPr lang="en-US" altLang="ja-JP" sz="1700" b="1" spc="-50"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82339" marR="82339" marT="41169" marB="41169"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5F4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96075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6ABF376-E2F3-3E5D-E56C-4DB8F0CD2A14}"/>
              </a:ext>
            </a:extLst>
          </p:cNvPr>
          <p:cNvSpPr>
            <a:spLocks noGrp="1"/>
          </p:cNvSpPr>
          <p:nvPr>
            <p:ph type="title"/>
          </p:nvPr>
        </p:nvSpPr>
        <p:spPr/>
        <p:txBody>
          <a:bodyPr>
            <a:normAutofit/>
          </a:bodyPr>
          <a:lstStyle/>
          <a:p>
            <a:r>
              <a:rPr lang="ja-JP" altLang="en-US" dirty="0"/>
              <a:t>児童の権利に関</a:t>
            </a:r>
            <a:r>
              <a:rPr lang="ja-JP" altLang="en-US" spc="-500" dirty="0"/>
              <a:t>す</a:t>
            </a:r>
            <a:r>
              <a:rPr lang="ja-JP" altLang="en-US" dirty="0"/>
              <a:t>る条</a:t>
            </a:r>
            <a:r>
              <a:rPr lang="ja-JP" altLang="en-US" spc="-700" dirty="0"/>
              <a:t>約</a:t>
            </a:r>
            <a:r>
              <a:rPr lang="ja-JP" altLang="en-US" sz="3200" dirty="0"/>
              <a:t>（抄）</a:t>
            </a:r>
            <a:endParaRPr lang="ja-JP" altLang="en-US" dirty="0"/>
          </a:p>
        </p:txBody>
      </p:sp>
      <p:grpSp>
        <p:nvGrpSpPr>
          <p:cNvPr id="6" name="グループ化 5">
            <a:extLst>
              <a:ext uri="{FF2B5EF4-FFF2-40B4-BE49-F238E27FC236}">
                <a16:creationId xmlns:a16="http://schemas.microsoft.com/office/drawing/2014/main" id="{C945C369-3D21-E522-26A9-B8D4040593A3}"/>
              </a:ext>
            </a:extLst>
          </p:cNvPr>
          <p:cNvGrpSpPr/>
          <p:nvPr/>
        </p:nvGrpSpPr>
        <p:grpSpPr>
          <a:xfrm>
            <a:off x="415860" y="1375397"/>
            <a:ext cx="3590727" cy="523220"/>
            <a:chOff x="415860" y="1412468"/>
            <a:chExt cx="3590727" cy="523220"/>
          </a:xfrm>
        </p:grpSpPr>
        <p:sp>
          <p:nvSpPr>
            <p:cNvPr id="4" name="テキスト ボックス 3">
              <a:extLst>
                <a:ext uri="{FF2B5EF4-FFF2-40B4-BE49-F238E27FC236}">
                  <a16:creationId xmlns:a16="http://schemas.microsoft.com/office/drawing/2014/main" id="{03B4EA0F-1A68-1A9A-9F7D-DB0616EB416D}"/>
                </a:ext>
              </a:extLst>
            </p:cNvPr>
            <p:cNvSpPr txBox="1"/>
            <p:nvPr/>
          </p:nvSpPr>
          <p:spPr>
            <a:xfrm>
              <a:off x="580769" y="1412468"/>
              <a:ext cx="3274540" cy="523220"/>
            </a:xfrm>
            <a:prstGeom prst="rect">
              <a:avLst/>
            </a:prstGeom>
            <a:gradFill>
              <a:gsLst>
                <a:gs pos="50000">
                  <a:srgbClr val="FFFFFF">
                    <a:alpha val="0"/>
                  </a:srgbClr>
                </a:gs>
                <a:gs pos="60000">
                  <a:srgbClr val="FFFF99">
                    <a:alpha val="90000"/>
                  </a:srgbClr>
                </a:gs>
                <a:gs pos="81000">
                  <a:srgbClr val="FFFF00">
                    <a:alpha val="90000"/>
                  </a:srgbClr>
                </a:gs>
                <a:gs pos="100000">
                  <a:srgbClr val="FFFF00"/>
                </a:gs>
              </a:gsLst>
              <a:lin ang="5400000" scaled="0"/>
            </a:gradFill>
          </p:spPr>
          <p:txBody>
            <a:bodyPr wrap="square">
              <a:spAutoFit/>
            </a:bodyPr>
            <a:lstStyle/>
            <a:p>
              <a:endParaRPr kumimoji="1" lang="ja-JP" altLang="en-US" sz="2800" b="1" dirty="0">
                <a:solidFill>
                  <a:srgbClr val="004F94"/>
                </a:solidFill>
                <a:latin typeface="ＭＳ ゴシック" panose="020B0609070205080204" pitchFamily="49" charset="-128"/>
                <a:ea typeface="ＭＳ ゴシック" panose="020B0609070205080204" pitchFamily="49" charset="-128"/>
              </a:endParaRPr>
            </a:p>
          </p:txBody>
        </p:sp>
        <p:sp>
          <p:nvSpPr>
            <p:cNvPr id="5" name="Text Box 4">
              <a:extLst>
                <a:ext uri="{FF2B5EF4-FFF2-40B4-BE49-F238E27FC236}">
                  <a16:creationId xmlns:a16="http://schemas.microsoft.com/office/drawing/2014/main" id="{1EA5C866-F337-504D-D452-AD32210EE30B}"/>
                </a:ext>
              </a:extLst>
            </p:cNvPr>
            <p:cNvSpPr txBox="1">
              <a:spLocks noChangeArrowheads="1"/>
            </p:cNvSpPr>
            <p:nvPr/>
          </p:nvSpPr>
          <p:spPr bwMode="auto">
            <a:xfrm>
              <a:off x="415860" y="1461896"/>
              <a:ext cx="3590727" cy="426079"/>
            </a:xfrm>
            <a:prstGeom prst="rect">
              <a:avLst/>
            </a:prstGeom>
          </p:spPr>
          <p:txBody>
            <a:bodyPr wrap="non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ts val="3800"/>
                </a:lnSpc>
                <a:buNone/>
                <a:defRPr/>
              </a:pPr>
              <a:r>
                <a:rPr lang="ja-JP" altLang="en-US" b="1" spc="0" dirty="0">
                  <a:solidFill>
                    <a:srgbClr val="004F94"/>
                  </a:solidFill>
                  <a:latin typeface="ＭＳ ゴシック" panose="020B0609070205080204" pitchFamily="49" charset="-128"/>
                  <a:ea typeface="ＭＳ ゴシック" panose="020B0609070205080204" pitchFamily="49" charset="-128"/>
                </a:rPr>
                <a:t>「子どもの権利条約」</a:t>
              </a:r>
              <a:endParaRPr lang="en-US" altLang="ja-JP" b="1" spc="0" dirty="0">
                <a:solidFill>
                  <a:srgbClr val="004F94"/>
                </a:solidFill>
                <a:latin typeface="ＭＳ ゴシック" panose="020B0609070205080204" pitchFamily="49" charset="-128"/>
                <a:ea typeface="ＭＳ ゴシック" panose="020B0609070205080204" pitchFamily="49" charset="-128"/>
              </a:endParaRPr>
            </a:p>
          </p:txBody>
        </p:sp>
      </p:grpSp>
      <p:sp>
        <p:nvSpPr>
          <p:cNvPr id="7" name="角丸四角形 1">
            <a:extLst>
              <a:ext uri="{FF2B5EF4-FFF2-40B4-BE49-F238E27FC236}">
                <a16:creationId xmlns:a16="http://schemas.microsoft.com/office/drawing/2014/main" id="{6A0BD008-BF9D-C85F-FEF1-0DBC082167D9}"/>
              </a:ext>
            </a:extLst>
          </p:cNvPr>
          <p:cNvSpPr/>
          <p:nvPr/>
        </p:nvSpPr>
        <p:spPr>
          <a:xfrm>
            <a:off x="667267" y="3350283"/>
            <a:ext cx="7858895" cy="863741"/>
          </a:xfrm>
          <a:prstGeom prst="roundRect">
            <a:avLst/>
          </a:prstGeom>
          <a:solidFill>
            <a:srgbClr val="3690D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715963" indent="-715963"/>
            <a:r>
              <a:rPr kumimoji="1" lang="ja-JP" altLang="en-US" sz="2200" b="1" dirty="0">
                <a:solidFill>
                  <a:schemeClr val="bg1"/>
                </a:solidFill>
                <a:latin typeface="ＭＳ ゴシック" panose="020B0609070205080204" pitchFamily="49" charset="-128"/>
                <a:ea typeface="ＭＳ ゴシック" panose="020B0609070205080204" pitchFamily="49" charset="-128"/>
              </a:rPr>
              <a:t>（</a:t>
            </a:r>
            <a:r>
              <a:rPr lang="en-US" altLang="ja-JP" sz="2200" b="1" dirty="0">
                <a:latin typeface="ＭＳ ゴシック" panose="020B0609070205080204" pitchFamily="49" charset="-128"/>
                <a:ea typeface="ＭＳ ゴシック" panose="020B0609070205080204" pitchFamily="49" charset="-128"/>
              </a:rPr>
              <a:t>a</a:t>
            </a:r>
            <a:r>
              <a:rPr kumimoji="1" lang="ja-JP" altLang="en-US" sz="2200" b="1" dirty="0">
                <a:solidFill>
                  <a:schemeClr val="bg1"/>
                </a:solidFill>
                <a:latin typeface="ＭＳ ゴシック" panose="020B0609070205080204" pitchFamily="49" charset="-128"/>
                <a:ea typeface="ＭＳ ゴシック" panose="020B0609070205080204" pitchFamily="49" charset="-128"/>
              </a:rPr>
              <a:t>）</a:t>
            </a:r>
            <a:r>
              <a:rPr lang="ja-JP" altLang="en-US" sz="2200" b="1" spc="-60" dirty="0">
                <a:solidFill>
                  <a:schemeClr val="bg1"/>
                </a:solidFill>
                <a:latin typeface="ＭＳ ゴシック" panose="020B0609070205080204" pitchFamily="49" charset="-128"/>
                <a:ea typeface="ＭＳ ゴシック" panose="020B0609070205080204" pitchFamily="49" charset="-128"/>
              </a:rPr>
              <a:t>不法な性的な行為を行うことを児童に対して勧誘し、</a:t>
            </a:r>
            <a:br>
              <a:rPr lang="en-US" altLang="ja-JP" sz="2200" b="1" spc="-60" dirty="0">
                <a:solidFill>
                  <a:schemeClr val="bg1"/>
                </a:solidFill>
                <a:latin typeface="ＭＳ ゴシック" panose="020B0609070205080204" pitchFamily="49" charset="-128"/>
                <a:ea typeface="ＭＳ ゴシック" panose="020B0609070205080204" pitchFamily="49" charset="-128"/>
              </a:rPr>
            </a:br>
            <a:r>
              <a:rPr lang="ja-JP" altLang="en-US" sz="2200" b="1" spc="-60" dirty="0">
                <a:solidFill>
                  <a:schemeClr val="bg1"/>
                </a:solidFill>
                <a:latin typeface="ＭＳ ゴシック" panose="020B0609070205080204" pitchFamily="49" charset="-128"/>
                <a:ea typeface="ＭＳ ゴシック" panose="020B0609070205080204" pitchFamily="49" charset="-128"/>
              </a:rPr>
              <a:t>また</a:t>
            </a:r>
            <a:r>
              <a:rPr lang="ja-JP" altLang="en-US" sz="2200" b="1" spc="-100" dirty="0">
                <a:solidFill>
                  <a:schemeClr val="bg1"/>
                </a:solidFill>
                <a:latin typeface="ＭＳ ゴシック" panose="020B0609070205080204" pitchFamily="49" charset="-128"/>
                <a:ea typeface="ＭＳ ゴシック" panose="020B0609070205080204" pitchFamily="49" charset="-128"/>
              </a:rPr>
              <a:t>は強制すること。</a:t>
            </a:r>
            <a:endParaRPr lang="en-US" altLang="ja-JP" sz="2200" b="1" dirty="0">
              <a:solidFill>
                <a:schemeClr val="bg1"/>
              </a:solidFill>
              <a:latin typeface="ＭＳ ゴシック" panose="020B0609070205080204" pitchFamily="49" charset="-128"/>
              <a:ea typeface="ＭＳ ゴシック" panose="020B0609070205080204" pitchFamily="49" charset="-128"/>
            </a:endParaRPr>
          </a:p>
        </p:txBody>
      </p:sp>
      <p:sp>
        <p:nvSpPr>
          <p:cNvPr id="8" name="角丸四角形 14">
            <a:extLst>
              <a:ext uri="{FF2B5EF4-FFF2-40B4-BE49-F238E27FC236}">
                <a16:creationId xmlns:a16="http://schemas.microsoft.com/office/drawing/2014/main" id="{1A2F783C-8A07-ECBB-04EE-6898DF2ED623}"/>
              </a:ext>
            </a:extLst>
          </p:cNvPr>
          <p:cNvSpPr/>
          <p:nvPr/>
        </p:nvSpPr>
        <p:spPr>
          <a:xfrm>
            <a:off x="667267" y="4326281"/>
            <a:ext cx="7858895" cy="863741"/>
          </a:xfrm>
          <a:prstGeom prst="roundRect">
            <a:avLst/>
          </a:prstGeom>
          <a:solidFill>
            <a:srgbClr val="3690D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715963" indent="-715963"/>
            <a:r>
              <a:rPr kumimoji="1" lang="ja-JP" altLang="en-US" sz="2200" b="1" dirty="0">
                <a:solidFill>
                  <a:schemeClr val="bg1"/>
                </a:solidFill>
                <a:latin typeface="ＭＳ ゴシック" panose="020B0609070205080204" pitchFamily="49" charset="-128"/>
                <a:ea typeface="ＭＳ ゴシック" panose="020B0609070205080204" pitchFamily="49" charset="-128"/>
              </a:rPr>
              <a:t>（</a:t>
            </a:r>
            <a:r>
              <a:rPr kumimoji="1" lang="en-US" altLang="ja-JP" sz="2200" b="1" dirty="0">
                <a:solidFill>
                  <a:schemeClr val="bg1"/>
                </a:solidFill>
                <a:latin typeface="ＭＳ ゴシック" panose="020B0609070205080204" pitchFamily="49" charset="-128"/>
                <a:ea typeface="ＭＳ ゴシック" panose="020B0609070205080204" pitchFamily="49" charset="-128"/>
              </a:rPr>
              <a:t>b</a:t>
            </a:r>
            <a:r>
              <a:rPr kumimoji="1" lang="ja-JP" altLang="en-US" sz="2200" b="1" dirty="0">
                <a:solidFill>
                  <a:schemeClr val="bg1"/>
                </a:solidFill>
                <a:latin typeface="ＭＳ ゴシック" panose="020B0609070205080204" pitchFamily="49" charset="-128"/>
                <a:ea typeface="ＭＳ ゴシック" panose="020B0609070205080204" pitchFamily="49" charset="-128"/>
              </a:rPr>
              <a:t>）</a:t>
            </a:r>
            <a:r>
              <a:rPr kumimoji="1" lang="ja-JP" altLang="en-US" sz="2200" b="1" spc="-90" dirty="0">
                <a:solidFill>
                  <a:schemeClr val="bg1"/>
                </a:solidFill>
                <a:latin typeface="ＭＳ ゴシック" panose="020B0609070205080204" pitchFamily="49" charset="-128"/>
                <a:ea typeface="ＭＳ ゴシック" panose="020B0609070205080204" pitchFamily="49" charset="-128"/>
              </a:rPr>
              <a:t>売春または他の不法な性的な業務において児童を搾取的</a:t>
            </a:r>
            <a:r>
              <a:rPr lang="ja-JP" altLang="en-US" sz="2200" b="1" spc="-60" dirty="0">
                <a:solidFill>
                  <a:schemeClr val="bg1"/>
                </a:solidFill>
                <a:latin typeface="ＭＳ ゴシック" panose="020B0609070205080204" pitchFamily="49" charset="-128"/>
                <a:ea typeface="ＭＳ ゴシック" panose="020B0609070205080204" pitchFamily="49" charset="-128"/>
              </a:rPr>
              <a:t>に使用すること。</a:t>
            </a:r>
            <a:endParaRPr lang="en-US" altLang="ja-JP" sz="2200" b="1" spc="-60" dirty="0">
              <a:solidFill>
                <a:schemeClr val="bg1"/>
              </a:solidFill>
              <a:latin typeface="ＭＳ ゴシック" panose="020B0609070205080204" pitchFamily="49" charset="-128"/>
              <a:ea typeface="ＭＳ ゴシック" panose="020B0609070205080204" pitchFamily="49" charset="-128"/>
            </a:endParaRPr>
          </a:p>
        </p:txBody>
      </p:sp>
      <p:sp>
        <p:nvSpPr>
          <p:cNvPr id="9" name="角丸四角形 15">
            <a:extLst>
              <a:ext uri="{FF2B5EF4-FFF2-40B4-BE49-F238E27FC236}">
                <a16:creationId xmlns:a16="http://schemas.microsoft.com/office/drawing/2014/main" id="{9818DD9B-4DEB-61AA-07F9-1AACF463AFC2}"/>
              </a:ext>
            </a:extLst>
          </p:cNvPr>
          <p:cNvSpPr/>
          <p:nvPr/>
        </p:nvSpPr>
        <p:spPr>
          <a:xfrm>
            <a:off x="667267" y="5302279"/>
            <a:ext cx="7858895" cy="863741"/>
          </a:xfrm>
          <a:prstGeom prst="roundRect">
            <a:avLst/>
          </a:prstGeom>
          <a:solidFill>
            <a:srgbClr val="3690D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715963" indent="-715963"/>
            <a:r>
              <a:rPr kumimoji="1" lang="ja-JP" altLang="en-US" sz="2200" b="1" dirty="0">
                <a:solidFill>
                  <a:schemeClr val="bg1"/>
                </a:solidFill>
                <a:latin typeface="ＭＳ ゴシック" panose="020B0609070205080204" pitchFamily="49" charset="-128"/>
                <a:ea typeface="ＭＳ ゴシック" panose="020B0609070205080204" pitchFamily="49" charset="-128"/>
              </a:rPr>
              <a:t>（</a:t>
            </a:r>
            <a:r>
              <a:rPr kumimoji="1" lang="en-US" altLang="ja-JP" sz="2200" b="1" dirty="0">
                <a:solidFill>
                  <a:schemeClr val="bg1"/>
                </a:solidFill>
                <a:latin typeface="ＭＳ ゴシック" panose="020B0609070205080204" pitchFamily="49" charset="-128"/>
                <a:ea typeface="ＭＳ ゴシック" panose="020B0609070205080204" pitchFamily="49" charset="-128"/>
              </a:rPr>
              <a:t>c</a:t>
            </a:r>
            <a:r>
              <a:rPr kumimoji="1" lang="ja-JP" altLang="en-US" sz="2200" b="1" dirty="0">
                <a:solidFill>
                  <a:schemeClr val="bg1"/>
                </a:solidFill>
                <a:latin typeface="ＭＳ ゴシック" panose="020B0609070205080204" pitchFamily="49" charset="-128"/>
                <a:ea typeface="ＭＳ ゴシック" panose="020B0609070205080204" pitchFamily="49" charset="-128"/>
              </a:rPr>
              <a:t>）わいせつな演技および物において児童を搾取的に使用</a:t>
            </a:r>
            <a:r>
              <a:rPr lang="ja-JP" altLang="en-US" sz="2200" b="1" dirty="0">
                <a:solidFill>
                  <a:schemeClr val="bg1"/>
                </a:solidFill>
                <a:latin typeface="ＭＳ ゴシック" panose="020B0609070205080204" pitchFamily="49" charset="-128"/>
                <a:ea typeface="ＭＳ ゴシック" panose="020B0609070205080204" pitchFamily="49" charset="-128"/>
              </a:rPr>
              <a:t>すること。</a:t>
            </a:r>
            <a:endParaRPr kumimoji="1" lang="en-US" altLang="ja-JP" sz="2200" b="1" dirty="0">
              <a:solidFill>
                <a:schemeClr val="bg1"/>
              </a:solidFill>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CBF58A9D-25CA-8DA5-2E0F-6EB30C49190D}"/>
              </a:ext>
            </a:extLst>
          </p:cNvPr>
          <p:cNvSpPr txBox="1"/>
          <p:nvPr/>
        </p:nvSpPr>
        <p:spPr>
          <a:xfrm>
            <a:off x="580768" y="1858783"/>
            <a:ext cx="8068961" cy="1685077"/>
          </a:xfrm>
          <a:prstGeom prst="rect">
            <a:avLst/>
          </a:prstGeom>
          <a:noFill/>
        </p:spPr>
        <p:txBody>
          <a:bodyPr wrap="square" rtlCol="0">
            <a:spAutoFit/>
          </a:bodyPr>
          <a:lstStyle/>
          <a:p>
            <a:pPr marL="0" indent="0">
              <a:lnSpc>
                <a:spcPct val="150000"/>
              </a:lnSpc>
              <a:buNone/>
              <a:defRPr/>
            </a:pPr>
            <a:r>
              <a:rPr lang="ja-JP" altLang="en-US" sz="2100" b="1" spc="0" dirty="0">
                <a:solidFill>
                  <a:srgbClr val="004F94"/>
                </a:solidFill>
                <a:latin typeface="ＭＳ ゴシック" panose="020B0609070205080204" pitchFamily="49" charset="-128"/>
                <a:ea typeface="ＭＳ ゴシック" panose="020B0609070205080204" pitchFamily="49" charset="-128"/>
              </a:rPr>
              <a:t>第</a:t>
            </a:r>
            <a:r>
              <a:rPr lang="ja-JP" altLang="en-US" sz="2100" b="1" spc="-500" dirty="0">
                <a:solidFill>
                  <a:srgbClr val="004F94"/>
                </a:solidFill>
                <a:latin typeface="ＭＳ ゴシック" panose="020B0609070205080204" pitchFamily="49" charset="-128"/>
                <a:ea typeface="ＭＳ ゴシック" panose="020B0609070205080204" pitchFamily="49" charset="-128"/>
              </a:rPr>
              <a:t>３</a:t>
            </a:r>
            <a:r>
              <a:rPr lang="ja-JP" altLang="en-US" sz="2100" b="1" spc="0" dirty="0">
                <a:solidFill>
                  <a:srgbClr val="004F94"/>
                </a:solidFill>
                <a:latin typeface="ＭＳ ゴシック" panose="020B0609070205080204" pitchFamily="49" charset="-128"/>
                <a:ea typeface="ＭＳ ゴシック" panose="020B0609070205080204" pitchFamily="49" charset="-128"/>
              </a:rPr>
              <a:t>４</a:t>
            </a:r>
            <a:r>
              <a:rPr lang="ja-JP" altLang="en-US" sz="2100" b="1" spc="-500" dirty="0">
                <a:solidFill>
                  <a:srgbClr val="004F94"/>
                </a:solidFill>
                <a:latin typeface="ＭＳ ゴシック" panose="020B0609070205080204" pitchFamily="49" charset="-128"/>
                <a:ea typeface="ＭＳ ゴシック" panose="020B0609070205080204" pitchFamily="49" charset="-128"/>
              </a:rPr>
              <a:t>条</a:t>
            </a:r>
            <a:r>
              <a:rPr lang="en-US" altLang="ja-JP" sz="2100" b="1" spc="0" dirty="0">
                <a:solidFill>
                  <a:srgbClr val="004F94"/>
                </a:solidFill>
                <a:latin typeface="ＭＳ ゴシック" panose="020B0609070205080204" pitchFamily="49" charset="-128"/>
                <a:ea typeface="ＭＳ ゴシック" panose="020B0609070205080204" pitchFamily="49" charset="-128"/>
              </a:rPr>
              <a:t>【</a:t>
            </a:r>
            <a:r>
              <a:rPr lang="ja-JP" altLang="en-US" sz="2100" b="1" spc="0" dirty="0">
                <a:solidFill>
                  <a:srgbClr val="004F94"/>
                </a:solidFill>
                <a:latin typeface="ＭＳ ゴシック" panose="020B0609070205080204" pitchFamily="49" charset="-128"/>
                <a:ea typeface="ＭＳ ゴシック" panose="020B0609070205080204" pitchFamily="49" charset="-128"/>
              </a:rPr>
              <a:t>性的搾</a:t>
            </a:r>
            <a:r>
              <a:rPr lang="ja-JP" altLang="en-US" sz="2100" b="1" spc="-300" dirty="0">
                <a:solidFill>
                  <a:srgbClr val="004F94"/>
                </a:solidFill>
                <a:latin typeface="ＭＳ ゴシック" panose="020B0609070205080204" pitchFamily="49" charset="-128"/>
                <a:ea typeface="ＭＳ ゴシック" panose="020B0609070205080204" pitchFamily="49" charset="-128"/>
              </a:rPr>
              <a:t>取・</a:t>
            </a:r>
            <a:r>
              <a:rPr lang="ja-JP" altLang="en-US" sz="2100" b="1" spc="0" dirty="0">
                <a:solidFill>
                  <a:srgbClr val="004F94"/>
                </a:solidFill>
                <a:latin typeface="ＭＳ ゴシック" panose="020B0609070205080204" pitchFamily="49" charset="-128"/>
                <a:ea typeface="ＭＳ ゴシック" panose="020B0609070205080204" pitchFamily="49" charset="-128"/>
              </a:rPr>
              <a:t>性的虐待からの保護</a:t>
            </a:r>
            <a:r>
              <a:rPr lang="en-US" altLang="ja-JP" sz="2100" b="1" spc="0" dirty="0">
                <a:solidFill>
                  <a:srgbClr val="004F94"/>
                </a:solidFill>
                <a:latin typeface="ＭＳ ゴシック" panose="020B0609070205080204" pitchFamily="49" charset="-128"/>
                <a:ea typeface="ＭＳ ゴシック" panose="020B0609070205080204" pitchFamily="49" charset="-128"/>
              </a:rPr>
              <a:t>】</a:t>
            </a:r>
          </a:p>
          <a:p>
            <a:pPr marL="185738">
              <a:buNone/>
              <a:defRPr/>
            </a:pPr>
            <a:r>
              <a:rPr lang="ja-JP" altLang="en-US" sz="1800" dirty="0">
                <a:solidFill>
                  <a:srgbClr val="004F94"/>
                </a:solidFill>
                <a:latin typeface="ＭＳ ゴシック" panose="020B0609070205080204" pitchFamily="49" charset="-128"/>
                <a:ea typeface="ＭＳ ゴシック" panose="020B0609070205080204" pitchFamily="49" charset="-128"/>
              </a:rPr>
              <a:t>締結国は</a:t>
            </a:r>
            <a:r>
              <a:rPr lang="ja-JP" altLang="en-US" sz="1800" spc="-700" dirty="0">
                <a:solidFill>
                  <a:srgbClr val="004F94"/>
                </a:solidFill>
                <a:latin typeface="ＭＳ ゴシック" panose="020B0609070205080204" pitchFamily="49" charset="-128"/>
                <a:ea typeface="ＭＳ ゴシック" panose="020B0609070205080204" pitchFamily="49" charset="-128"/>
              </a:rPr>
              <a:t>、</a:t>
            </a:r>
            <a:r>
              <a:rPr lang="ja-JP" altLang="en-US" sz="1800" dirty="0">
                <a:solidFill>
                  <a:srgbClr val="004F94"/>
                </a:solidFill>
                <a:latin typeface="ＭＳ ゴシック" panose="020B0609070205080204" pitchFamily="49" charset="-128"/>
                <a:ea typeface="ＭＳ ゴシック" panose="020B0609070205080204" pitchFamily="49" charset="-128"/>
              </a:rPr>
              <a:t>あらゆる形態の性的搾取および性的虐待から児童を保護することを約束する</a:t>
            </a:r>
            <a:r>
              <a:rPr lang="ja-JP" altLang="en-US" sz="1800" spc="-500" dirty="0">
                <a:solidFill>
                  <a:srgbClr val="004F94"/>
                </a:solidFill>
                <a:latin typeface="ＭＳ ゴシック" panose="020B0609070205080204" pitchFamily="49" charset="-128"/>
                <a:ea typeface="ＭＳ ゴシック" panose="020B0609070205080204" pitchFamily="49" charset="-128"/>
              </a:rPr>
              <a:t>。</a:t>
            </a:r>
            <a:r>
              <a:rPr lang="ja-JP" altLang="en-US" sz="1800" dirty="0">
                <a:solidFill>
                  <a:srgbClr val="004F94"/>
                </a:solidFill>
                <a:latin typeface="ＭＳ ゴシック" panose="020B0609070205080204" pitchFamily="49" charset="-128"/>
                <a:ea typeface="ＭＳ ゴシック" panose="020B0609070205080204" pitchFamily="49" charset="-128"/>
              </a:rPr>
              <a:t>このため</a:t>
            </a:r>
            <a:r>
              <a:rPr lang="ja-JP" altLang="en-US" sz="1800" spc="-700" dirty="0">
                <a:solidFill>
                  <a:srgbClr val="004F94"/>
                </a:solidFill>
                <a:latin typeface="ＭＳ ゴシック" panose="020B0609070205080204" pitchFamily="49" charset="-128"/>
                <a:ea typeface="ＭＳ ゴシック" panose="020B0609070205080204" pitchFamily="49" charset="-128"/>
              </a:rPr>
              <a:t>、</a:t>
            </a:r>
            <a:r>
              <a:rPr lang="ja-JP" altLang="en-US" sz="1800" dirty="0">
                <a:solidFill>
                  <a:srgbClr val="004F94"/>
                </a:solidFill>
                <a:latin typeface="ＭＳ ゴシック" panose="020B0609070205080204" pitchFamily="49" charset="-128"/>
                <a:ea typeface="ＭＳ ゴシック" panose="020B0609070205080204" pitchFamily="49" charset="-128"/>
              </a:rPr>
              <a:t>締結国は</a:t>
            </a:r>
            <a:r>
              <a:rPr lang="ja-JP" altLang="en-US" sz="1800" spc="-700" dirty="0">
                <a:solidFill>
                  <a:srgbClr val="004F94"/>
                </a:solidFill>
                <a:latin typeface="ＭＳ ゴシック" panose="020B0609070205080204" pitchFamily="49" charset="-128"/>
                <a:ea typeface="ＭＳ ゴシック" panose="020B0609070205080204" pitchFamily="49" charset="-128"/>
              </a:rPr>
              <a:t>、</a:t>
            </a:r>
            <a:r>
              <a:rPr lang="ja-JP" altLang="en-US" sz="1800" dirty="0">
                <a:solidFill>
                  <a:srgbClr val="004F94"/>
                </a:solidFill>
                <a:latin typeface="ＭＳ ゴシック" panose="020B0609070205080204" pitchFamily="49" charset="-128"/>
                <a:ea typeface="ＭＳ ゴシック" panose="020B0609070205080204" pitchFamily="49" charset="-128"/>
              </a:rPr>
              <a:t>特に</a:t>
            </a:r>
            <a:r>
              <a:rPr lang="ja-JP" altLang="en-US" sz="1800" spc="-700" dirty="0">
                <a:solidFill>
                  <a:srgbClr val="004F94"/>
                </a:solidFill>
                <a:latin typeface="ＭＳ ゴシック" panose="020B0609070205080204" pitchFamily="49" charset="-128"/>
                <a:ea typeface="ＭＳ ゴシック" panose="020B0609070205080204" pitchFamily="49" charset="-128"/>
              </a:rPr>
              <a:t>、</a:t>
            </a:r>
            <a:r>
              <a:rPr lang="ja-JP" altLang="en-US" sz="1800" dirty="0">
                <a:solidFill>
                  <a:srgbClr val="004F94"/>
                </a:solidFill>
                <a:latin typeface="ＭＳ ゴシック" panose="020B0609070205080204" pitchFamily="49" charset="-128"/>
                <a:ea typeface="ＭＳ ゴシック" panose="020B0609070205080204" pitchFamily="49" charset="-128"/>
              </a:rPr>
              <a:t>次のことを防止するためのすべての国内</a:t>
            </a:r>
            <a:r>
              <a:rPr lang="ja-JP" altLang="en-US" sz="1800" spc="-700" dirty="0">
                <a:solidFill>
                  <a:srgbClr val="004F94"/>
                </a:solidFill>
                <a:latin typeface="ＭＳ ゴシック" panose="020B0609070205080204" pitchFamily="49" charset="-128"/>
                <a:ea typeface="ＭＳ ゴシック" panose="020B0609070205080204" pitchFamily="49" charset="-128"/>
              </a:rPr>
              <a:t>、</a:t>
            </a:r>
            <a:r>
              <a:rPr lang="ja-JP" altLang="en-US" sz="1800" dirty="0">
                <a:solidFill>
                  <a:srgbClr val="004F94"/>
                </a:solidFill>
                <a:latin typeface="ＭＳ ゴシック" panose="020B0609070205080204" pitchFamily="49" charset="-128"/>
                <a:ea typeface="ＭＳ ゴシック" panose="020B0609070205080204" pitchFamily="49" charset="-128"/>
              </a:rPr>
              <a:t>二国間および多数国間の措置を取る</a:t>
            </a:r>
            <a:r>
              <a:rPr lang="ja-JP" altLang="en-US" sz="1800" spc="-500" dirty="0">
                <a:solidFill>
                  <a:srgbClr val="004F94"/>
                </a:solidFill>
                <a:latin typeface="ＭＳ ゴシック" panose="020B0609070205080204" pitchFamily="49" charset="-128"/>
                <a:ea typeface="ＭＳ ゴシック" panose="020B0609070205080204" pitchFamily="49" charset="-128"/>
              </a:rPr>
              <a:t>。</a:t>
            </a:r>
            <a:endParaRPr lang="en-US" altLang="ja-JP" sz="1800" dirty="0">
              <a:solidFill>
                <a:srgbClr val="004F94"/>
              </a:solidFill>
              <a:latin typeface="ＭＳ ゴシック" panose="020B0609070205080204" pitchFamily="49" charset="-128"/>
              <a:ea typeface="ＭＳ ゴシック" panose="020B0609070205080204" pitchFamily="49" charset="-128"/>
            </a:endParaRPr>
          </a:p>
          <a:p>
            <a:pPr algn="just"/>
            <a:endParaRPr kumimoji="1"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39226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挿絵, シャツ が含まれている画像&#10;&#10;自動的に生成された説明">
            <a:extLst>
              <a:ext uri="{FF2B5EF4-FFF2-40B4-BE49-F238E27FC236}">
                <a16:creationId xmlns:a16="http://schemas.microsoft.com/office/drawing/2014/main" id="{6977EF89-7BC7-D2A7-5B54-2FE91D7FDDCC}"/>
              </a:ext>
            </a:extLst>
          </p:cNvPr>
          <p:cNvPicPr>
            <a:picLocks noChangeAspect="1"/>
          </p:cNvPicPr>
          <p:nvPr/>
        </p:nvPicPr>
        <p:blipFill rotWithShape="1">
          <a:blip r:embed="rId3"/>
          <a:srcRect b="44276"/>
          <a:stretch/>
        </p:blipFill>
        <p:spPr>
          <a:xfrm>
            <a:off x="7137400" y="1858835"/>
            <a:ext cx="1766042" cy="2128965"/>
          </a:xfrm>
          <a:prstGeom prst="rect">
            <a:avLst/>
          </a:prstGeom>
        </p:spPr>
      </p:pic>
      <p:sp>
        <p:nvSpPr>
          <p:cNvPr id="2" name="タイトル 1">
            <a:extLst>
              <a:ext uri="{FF2B5EF4-FFF2-40B4-BE49-F238E27FC236}">
                <a16:creationId xmlns:a16="http://schemas.microsoft.com/office/drawing/2014/main" id="{14F4B11B-9B31-E684-8FF1-E77C7D911982}"/>
              </a:ext>
            </a:extLst>
          </p:cNvPr>
          <p:cNvSpPr>
            <a:spLocks noGrp="1"/>
          </p:cNvSpPr>
          <p:nvPr>
            <p:ph type="title"/>
          </p:nvPr>
        </p:nvSpPr>
        <p:spPr>
          <a:xfrm>
            <a:off x="1408149" y="393305"/>
            <a:ext cx="7735852" cy="894748"/>
          </a:xfrm>
        </p:spPr>
        <p:txBody>
          <a:bodyPr>
            <a:normAutofit/>
          </a:bodyPr>
          <a:lstStyle/>
          <a:p>
            <a:r>
              <a:rPr kumimoji="1" lang="ja-JP" altLang="en-US" sz="3580" dirty="0"/>
              <a:t>日本国内の性に関</a:t>
            </a:r>
            <a:r>
              <a:rPr kumimoji="1" lang="ja-JP" altLang="en-US" sz="3580" spc="-400" dirty="0"/>
              <a:t>す</a:t>
            </a:r>
            <a:r>
              <a:rPr kumimoji="1" lang="ja-JP" altLang="en-US" sz="3580" dirty="0"/>
              <a:t>る主な法</a:t>
            </a:r>
            <a:r>
              <a:rPr kumimoji="1" lang="ja-JP" altLang="en-US" sz="3580" spc="-1000" dirty="0"/>
              <a:t>律・</a:t>
            </a:r>
            <a:r>
              <a:rPr kumimoji="1" lang="ja-JP" altLang="en-US" sz="3580" dirty="0"/>
              <a:t>規制</a:t>
            </a:r>
          </a:p>
        </p:txBody>
      </p:sp>
      <p:sp>
        <p:nvSpPr>
          <p:cNvPr id="4" name="角丸四角形 1"/>
          <p:cNvSpPr/>
          <p:nvPr/>
        </p:nvSpPr>
        <p:spPr>
          <a:xfrm>
            <a:off x="605481" y="1482812"/>
            <a:ext cx="7839181" cy="444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2600" spc="-400" dirty="0">
                <a:solidFill>
                  <a:srgbClr val="004F94"/>
                </a:solidFill>
                <a:latin typeface="ＭＳ ゴシック" panose="020B0609070205080204" pitchFamily="49" charset="-128"/>
                <a:ea typeface="ＭＳ ゴシック" panose="020B0609070205080204" pitchFamily="49" charset="-128"/>
              </a:rPr>
              <a:t>● </a:t>
            </a:r>
            <a:r>
              <a:rPr lang="ja-JP" altLang="en-US" sz="2600" dirty="0">
                <a:solidFill>
                  <a:schemeClr val="tx1">
                    <a:lumMod val="75000"/>
                    <a:lumOff val="25000"/>
                  </a:schemeClr>
                </a:solidFill>
                <a:latin typeface="ＭＳ ゴシック" panose="020B0609070205080204" pitchFamily="49" charset="-128"/>
                <a:ea typeface="ＭＳ ゴシック" panose="020B0609070205080204" pitchFamily="49" charset="-128"/>
              </a:rPr>
              <a:t>刑</a:t>
            </a:r>
            <a:r>
              <a:rPr lang="ja-JP" altLang="en-US" sz="26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法</a:t>
            </a:r>
            <a:r>
              <a:rPr lang="ja-JP" altLang="en-US" b="1" dirty="0">
                <a:solidFill>
                  <a:srgbClr val="004F94"/>
                </a:solidFill>
                <a:latin typeface="ＭＳ ゴシック" panose="020B0609070205080204" pitchFamily="49" charset="-128"/>
                <a:ea typeface="ＭＳ ゴシック" panose="020B0609070205080204" pitchFamily="49" charset="-128"/>
              </a:rPr>
              <a:t>（犯罪や刑罰を規定した法律）</a:t>
            </a:r>
            <a:endParaRPr lang="en-US" altLang="ja-JP" b="1" dirty="0">
              <a:solidFill>
                <a:srgbClr val="004F94"/>
              </a:solidFill>
              <a:latin typeface="ＭＳ ゴシック" panose="020B0609070205080204" pitchFamily="49" charset="-128"/>
              <a:ea typeface="ＭＳ ゴシック" panose="020B0609070205080204" pitchFamily="49" charset="-128"/>
            </a:endParaRPr>
          </a:p>
        </p:txBody>
      </p:sp>
      <p:sp>
        <p:nvSpPr>
          <p:cNvPr id="3" name="テキスト ボックス 2">
            <a:extLst>
              <a:ext uri="{FF2B5EF4-FFF2-40B4-BE49-F238E27FC236}">
                <a16:creationId xmlns:a16="http://schemas.microsoft.com/office/drawing/2014/main" id="{4CAF5B3B-4A74-2DE7-4E3E-B6AB7BFBFAF6}"/>
              </a:ext>
            </a:extLst>
          </p:cNvPr>
          <p:cNvSpPr txBox="1"/>
          <p:nvPr/>
        </p:nvSpPr>
        <p:spPr>
          <a:xfrm>
            <a:off x="851244" y="1986488"/>
            <a:ext cx="6852771" cy="1535188"/>
          </a:xfrm>
          <a:prstGeom prst="rect">
            <a:avLst/>
          </a:prstGeom>
          <a:noFill/>
        </p:spPr>
        <p:txBody>
          <a:bodyPr wrap="square" rtlCol="0">
            <a:noAutofit/>
          </a:bodyPr>
          <a:lstStyle/>
          <a:p>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刑法一部改</a:t>
            </a:r>
            <a:r>
              <a:rPr lang="ja-JP" altLang="en-US" sz="24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正</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2023</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年</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6</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月</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23</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日公布　</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7</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月</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13</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日施行）</a:t>
            </a:r>
            <a:endPar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endParaRPr lang="en-US" altLang="ja-JP" sz="3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第</a:t>
            </a:r>
            <a:r>
              <a:rPr lang="en-US" alt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176</a:t>
            </a: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条：強制わいせつ罪 ⇒ </a:t>
            </a:r>
            <a:r>
              <a:rPr lang="ja-JP" altLang="en-US" sz="2400" b="1" spc="-150" dirty="0">
                <a:solidFill>
                  <a:schemeClr val="tx1">
                    <a:lumMod val="75000"/>
                    <a:lumOff val="25000"/>
                  </a:schemeClr>
                </a:solidFill>
                <a:latin typeface="ＭＳ ゴシック" panose="020B0609070205080204" pitchFamily="49" charset="-128"/>
                <a:ea typeface="ＭＳ ゴシック" panose="020B0609070205080204" pitchFamily="49" charset="-128"/>
              </a:rPr>
              <a:t>不同意わいせつ罪</a:t>
            </a:r>
            <a:endParaRPr lang="en-US" altLang="ja-JP" sz="2400" b="1" spc="-15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ctr"/>
            <a:r>
              <a:rPr lang="ja-JP" altLang="en-US" sz="2000" b="1" spc="-150" dirty="0">
                <a:solidFill>
                  <a:srgbClr val="004F94"/>
                </a:solidFill>
                <a:latin typeface="ＭＳ ゴシック" panose="020B0609070205080204" pitchFamily="49" charset="-128"/>
                <a:ea typeface="ＭＳ ゴシック" panose="020B0609070205080204" pitchFamily="49" charset="-128"/>
              </a:rPr>
              <a:t>および</a:t>
            </a:r>
            <a:endParaRPr lang="en-US" altLang="ja-JP" sz="2000" b="1" spc="-150" dirty="0">
              <a:solidFill>
                <a:srgbClr val="004F94"/>
              </a:solidFill>
              <a:latin typeface="ＭＳ ゴシック" panose="020B0609070205080204" pitchFamily="49" charset="-128"/>
              <a:ea typeface="ＭＳ ゴシック" panose="020B0609070205080204" pitchFamily="49" charset="-128"/>
            </a:endParaRPr>
          </a:p>
          <a:p>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第</a:t>
            </a:r>
            <a:r>
              <a:rPr lang="en-US" alt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177</a:t>
            </a: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rPr>
              <a:t>条：強制性交等罪　 ⇒ 不同意性交等罪</a:t>
            </a:r>
            <a:endParaRPr lang="en-US" alt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6" name="テキスト ボックス 5">
            <a:extLst>
              <a:ext uri="{FF2B5EF4-FFF2-40B4-BE49-F238E27FC236}">
                <a16:creationId xmlns:a16="http://schemas.microsoft.com/office/drawing/2014/main" id="{B98DEEE3-03E6-66FF-2B04-10D4B73E445B}"/>
              </a:ext>
            </a:extLst>
          </p:cNvPr>
          <p:cNvSpPr txBox="1"/>
          <p:nvPr/>
        </p:nvSpPr>
        <p:spPr>
          <a:xfrm>
            <a:off x="571671" y="3665578"/>
            <a:ext cx="8000657" cy="2459921"/>
          </a:xfrm>
          <a:prstGeom prst="roundRect">
            <a:avLst>
              <a:gd name="adj" fmla="val 7254"/>
            </a:avLst>
          </a:prstGeom>
          <a:solidFill>
            <a:srgbClr val="FFFFCC"/>
          </a:solidFill>
          <a:ln w="15875">
            <a:solidFill>
              <a:srgbClr val="75B2E5"/>
            </a:solidFill>
            <a:prstDash val="sysDash"/>
          </a:ln>
        </p:spPr>
        <p:txBody>
          <a:bodyPr wrap="square" lIns="144000" tIns="144000" rIns="144000" bIns="144000" anchor="ctr" anchorCtr="0">
            <a:spAutoFit/>
          </a:bodyPr>
          <a:lstStyle/>
          <a:p>
            <a:pPr>
              <a:spcAft>
                <a:spcPts val="600"/>
              </a:spcAft>
            </a:pPr>
            <a:r>
              <a:rPr lang="ja-JP" altLang="en-US" sz="2000" b="1" spc="-150" dirty="0">
                <a:solidFill>
                  <a:srgbClr val="EB6161"/>
                </a:solidFill>
                <a:latin typeface="ＭＳ ゴシック" panose="020B0609070205080204" pitchFamily="49" charset="-128"/>
                <a:ea typeface="ＭＳ ゴシック" panose="020B0609070205080204" pitchFamily="49" charset="-128"/>
              </a:rPr>
              <a:t>今回の改正点　</a:t>
            </a:r>
            <a:endParaRPr lang="en-US" altLang="ja-JP" sz="2000" b="1" spc="-150" dirty="0">
              <a:solidFill>
                <a:srgbClr val="EB6161"/>
              </a:solidFill>
              <a:latin typeface="ＭＳ ゴシック" panose="020B0609070205080204" pitchFamily="49" charset="-128"/>
              <a:ea typeface="ＭＳ ゴシック" panose="020B0609070205080204" pitchFamily="49" charset="-128"/>
            </a:endParaRPr>
          </a:p>
          <a:p>
            <a:pPr>
              <a:spcAft>
                <a:spcPts val="600"/>
              </a:spcAft>
            </a:pPr>
            <a:r>
              <a:rPr lang="ja-JP" altLang="en-US" sz="2100" b="1" spc="-150" dirty="0">
                <a:solidFill>
                  <a:srgbClr val="004F94"/>
                </a:solidFill>
                <a:latin typeface="ＭＳ ゴシック" panose="020B0609070205080204" pitchFamily="49" charset="-128"/>
                <a:ea typeface="ＭＳ ゴシック" panose="020B0609070205080204" pitchFamily="49" charset="-128"/>
              </a:rPr>
              <a:t>・ 性交同意年齢が</a:t>
            </a:r>
            <a:r>
              <a:rPr lang="en-US" altLang="ja-JP" sz="2100" b="1" spc="-150" dirty="0">
                <a:solidFill>
                  <a:srgbClr val="004F94"/>
                </a:solidFill>
                <a:latin typeface="ＭＳ ゴシック" panose="020B0609070205080204" pitchFamily="49" charset="-128"/>
                <a:ea typeface="ＭＳ ゴシック" panose="020B0609070205080204" pitchFamily="49" charset="-128"/>
              </a:rPr>
              <a:t>13</a:t>
            </a:r>
            <a:r>
              <a:rPr lang="ja-JP" altLang="en-US" sz="2100" b="1" spc="-150" dirty="0">
                <a:solidFill>
                  <a:srgbClr val="004F94"/>
                </a:solidFill>
                <a:latin typeface="ＭＳ ゴシック" panose="020B0609070205080204" pitchFamily="49" charset="-128"/>
                <a:ea typeface="ＭＳ ゴシック" panose="020B0609070205080204" pitchFamily="49" charset="-128"/>
              </a:rPr>
              <a:t>歳未満から</a:t>
            </a:r>
            <a:r>
              <a:rPr lang="en-US" altLang="ja-JP" sz="2100" b="1" spc="-100" dirty="0">
                <a:solidFill>
                  <a:srgbClr val="004F94"/>
                </a:solidFill>
                <a:latin typeface="ＭＳ ゴシック" panose="020B0609070205080204" pitchFamily="49" charset="-128"/>
                <a:ea typeface="ＭＳ ゴシック" panose="020B0609070205080204" pitchFamily="49" charset="-128"/>
              </a:rPr>
              <a:t>16</a:t>
            </a:r>
            <a:r>
              <a:rPr lang="ja-JP" altLang="en-US" sz="2100" b="1" spc="-100" dirty="0">
                <a:solidFill>
                  <a:srgbClr val="004F94"/>
                </a:solidFill>
                <a:latin typeface="ＭＳ ゴシック" panose="020B0609070205080204" pitchFamily="49" charset="-128"/>
                <a:ea typeface="ＭＳ ゴシック" panose="020B0609070205080204" pitchFamily="49" charset="-128"/>
              </a:rPr>
              <a:t>歳未満に</a:t>
            </a:r>
            <a:endParaRPr lang="en-US" altLang="ja-JP" sz="2100" b="1" spc="-100" dirty="0">
              <a:solidFill>
                <a:srgbClr val="004F94"/>
              </a:solidFill>
              <a:latin typeface="ＭＳ ゴシック" panose="020B0609070205080204" pitchFamily="49" charset="-128"/>
              <a:ea typeface="ＭＳ ゴシック" panose="020B0609070205080204" pitchFamily="49" charset="-128"/>
            </a:endParaRPr>
          </a:p>
          <a:p>
            <a:r>
              <a:rPr lang="ja-JP" altLang="en-US" sz="2100" b="1" spc="-100" dirty="0">
                <a:solidFill>
                  <a:srgbClr val="004F94"/>
                </a:solidFill>
                <a:latin typeface="ＭＳ ゴシック" panose="020B0609070205080204" pitchFamily="49" charset="-128"/>
                <a:ea typeface="ＭＳ ゴシック" panose="020B0609070205080204" pitchFamily="49" charset="-128"/>
              </a:rPr>
              <a:t>・ 不同意わいせつ・性交等は</a:t>
            </a:r>
            <a:endParaRPr lang="en-US" altLang="ja-JP" sz="2100" b="1" spc="-100" dirty="0">
              <a:solidFill>
                <a:srgbClr val="004F94"/>
              </a:solidFill>
              <a:latin typeface="ＭＳ ゴシック" panose="020B0609070205080204" pitchFamily="49" charset="-128"/>
              <a:ea typeface="ＭＳ ゴシック" panose="020B0609070205080204" pitchFamily="49" charset="-128"/>
            </a:endParaRPr>
          </a:p>
          <a:p>
            <a:pPr indent="358775"/>
            <a:r>
              <a:rPr lang="ja-JP" altLang="en-US" sz="2100" b="1" spc="-100" dirty="0">
                <a:solidFill>
                  <a:srgbClr val="004F94"/>
                </a:solidFill>
                <a:latin typeface="ＭＳ ゴシック" panose="020B0609070205080204" pitchFamily="49" charset="-128"/>
                <a:ea typeface="ＭＳ ゴシック" panose="020B0609070205080204" pitchFamily="49" charset="-128"/>
              </a:rPr>
              <a:t>暴行・脅迫を用いるほかにアルコールや薬物を使用したとき、</a:t>
            </a:r>
            <a:endParaRPr lang="en-US" altLang="ja-JP" sz="2100" b="1" spc="-100" dirty="0">
              <a:solidFill>
                <a:srgbClr val="004F94"/>
              </a:solidFill>
              <a:latin typeface="ＭＳ ゴシック" panose="020B0609070205080204" pitchFamily="49" charset="-128"/>
              <a:ea typeface="ＭＳ ゴシック" panose="020B0609070205080204" pitchFamily="49" charset="-128"/>
            </a:endParaRPr>
          </a:p>
          <a:p>
            <a:pPr indent="358775"/>
            <a:r>
              <a:rPr lang="ja-JP" altLang="en-US" sz="2100" b="1" spc="-100" dirty="0">
                <a:solidFill>
                  <a:srgbClr val="004F94"/>
                </a:solidFill>
                <a:latin typeface="ＭＳ ゴシック" panose="020B0609070205080204" pitchFamily="49" charset="-128"/>
                <a:ea typeface="ＭＳ ゴシック" panose="020B0609070205080204" pitchFamily="49" charset="-128"/>
              </a:rPr>
              <a:t>睡眠中など意識がはっきりしていないとき、</a:t>
            </a:r>
            <a:endParaRPr lang="en-US" altLang="ja-JP" sz="2100" b="1" spc="-100" dirty="0">
              <a:solidFill>
                <a:srgbClr val="004F94"/>
              </a:solidFill>
              <a:latin typeface="ＭＳ ゴシック" panose="020B0609070205080204" pitchFamily="49" charset="-128"/>
              <a:ea typeface="ＭＳ ゴシック" panose="020B0609070205080204" pitchFamily="49" charset="-128"/>
            </a:endParaRPr>
          </a:p>
          <a:p>
            <a:pPr indent="358775"/>
            <a:r>
              <a:rPr lang="ja-JP" altLang="en-US" sz="2100" b="1" spc="-100" dirty="0">
                <a:solidFill>
                  <a:srgbClr val="004F94"/>
                </a:solidFill>
                <a:latin typeface="ＭＳ ゴシック" panose="020B0609070205080204" pitchFamily="49" charset="-128"/>
                <a:ea typeface="ＭＳ ゴシック" panose="020B0609070205080204" pitchFamily="49" charset="-128"/>
              </a:rPr>
              <a:t>性的行為の同意を表わすいとまがないときなどにも成立　　</a:t>
            </a:r>
            <a:endParaRPr lang="en-US" altLang="ja-JP" sz="2100" b="1" spc="-100" dirty="0">
              <a:solidFill>
                <a:srgbClr val="004F94"/>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61792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BA72E7C-8779-D188-C0C7-9A9444D5AD4A}"/>
              </a:ext>
            </a:extLst>
          </p:cNvPr>
          <p:cNvSpPr>
            <a:spLocks noGrp="1"/>
          </p:cNvSpPr>
          <p:nvPr>
            <p:ph type="title"/>
          </p:nvPr>
        </p:nvSpPr>
        <p:spPr>
          <a:xfrm>
            <a:off x="1408149" y="393305"/>
            <a:ext cx="7735852" cy="894748"/>
          </a:xfrm>
        </p:spPr>
        <p:txBody>
          <a:bodyPr>
            <a:normAutofit/>
          </a:bodyPr>
          <a:lstStyle/>
          <a:p>
            <a:r>
              <a:rPr kumimoji="1" lang="ja-JP" altLang="en-US" sz="3580" dirty="0"/>
              <a:t>日本国内の性に関</a:t>
            </a:r>
            <a:r>
              <a:rPr kumimoji="1" lang="ja-JP" altLang="en-US" sz="3580" spc="-400" dirty="0"/>
              <a:t>す</a:t>
            </a:r>
            <a:r>
              <a:rPr kumimoji="1" lang="ja-JP" altLang="en-US" sz="3580" dirty="0"/>
              <a:t>る主な法</a:t>
            </a:r>
            <a:r>
              <a:rPr kumimoji="1" lang="ja-JP" altLang="en-US" sz="3580" spc="-1000" dirty="0"/>
              <a:t>律・</a:t>
            </a:r>
            <a:r>
              <a:rPr kumimoji="1" lang="ja-JP" altLang="en-US" sz="3580" dirty="0"/>
              <a:t>規制</a:t>
            </a:r>
          </a:p>
        </p:txBody>
      </p:sp>
      <p:sp>
        <p:nvSpPr>
          <p:cNvPr id="5" name="角丸四角形 1"/>
          <p:cNvSpPr/>
          <p:nvPr/>
        </p:nvSpPr>
        <p:spPr>
          <a:xfrm>
            <a:off x="508838" y="1402927"/>
            <a:ext cx="8266862" cy="4718473"/>
          </a:xfrm>
          <a:prstGeom prst="roundRect">
            <a:avLst>
              <a:gd name="adj" fmla="val 469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2600" b="1" spc="-400" dirty="0">
                <a:solidFill>
                  <a:srgbClr val="004F94"/>
                </a:solidFill>
                <a:latin typeface="ＭＳ ゴシック" panose="020B0609070205080204" pitchFamily="49" charset="-128"/>
                <a:ea typeface="ＭＳ ゴシック" panose="020B0609070205080204" pitchFamily="49" charset="-128"/>
              </a:rPr>
              <a:t>● </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児童虐待防止法</a:t>
            </a:r>
            <a:endParaRPr lang="en-US" altLang="ja-JP" sz="26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indent="355600"/>
            <a:r>
              <a:rPr lang="ja-JP" altLang="en-US" b="1" dirty="0">
                <a:solidFill>
                  <a:srgbClr val="004F94"/>
                </a:solidFill>
                <a:latin typeface="ＭＳ ゴシック" panose="020B0609070205080204" pitchFamily="49" charset="-128"/>
                <a:ea typeface="ＭＳ ゴシック" panose="020B0609070205080204" pitchFamily="49" charset="-128"/>
              </a:rPr>
              <a:t>（児童虐待の防止等に関する法律）</a:t>
            </a:r>
            <a:endParaRPr lang="en-US" altLang="ja-JP" b="1" dirty="0">
              <a:solidFill>
                <a:srgbClr val="004F94"/>
              </a:solidFill>
              <a:latin typeface="ＭＳ ゴシック" panose="020B0609070205080204" pitchFamily="49" charset="-128"/>
              <a:ea typeface="ＭＳ ゴシック" panose="020B0609070205080204" pitchFamily="49" charset="-128"/>
            </a:endParaRPr>
          </a:p>
          <a:p>
            <a:endParaRPr lang="en-US" altLang="ja-JP" sz="200" dirty="0">
              <a:solidFill>
                <a:srgbClr val="0070C0"/>
              </a:solidFill>
              <a:latin typeface="ＭＳ ゴシック" panose="020B0609070205080204" pitchFamily="49" charset="-128"/>
              <a:ea typeface="ＭＳ ゴシック" panose="020B0609070205080204" pitchFamily="49" charset="-128"/>
            </a:endParaRPr>
          </a:p>
          <a:p>
            <a:pPr>
              <a:spcBef>
                <a:spcPts val="600"/>
              </a:spcBef>
            </a:pPr>
            <a:r>
              <a:rPr lang="ja-JP" altLang="en-US" sz="2600" b="1" spc="-400" dirty="0">
                <a:solidFill>
                  <a:srgbClr val="004F94"/>
                </a:solidFill>
                <a:latin typeface="ＭＳ ゴシック" panose="020B0609070205080204" pitchFamily="49" charset="-128"/>
                <a:ea typeface="ＭＳ ゴシック" panose="020B0609070205080204" pitchFamily="49" charset="-128"/>
              </a:rPr>
              <a:t>● </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児童買</a:t>
            </a:r>
            <a:r>
              <a:rPr lang="ja-JP" altLang="en-US" sz="26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春・</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児童ポルノ禁止法</a:t>
            </a:r>
            <a:endParaRPr lang="en-US" altLang="ja-JP" sz="26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indent="355600"/>
            <a:r>
              <a:rPr lang="ja-JP" altLang="en-US" b="1" dirty="0">
                <a:solidFill>
                  <a:srgbClr val="004F94"/>
                </a:solidFill>
                <a:latin typeface="ＭＳ ゴシック" panose="020B0609070205080204" pitchFamily="49" charset="-128"/>
                <a:ea typeface="ＭＳ ゴシック" panose="020B0609070205080204" pitchFamily="49" charset="-128"/>
              </a:rPr>
              <a:t>（児童買春、児童ポルノ行為等の処罰及び児童の保護等に関する法律）</a:t>
            </a:r>
            <a:endParaRPr lang="en-US" altLang="ja-JP" sz="2000" b="1" dirty="0">
              <a:solidFill>
                <a:srgbClr val="004F94"/>
              </a:solidFill>
              <a:latin typeface="ＭＳ ゴシック" panose="020B0609070205080204" pitchFamily="49" charset="-128"/>
              <a:ea typeface="ＭＳ ゴシック" panose="020B0609070205080204" pitchFamily="49" charset="-128"/>
            </a:endParaRPr>
          </a:p>
          <a:p>
            <a:endParaRPr lang="en-US" altLang="ja-JP" sz="200" spc="-150" dirty="0">
              <a:solidFill>
                <a:srgbClr val="0070C0"/>
              </a:solidFill>
              <a:latin typeface="ＭＳ ゴシック" panose="020B0609070205080204" pitchFamily="49" charset="-128"/>
              <a:ea typeface="ＭＳ ゴシック" panose="020B0609070205080204" pitchFamily="49" charset="-128"/>
            </a:endParaRPr>
          </a:p>
          <a:p>
            <a:endParaRPr lang="en-US" altLang="ja-JP" sz="200" spc="-150" dirty="0">
              <a:solidFill>
                <a:srgbClr val="0070C0"/>
              </a:solidFill>
              <a:latin typeface="ＭＳ ゴシック" panose="020B0609070205080204" pitchFamily="49" charset="-128"/>
              <a:ea typeface="ＭＳ ゴシック" panose="020B0609070205080204" pitchFamily="49" charset="-128"/>
            </a:endParaRPr>
          </a:p>
          <a:p>
            <a:pPr>
              <a:spcBef>
                <a:spcPts val="600"/>
              </a:spcBef>
            </a:pPr>
            <a:r>
              <a:rPr lang="ja-JP" altLang="en-US" sz="2600" b="1" spc="-400" dirty="0">
                <a:solidFill>
                  <a:srgbClr val="004F94"/>
                </a:solidFill>
                <a:latin typeface="ＭＳ ゴシック" panose="020B0609070205080204" pitchFamily="49" charset="-128"/>
                <a:ea typeface="ＭＳ ゴシック" panose="020B0609070205080204" pitchFamily="49" charset="-128"/>
              </a:rPr>
              <a:t>● </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出会い系</a:t>
            </a:r>
            <a:r>
              <a:rPr lang="ja-JP" altLang="en-US" sz="2600" b="1" spc="-200" dirty="0">
                <a:solidFill>
                  <a:schemeClr val="tx1">
                    <a:lumMod val="75000"/>
                    <a:lumOff val="25000"/>
                  </a:schemeClr>
                </a:solidFill>
                <a:latin typeface="ＭＳ ゴシック" panose="020B0609070205080204" pitchFamily="49" charset="-128"/>
                <a:ea typeface="ＭＳ ゴシック" panose="020B0609070205080204" pitchFamily="49" charset="-128"/>
              </a:rPr>
              <a:t>サイ</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ト規制法</a:t>
            </a:r>
            <a:endParaRPr lang="en-US" altLang="ja-JP" sz="26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533400" indent="-177800"/>
            <a:r>
              <a:rPr lang="ja-JP" altLang="en-US" sz="1700" b="1" spc="-150" dirty="0">
                <a:solidFill>
                  <a:srgbClr val="004F94"/>
                </a:solidFill>
                <a:latin typeface="ＭＳ ゴシック" panose="020B0609070205080204" pitchFamily="49" charset="-128"/>
                <a:ea typeface="ＭＳ ゴシック" panose="020B0609070205080204" pitchFamily="49" charset="-128"/>
              </a:rPr>
              <a:t>（インターネット異性紹介事業を利用して児童を誘引する行為の規制等に関する法律）</a:t>
            </a:r>
            <a:endParaRPr lang="en-US" altLang="ja-JP" sz="1700" b="1" spc="-150" dirty="0">
              <a:solidFill>
                <a:srgbClr val="004F94"/>
              </a:solidFill>
              <a:latin typeface="ＭＳ ゴシック" panose="020B0609070205080204" pitchFamily="49" charset="-128"/>
              <a:ea typeface="ＭＳ ゴシック" panose="020B0609070205080204" pitchFamily="49" charset="-128"/>
            </a:endParaRPr>
          </a:p>
          <a:p>
            <a:endParaRPr lang="en-US" altLang="ja-JP" sz="200" spc="-100" dirty="0">
              <a:solidFill>
                <a:srgbClr val="0070C0"/>
              </a:solidFill>
              <a:latin typeface="ＭＳ ゴシック" panose="020B0609070205080204" pitchFamily="49" charset="-128"/>
              <a:ea typeface="ＭＳ ゴシック" panose="020B0609070205080204" pitchFamily="49" charset="-128"/>
            </a:endParaRPr>
          </a:p>
          <a:p>
            <a:pPr>
              <a:spcBef>
                <a:spcPts val="600"/>
              </a:spcBef>
            </a:pPr>
            <a:r>
              <a:rPr lang="ja-JP" altLang="en-US" sz="2600" b="1" spc="-400" dirty="0">
                <a:solidFill>
                  <a:srgbClr val="004F94"/>
                </a:solidFill>
                <a:latin typeface="ＭＳ ゴシック" panose="020B0609070205080204" pitchFamily="49" charset="-128"/>
                <a:ea typeface="ＭＳ ゴシック" panose="020B0609070205080204" pitchFamily="49" charset="-128"/>
              </a:rPr>
              <a:t>● </a:t>
            </a: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セクシャ</a:t>
            </a:r>
            <a:r>
              <a:rPr lang="ja-JP" altLang="en-US" sz="26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ル・</a:t>
            </a: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ハラスメントの防止等</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indent="355600"/>
            <a:r>
              <a:rPr lang="ja-JP" altLang="en-US" b="1" dirty="0">
                <a:solidFill>
                  <a:srgbClr val="004F94"/>
                </a:solidFill>
                <a:latin typeface="ＭＳ ゴシック" panose="020B0609070205080204" pitchFamily="49" charset="-128"/>
                <a:ea typeface="ＭＳ ゴシック" panose="020B0609070205080204" pitchFamily="49" charset="-128"/>
              </a:rPr>
              <a:t>（人事院規則</a:t>
            </a:r>
            <a:r>
              <a:rPr lang="en-US" altLang="ja-JP" b="1" dirty="0">
                <a:solidFill>
                  <a:srgbClr val="004F94"/>
                </a:solidFill>
                <a:latin typeface="ＭＳ ゴシック" panose="020B0609070205080204" pitchFamily="49" charset="-128"/>
                <a:ea typeface="ＭＳ ゴシック" panose="020B0609070205080204" pitchFamily="49" charset="-128"/>
              </a:rPr>
              <a:t>10-10</a:t>
            </a:r>
            <a:r>
              <a:rPr lang="ja-JP" altLang="en-US" b="1" dirty="0">
                <a:solidFill>
                  <a:srgbClr val="004F94"/>
                </a:solidFill>
                <a:latin typeface="ＭＳ ゴシック" panose="020B0609070205080204" pitchFamily="49" charset="-128"/>
                <a:ea typeface="ＭＳ ゴシック" panose="020B0609070205080204" pitchFamily="49" charset="-128"/>
              </a:rPr>
              <a:t>ほか）</a:t>
            </a:r>
            <a:endParaRPr lang="en-US" altLang="ja-JP" b="1" dirty="0">
              <a:solidFill>
                <a:srgbClr val="004F94"/>
              </a:solidFill>
              <a:latin typeface="ＭＳ ゴシック" panose="020B0609070205080204" pitchFamily="49" charset="-128"/>
              <a:ea typeface="ＭＳ ゴシック" panose="020B0609070205080204" pitchFamily="49" charset="-128"/>
            </a:endParaRPr>
          </a:p>
          <a:p>
            <a:pPr>
              <a:spcBef>
                <a:spcPts val="600"/>
              </a:spcBef>
            </a:pPr>
            <a:r>
              <a:rPr lang="ja-JP" altLang="en-US" sz="2600" b="1" spc="-400" dirty="0">
                <a:solidFill>
                  <a:srgbClr val="004F94"/>
                </a:solidFill>
                <a:latin typeface="ＭＳ ゴシック" panose="020B0609070205080204" pitchFamily="49" charset="-128"/>
                <a:ea typeface="ＭＳ ゴシック" panose="020B0609070205080204" pitchFamily="49" charset="-128"/>
              </a:rPr>
              <a:t>● </a:t>
            </a:r>
            <a:r>
              <a:rPr lang="ja-JP" altLang="en-US" sz="26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Ｄ</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Ｖ防止法</a:t>
            </a:r>
            <a:endParaRPr lang="en-US" altLang="ja-JP" sz="26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indent="355600"/>
            <a:r>
              <a:rPr lang="ja-JP" altLang="en-US" b="1" dirty="0">
                <a:solidFill>
                  <a:srgbClr val="004F94"/>
                </a:solidFill>
                <a:latin typeface="ＭＳ ゴシック" panose="020B0609070205080204" pitchFamily="49" charset="-128"/>
                <a:ea typeface="ＭＳ ゴシック" panose="020B0609070205080204" pitchFamily="49" charset="-128"/>
              </a:rPr>
              <a:t>（配偶者からの暴力防止及び被害者の保護に関する法律）</a:t>
            </a:r>
            <a:endParaRPr lang="en-US" altLang="ja-JP" b="1" dirty="0">
              <a:solidFill>
                <a:srgbClr val="004F94"/>
              </a:solidFill>
              <a:latin typeface="ＭＳ ゴシック" panose="020B0609070205080204" pitchFamily="49" charset="-128"/>
              <a:ea typeface="ＭＳ ゴシック" panose="020B0609070205080204" pitchFamily="49" charset="-128"/>
            </a:endParaRPr>
          </a:p>
          <a:p>
            <a:endParaRPr lang="en-US" altLang="ja-JP" sz="200" dirty="0">
              <a:solidFill>
                <a:srgbClr val="0070C0"/>
              </a:solidFill>
              <a:latin typeface="ＭＳ ゴシック" panose="020B0609070205080204" pitchFamily="49" charset="-128"/>
              <a:ea typeface="ＭＳ ゴシック" panose="020B0609070205080204" pitchFamily="49" charset="-128"/>
            </a:endParaRPr>
          </a:p>
          <a:p>
            <a:pPr>
              <a:spcBef>
                <a:spcPts val="600"/>
              </a:spcBef>
            </a:pPr>
            <a:r>
              <a:rPr lang="ja-JP" altLang="en-US" sz="2600" b="1" spc="-400" dirty="0">
                <a:solidFill>
                  <a:srgbClr val="004F94"/>
                </a:solidFill>
                <a:latin typeface="ＭＳ ゴシック" panose="020B0609070205080204" pitchFamily="49" charset="-128"/>
                <a:ea typeface="ＭＳ ゴシック" panose="020B0609070205080204" pitchFamily="49" charset="-128"/>
              </a:rPr>
              <a:t>● </a:t>
            </a:r>
            <a:r>
              <a:rPr lang="ja-JP" altLang="en-US" sz="2600" b="1" dirty="0">
                <a:solidFill>
                  <a:schemeClr val="tx1">
                    <a:lumMod val="75000"/>
                    <a:lumOff val="25000"/>
                  </a:schemeClr>
                </a:solidFill>
                <a:latin typeface="ＭＳ ゴシック" panose="020B0609070205080204" pitchFamily="49" charset="-128"/>
                <a:ea typeface="ＭＳ ゴシック" panose="020B0609070205080204" pitchFamily="49" charset="-128"/>
              </a:rPr>
              <a:t>ストーカー規制法</a:t>
            </a:r>
            <a:endParaRPr lang="en-US" altLang="ja-JP" sz="26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indent="354013"/>
            <a:r>
              <a:rPr lang="ja-JP" altLang="en-US" b="1" dirty="0">
                <a:solidFill>
                  <a:srgbClr val="004F94"/>
                </a:solidFill>
                <a:latin typeface="ＭＳ ゴシック" panose="020B0609070205080204" pitchFamily="49" charset="-128"/>
                <a:ea typeface="ＭＳ ゴシック" panose="020B0609070205080204" pitchFamily="49" charset="-128"/>
              </a:rPr>
              <a:t>（ストーカー行為等の規制等に関する法律）</a:t>
            </a:r>
            <a:endParaRPr lang="en-US" altLang="ja-JP" b="1" dirty="0">
              <a:solidFill>
                <a:srgbClr val="004F94"/>
              </a:solidFill>
              <a:latin typeface="ＭＳ ゴシック" panose="020B0609070205080204" pitchFamily="49" charset="-128"/>
              <a:ea typeface="ＭＳ ゴシック" panose="020B0609070205080204" pitchFamily="49" charset="-128"/>
            </a:endParaRPr>
          </a:p>
        </p:txBody>
      </p:sp>
      <p:pic>
        <p:nvPicPr>
          <p:cNvPr id="8" name="図 7" descr="挿絵, シャツ が含まれている画像&#10;&#10;自動的に生成された説明">
            <a:extLst>
              <a:ext uri="{FF2B5EF4-FFF2-40B4-BE49-F238E27FC236}">
                <a16:creationId xmlns:a16="http://schemas.microsoft.com/office/drawing/2014/main" id="{1F15F365-A824-A109-DA6E-39A0A8A7D6A5}"/>
              </a:ext>
            </a:extLst>
          </p:cNvPr>
          <p:cNvPicPr>
            <a:picLocks noChangeAspect="1"/>
          </p:cNvPicPr>
          <p:nvPr/>
        </p:nvPicPr>
        <p:blipFill rotWithShape="1">
          <a:blip r:embed="rId3"/>
          <a:srcRect b="47730"/>
          <a:stretch/>
        </p:blipFill>
        <p:spPr>
          <a:xfrm>
            <a:off x="6647934" y="4023492"/>
            <a:ext cx="2115119" cy="2391775"/>
          </a:xfrm>
          <a:prstGeom prst="rect">
            <a:avLst/>
          </a:prstGeom>
        </p:spPr>
      </p:pic>
    </p:spTree>
    <p:extLst>
      <p:ext uri="{BB962C8B-B14F-4D97-AF65-F5344CB8AC3E}">
        <p14:creationId xmlns:p14="http://schemas.microsoft.com/office/powerpoint/2010/main" val="2555784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p:txBody>
          <a:bodyPr/>
          <a:lstStyle/>
          <a:p>
            <a:r>
              <a:rPr lang="ja-JP" altLang="en-US" spc="-400" dirty="0"/>
              <a:t>性</a:t>
            </a:r>
            <a:r>
              <a:rPr lang="ja-JP" altLang="en-US" spc="-1000" dirty="0"/>
              <a:t>っ</a:t>
            </a:r>
            <a:r>
              <a:rPr lang="ja-JP" altLang="en-US" spc="-400" dirty="0"/>
              <a:t>て何だろ</a:t>
            </a:r>
            <a:r>
              <a:rPr lang="ja-JP" altLang="en-US" spc="-1000" dirty="0"/>
              <a:t>う</a:t>
            </a:r>
            <a:r>
              <a:rPr lang="ja-JP" altLang="en-US" spc="-400" dirty="0"/>
              <a:t>？</a:t>
            </a:r>
          </a:p>
        </p:txBody>
      </p:sp>
      <p:pic>
        <p:nvPicPr>
          <p:cNvPr id="2" name="図 1">
            <a:extLst>
              <a:ext uri="{FF2B5EF4-FFF2-40B4-BE49-F238E27FC236}">
                <a16:creationId xmlns:a16="http://schemas.microsoft.com/office/drawing/2014/main" id="{819E9779-FF6E-7AF1-9910-4F2D01FEACA0}"/>
              </a:ext>
            </a:extLst>
          </p:cNvPr>
          <p:cNvPicPr>
            <a:picLocks noChangeAspect="1"/>
          </p:cNvPicPr>
          <p:nvPr/>
        </p:nvPicPr>
        <p:blipFill rotWithShape="1">
          <a:blip r:embed="rId3"/>
          <a:srcRect t="12616" b="9491"/>
          <a:stretch/>
        </p:blipFill>
        <p:spPr>
          <a:xfrm rot="20915745">
            <a:off x="517309" y="599770"/>
            <a:ext cx="2749038" cy="2144439"/>
          </a:xfrm>
          <a:prstGeom prst="rect">
            <a:avLst/>
          </a:prstGeom>
        </p:spPr>
      </p:pic>
      <p:sp>
        <p:nvSpPr>
          <p:cNvPr id="3" name="テキスト ボックス 2">
            <a:extLst>
              <a:ext uri="{FF2B5EF4-FFF2-40B4-BE49-F238E27FC236}">
                <a16:creationId xmlns:a16="http://schemas.microsoft.com/office/drawing/2014/main" id="{CCE84675-2E5F-3123-CF74-2BDC3BBB6F11}"/>
              </a:ext>
            </a:extLst>
          </p:cNvPr>
          <p:cNvSpPr txBox="1"/>
          <p:nvPr/>
        </p:nvSpPr>
        <p:spPr>
          <a:xfrm rot="20851434">
            <a:off x="929176" y="1021564"/>
            <a:ext cx="1908296" cy="990015"/>
          </a:xfrm>
          <a:prstGeom prst="rect">
            <a:avLst/>
          </a:prstGeom>
          <a:noFill/>
          <a:effectLst>
            <a:outerShdw dist="38100" dir="2700000" algn="tl" rotWithShape="0">
              <a:srgbClr val="EC75A9">
                <a:alpha val="40000"/>
              </a:srgbClr>
            </a:outerShdw>
          </a:effectLst>
        </p:spPr>
        <p:txBody>
          <a:bodyPr wrap="square" rtlCol="0">
            <a:spAutoFit/>
          </a:bodyPr>
          <a:lstStyle/>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6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6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1127</TotalTime>
  <Words>2757</Words>
  <Application>Microsoft Office PowerPoint</Application>
  <PresentationFormat>画面に合わせる (4:3)</PresentationFormat>
  <Paragraphs>204</Paragraphs>
  <Slides>14</Slides>
  <Notes>14</Notes>
  <HiddenSlides>0</HiddenSlides>
  <MMClips>0</MMClips>
  <ScaleCrop>false</ScaleCrop>
  <HeadingPairs>
    <vt:vector size="8" baseType="variant">
      <vt:variant>
        <vt:lpstr>使用されているフォント</vt:lpstr>
      </vt:variant>
      <vt:variant>
        <vt:i4>8</vt:i4>
      </vt:variant>
      <vt:variant>
        <vt:lpstr>テーマ</vt:lpstr>
      </vt:variant>
      <vt:variant>
        <vt:i4>3</vt:i4>
      </vt:variant>
      <vt:variant>
        <vt:lpstr>埋め込まれた OLE サーバー</vt:lpstr>
      </vt:variant>
      <vt:variant>
        <vt:i4>1</vt:i4>
      </vt:variant>
      <vt:variant>
        <vt:lpstr>スライド タイトル</vt:lpstr>
      </vt:variant>
      <vt:variant>
        <vt:i4>14</vt:i4>
      </vt:variant>
    </vt:vector>
  </HeadingPairs>
  <TitlesOfParts>
    <vt:vector size="26" baseType="lpstr">
      <vt:lpstr>HGPｺﾞｼｯｸE</vt:lpstr>
      <vt:lpstr>HGｺﾞｼｯｸE</vt:lpstr>
      <vt:lpstr>ＭＳ ゴシック</vt:lpstr>
      <vt:lpstr>Yu Gothic</vt:lpstr>
      <vt:lpstr>游ゴシック Medium</vt:lpstr>
      <vt:lpstr>Arial</vt:lpstr>
      <vt:lpstr>Franklin Gothic Book</vt:lpstr>
      <vt:lpstr>Wingdings</vt:lpstr>
      <vt:lpstr>ベース_マスター</vt:lpstr>
      <vt:lpstr>デザインの設定</vt:lpstr>
      <vt:lpstr>1_デザインの設定</vt:lpstr>
      <vt:lpstr>Worksheet</vt:lpstr>
      <vt:lpstr>PowerPoint プレゼンテーション</vt:lpstr>
      <vt:lpstr>PowerPoint プレゼンテーション</vt:lpstr>
      <vt:lpstr>PowerPoint プレゼンテーション</vt:lpstr>
      <vt:lpstr>性って何だろう？</vt:lpstr>
      <vt:lpstr>初めて性的なことに関心をもつようになったのはいつから（累積％）</vt:lpstr>
      <vt:lpstr>性をめぐるさまざまな問題</vt:lpstr>
      <vt:lpstr>マスターべーション 　　　　　（自慰（セルフプレジャー））</vt:lpstr>
      <vt:lpstr>リプロダクティブ・ヘルス／ライツ（SRHR：性と生殖に関する健康／権利）</vt:lpstr>
      <vt:lpstr>リプロダクティブ・ヘルス／ライツ（SRHR：性と生殖に関する健康／権利）</vt:lpstr>
      <vt:lpstr>子どもの人権を認める国際的な流れ</vt:lpstr>
      <vt:lpstr>児童の権利に関する条約（抄）</vt:lpstr>
      <vt:lpstr>日本国内の性に関する主な法律・規制</vt:lpstr>
      <vt:lpstr>日本国内の性に関する主な法律・規制</vt:lpstr>
      <vt:lpstr>性って何だろう？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269</cp:revision>
  <cp:lastPrinted>2024-05-23T07:23:48Z</cp:lastPrinted>
  <dcterms:created xsi:type="dcterms:W3CDTF">2023-12-11T08:06:40Z</dcterms:created>
  <dcterms:modified xsi:type="dcterms:W3CDTF">2024-06-03T03:01:16Z</dcterms:modified>
</cp:coreProperties>
</file>