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5" r:id="rId3"/>
    <p:sldMasterId id="2147483679" r:id="rId4"/>
  </p:sldMasterIdLst>
  <p:notesMasterIdLst>
    <p:notesMasterId r:id="rId29"/>
  </p:notesMasterIdLst>
  <p:handoutMasterIdLst>
    <p:handoutMasterId r:id="rId30"/>
  </p:handoutMasterIdLst>
  <p:sldIdLst>
    <p:sldId id="263" r:id="rId5"/>
    <p:sldId id="259" r:id="rId6"/>
    <p:sldId id="264" r:id="rId7"/>
    <p:sldId id="262" r:id="rId8"/>
    <p:sldId id="256" r:id="rId9"/>
    <p:sldId id="260" r:id="rId10"/>
    <p:sldId id="261"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996D"/>
    <a:srgbClr val="7F7F7F"/>
    <a:srgbClr val="FCB08E"/>
    <a:srgbClr val="FCB696"/>
    <a:srgbClr val="FA824C"/>
    <a:srgbClr val="004F94"/>
    <a:srgbClr val="F86624"/>
    <a:srgbClr val="FBAB87"/>
    <a:srgbClr val="FA8D5C"/>
    <a:srgbClr val="5185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87" autoAdjust="0"/>
    <p:restoredTop sz="80925" autoAdjust="0"/>
  </p:normalViewPr>
  <p:slideViewPr>
    <p:cSldViewPr snapToGrid="0">
      <p:cViewPr varScale="1">
        <p:scale>
          <a:sx n="77" d="100"/>
          <a:sy n="77" d="100"/>
        </p:scale>
        <p:origin x="672" y="9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265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sign\Desktop\&#26481;2401_0191_&#20316;&#26989;&#29992;\Link_&#12473;&#12521;&#12452;&#12489;1&#12363;&#12425;8\&#20316;&#25104;&#29992;&#20803;&#12487;&#12540;&#12479;\&#20316;&#25104;&#29992;_&#12456;&#12463;&#12475;&#12523;&#22259;\&#9312;&#36523;&#20307;&#12398;&#25104;&#38263;&#12539;&#22899;&#12398;&#23376;&#12398;&#12363;&#12425;&#12384;_&#12464;&#12521;&#12501;\1_23_&#26376;&#32076;&#12364;&#36884;&#20013;&#12363;&#12425;&#26469;&#12394;&#12367;&#12394;&#12387;&#12383;&#6528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rgbClr val="F2A5C6"/>
              </a:solidFill>
              <a:ln w="19050">
                <a:noFill/>
              </a:ln>
              <a:effectLst/>
            </c:spPr>
            <c:extLst>
              <c:ext xmlns:c16="http://schemas.microsoft.com/office/drawing/2014/chart" uri="{C3380CC4-5D6E-409C-BE32-E72D297353CC}">
                <c16:uniqueId val="{00000001-5D50-4633-BA4D-2F46D87CD815}"/>
              </c:ext>
            </c:extLst>
          </c:dPt>
          <c:dPt>
            <c:idx val="1"/>
            <c:bubble3D val="0"/>
            <c:spPr>
              <a:solidFill>
                <a:srgbClr val="7ECEF4"/>
              </a:solidFill>
              <a:ln w="19050">
                <a:noFill/>
              </a:ln>
              <a:effectLst/>
            </c:spPr>
            <c:extLst>
              <c:ext xmlns:c16="http://schemas.microsoft.com/office/drawing/2014/chart" uri="{C3380CC4-5D6E-409C-BE32-E72D297353CC}">
                <c16:uniqueId val="{00000003-5D50-4633-BA4D-2F46D87CD815}"/>
              </c:ext>
            </c:extLst>
          </c:dPt>
          <c:dPt>
            <c:idx val="2"/>
            <c:bubble3D val="0"/>
            <c:spPr>
              <a:solidFill>
                <a:srgbClr val="F5BA1A"/>
              </a:solidFill>
              <a:ln w="19050">
                <a:noFill/>
              </a:ln>
              <a:effectLst/>
            </c:spPr>
            <c:extLst>
              <c:ext xmlns:c16="http://schemas.microsoft.com/office/drawing/2014/chart" uri="{C3380CC4-5D6E-409C-BE32-E72D297353CC}">
                <c16:uniqueId val="{00000005-5D50-4633-BA4D-2F46D87CD815}"/>
              </c:ext>
            </c:extLst>
          </c:dPt>
          <c:dPt>
            <c:idx val="3"/>
            <c:bubble3D val="0"/>
            <c:spPr>
              <a:solidFill>
                <a:srgbClr val="88C9A1"/>
              </a:solidFill>
              <a:ln w="19050">
                <a:noFill/>
              </a:ln>
              <a:effectLst/>
            </c:spPr>
            <c:extLst>
              <c:ext xmlns:c16="http://schemas.microsoft.com/office/drawing/2014/chart" uri="{C3380CC4-5D6E-409C-BE32-E72D297353CC}">
                <c16:uniqueId val="{00000007-5D50-4633-BA4D-2F46D87CD815}"/>
              </c:ext>
            </c:extLst>
          </c:dPt>
          <c:dPt>
            <c:idx val="4"/>
            <c:bubble3D val="0"/>
            <c:spPr>
              <a:solidFill>
                <a:srgbClr val="D5A9CD"/>
              </a:solidFill>
              <a:ln w="19050">
                <a:noFill/>
              </a:ln>
              <a:effectLst/>
            </c:spPr>
            <c:extLst>
              <c:ext xmlns:c16="http://schemas.microsoft.com/office/drawing/2014/chart" uri="{C3380CC4-5D6E-409C-BE32-E72D297353CC}">
                <c16:uniqueId val="{00000009-5D50-4633-BA4D-2F46D87CD815}"/>
              </c:ext>
            </c:extLst>
          </c:dPt>
          <c:dPt>
            <c:idx val="5"/>
            <c:bubble3D val="0"/>
            <c:spPr>
              <a:solidFill>
                <a:srgbClr val="C2DA69"/>
              </a:solidFill>
              <a:ln w="19050">
                <a:noFill/>
              </a:ln>
              <a:effectLst/>
            </c:spPr>
            <c:extLst>
              <c:ext xmlns:c16="http://schemas.microsoft.com/office/drawing/2014/chart" uri="{C3380CC4-5D6E-409C-BE32-E72D297353CC}">
                <c16:uniqueId val="{0000000B-5D50-4633-BA4D-2F46D87CD815}"/>
              </c:ext>
            </c:extLst>
          </c:dPt>
          <c:dPt>
            <c:idx val="6"/>
            <c:bubble3D val="0"/>
            <c:spPr>
              <a:solidFill>
                <a:srgbClr val="A3BCE2"/>
              </a:solidFill>
              <a:ln w="19050">
                <a:noFill/>
              </a:ln>
              <a:effectLst/>
            </c:spPr>
            <c:extLst>
              <c:ext xmlns:c16="http://schemas.microsoft.com/office/drawing/2014/chart" uri="{C3380CC4-5D6E-409C-BE32-E72D297353CC}">
                <c16:uniqueId val="{0000000D-5D50-4633-BA4D-2F46D87CD815}"/>
              </c:ext>
            </c:extLst>
          </c:dPt>
          <c:dLbls>
            <c:delete val="1"/>
          </c:dLbls>
          <c:cat>
            <c:strRef>
              <c:f>Sheet1!$L$12:$L$18</c:f>
              <c:strCache>
                <c:ptCount val="7"/>
                <c:pt idx="0">
                  <c:v>減食</c:v>
                </c:pt>
                <c:pt idx="1">
                  <c:v>過食</c:v>
                </c:pt>
                <c:pt idx="2">
                  <c:v>環境などのストレス</c:v>
                </c:pt>
                <c:pt idx="3">
                  <c:v>過度のスポーツ</c:v>
                </c:pt>
                <c:pt idx="4">
                  <c:v>代謝内分泌疾患</c:v>
                </c:pt>
                <c:pt idx="5">
                  <c:v>その他</c:v>
                </c:pt>
                <c:pt idx="6">
                  <c:v>不明</c:v>
                </c:pt>
              </c:strCache>
            </c:strRef>
          </c:cat>
          <c:val>
            <c:numRef>
              <c:f>Sheet1!$M$12:$M$18</c:f>
              <c:numCache>
                <c:formatCode>General</c:formatCode>
                <c:ptCount val="7"/>
                <c:pt idx="0">
                  <c:v>61</c:v>
                </c:pt>
                <c:pt idx="1">
                  <c:v>3</c:v>
                </c:pt>
                <c:pt idx="2">
                  <c:v>10</c:v>
                </c:pt>
                <c:pt idx="3">
                  <c:v>10</c:v>
                </c:pt>
                <c:pt idx="4">
                  <c:v>1</c:v>
                </c:pt>
                <c:pt idx="5">
                  <c:v>3</c:v>
                </c:pt>
                <c:pt idx="6">
                  <c:v>12</c:v>
                </c:pt>
              </c:numCache>
            </c:numRef>
          </c:val>
          <c:extLst>
            <c:ext xmlns:c16="http://schemas.microsoft.com/office/drawing/2014/chart" uri="{C3380CC4-5D6E-409C-BE32-E72D297353CC}">
              <c16:uniqueId val="{0000000E-5D50-4633-BA4D-2F46D87CD815}"/>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63AE4C-EAF3-3B4B-9E03-4C3A314C2E81}" type="datetimeFigureOut">
              <a:rPr kumimoji="1" lang="ja-JP" altLang="en-US" smtClean="0"/>
              <a:t>2024/6/3</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A2513F-0D15-DE48-9E3F-37045342F152}" type="slidenum">
              <a:rPr kumimoji="1" lang="ja-JP" altLang="en-US" smtClean="0"/>
              <a:t>‹#›</a:t>
            </a:fld>
            <a:endParaRPr kumimoji="1" lang="ja-JP" altLang="en-US"/>
          </a:p>
        </p:txBody>
      </p:sp>
    </p:spTree>
    <p:extLst>
      <p:ext uri="{BB962C8B-B14F-4D97-AF65-F5344CB8AC3E}">
        <p14:creationId xmlns:p14="http://schemas.microsoft.com/office/powerpoint/2010/main" val="19178556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ＭＳ ゴシック" panose="020B0609070205080204" pitchFamily="49" charset="-128"/>
                <a:ea typeface="ＭＳ ゴシック" panose="020B0609070205080204" pitchFamily="49" charset="-128"/>
              </a:defRPr>
            </a:lvl1pPr>
          </a:lstStyle>
          <a:p>
            <a:fld id="{7476F72A-247D-6D4A-9C76-5B12B9EE0394}" type="datetimeFigureOut">
              <a:rPr kumimoji="1" lang="ja-JP" altLang="en-US" smtClean="0"/>
              <a:pPr/>
              <a:t>2024/6/3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7" name="スライド番号プレースホルダー 6"/>
          <p:cNvSpPr>
            <a:spLocks noGrp="1"/>
          </p:cNvSpPr>
          <p:nvPr>
            <p:ph type="sldNum" sz="quarter" idx="5"/>
          </p:nvPr>
        </p:nvSpPr>
        <p:spPr>
          <a:xfrm>
            <a:off x="3759353" y="8685213"/>
            <a:ext cx="2971800" cy="458787"/>
          </a:xfrm>
          <a:prstGeom prst="rect">
            <a:avLst/>
          </a:prstGeom>
        </p:spPr>
        <p:txBody>
          <a:bodyPr vert="horz" lIns="91440" tIns="45720" rIns="91440" bIns="45720" rtlCol="0" anchor="b"/>
          <a:lstStyle>
            <a:lvl1pPr algn="r">
              <a:defRPr sz="1200">
                <a:latin typeface="ＭＳ ゴシック" panose="020B0609070205080204" pitchFamily="49" charset="-128"/>
                <a:ea typeface="ＭＳ ゴシック" panose="020B0609070205080204" pitchFamily="49" charset="-128"/>
              </a:defRPr>
            </a:lvl1pPr>
          </a:lstStyle>
          <a:p>
            <a:fld id="{D0944288-A7DE-F646-AEDB-2B7F76E543B3}" type="slidenum">
              <a:rPr kumimoji="1" lang="ja-JP" altLang="en-US" smtClean="0"/>
              <a:pPr/>
              <a:t>‹#›</a:t>
            </a:fld>
            <a:endParaRPr kumimoji="1" lang="ja-JP" altLang="en-US"/>
          </a:p>
        </p:txBody>
      </p:sp>
    </p:spTree>
    <p:extLst>
      <p:ext uri="{BB962C8B-B14F-4D97-AF65-F5344CB8AC3E}">
        <p14:creationId xmlns:p14="http://schemas.microsoft.com/office/powerpoint/2010/main" val="1689391160"/>
      </p:ext>
    </p:extLst>
  </p:cSld>
  <p:clrMap bg1="lt1" tx1="dk1" bg2="lt2" tx2="dk2" accent1="accent1" accent2="accent2" accent3="accent3" accent4="accent4" accent5="accent5" accent6="accent6" hlink="hlink" folHlink="folHlink"/>
  <p:hf hdr="0" ftr="0" dt="0"/>
  <p:notesStyle>
    <a:lvl1pPr marL="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1pPr>
    <a:lvl2pPr marL="4572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2pPr>
    <a:lvl3pPr marL="9144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3pPr>
    <a:lvl4pPr marL="13716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4pPr>
    <a:lvl5pPr marL="18288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gn="l" rtl="0">
              <a:spcBef>
                <a:spcPts val="0"/>
              </a:spcBef>
              <a:spcAft>
                <a:spcPts val="0"/>
              </a:spcAft>
              <a:buNone/>
            </a:pPr>
            <a:r>
              <a:rPr lang="en-US" altLang="ja-JP" sz="1100" dirty="0">
                <a:latin typeface="ＭＳ ゴシック" panose="020B0609070205080204" pitchFamily="49" charset="-128"/>
                <a:ea typeface="ＭＳ ゴシック" panose="020B0609070205080204" pitchFamily="49" charset="-128"/>
                <a:cs typeface="MS Gothic"/>
                <a:sym typeface="MS Gothic"/>
              </a:rPr>
              <a:t>【</a:t>
            </a:r>
            <a:r>
              <a:rPr lang="ja-JP" altLang="en-US" sz="1100" dirty="0">
                <a:latin typeface="ＭＳ ゴシック" panose="020B0609070205080204" pitchFamily="49" charset="-128"/>
                <a:ea typeface="ＭＳ ゴシック" panose="020B0609070205080204" pitchFamily="49" charset="-128"/>
                <a:cs typeface="MS Gothic"/>
                <a:sym typeface="MS Gothic"/>
              </a:rPr>
              <a:t>中学生対象説明</a:t>
            </a:r>
            <a:r>
              <a:rPr lang="en-US" altLang="ja-JP" sz="1100" dirty="0">
                <a:latin typeface="ＭＳ ゴシック" panose="020B0609070205080204" pitchFamily="49" charset="-128"/>
                <a:ea typeface="ＭＳ ゴシック" panose="020B0609070205080204" pitchFamily="49" charset="-128"/>
                <a:cs typeface="MS Gothic"/>
                <a:sym typeface="MS Gothic"/>
              </a:rPr>
              <a:t>】</a:t>
            </a:r>
            <a:endParaRPr lang="ja-JP" altLang="en-US" dirty="0">
              <a:latin typeface="ＭＳ ゴシック" panose="020B0609070205080204" pitchFamily="49" charset="-128"/>
              <a:ea typeface="ＭＳ ゴシック" panose="020B0609070205080204" pitchFamily="49" charset="-128"/>
            </a:endParaRPr>
          </a:p>
          <a:p>
            <a:pPr marL="0" lvl="0" indent="0" algn="l" rtl="0">
              <a:spcBef>
                <a:spcPts val="0"/>
              </a:spcBef>
              <a:spcAft>
                <a:spcPts val="0"/>
              </a:spcAft>
              <a:buNone/>
            </a:pPr>
            <a:r>
              <a:rPr lang="ja-JP" altLang="en-US" sz="1100" dirty="0">
                <a:latin typeface="ＭＳ ゴシック" panose="020B0609070205080204" pitchFamily="49" charset="-128"/>
                <a:ea typeface="ＭＳ ゴシック" panose="020B0609070205080204" pitchFamily="49" charset="-128"/>
                <a:cs typeface="MS Gothic"/>
                <a:sym typeface="MS Gothic"/>
              </a:rPr>
              <a:t>思春期とは、いつのことかご存知でしょうか？今、皆さんはまさに思春期を生きています。小学校の低学年の頃とは違い、外見や内面だけでなく、からだのしくみそのものも成長する時期です。生まれたときの赤ちゃんの外性器の様子で男の子、女の子と判断しますが、この生まれたときの性別を生物学的性と呼びます。まず、この性別の違い、自分のからだのしくみをこれから学んでゆきましょう。</a:t>
            </a:r>
            <a:endParaRPr kumimoji="1" lang="ja-JP" altLang="en-US" dirty="0">
              <a:latin typeface="ＭＳ ゴシック" panose="020B0609070205080204" pitchFamily="49" charset="-128"/>
              <a:ea typeface="ＭＳ ゴシック" panose="020B0609070205080204" pitchFamily="49" charset="-128"/>
            </a:endParaRPr>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1</a:t>
            </a:fld>
            <a:endParaRPr kumimoji="1" lang="ja-JP" altLang="en-US"/>
          </a:p>
        </p:txBody>
      </p:sp>
    </p:spTree>
    <p:extLst>
      <p:ext uri="{BB962C8B-B14F-4D97-AF65-F5344CB8AC3E}">
        <p14:creationId xmlns:p14="http://schemas.microsoft.com/office/powerpoint/2010/main" val="46303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D0944288-A7DE-F646-AEDB-2B7F76E543B3}" type="slidenum">
              <a:rPr lang="ja-JP" altLang="en-US" smtClean="0"/>
              <a:pPr/>
              <a:t>2</a:t>
            </a:fld>
            <a:endParaRPr lang="ja-JP" altLang="en-US"/>
          </a:p>
        </p:txBody>
      </p:sp>
      <p:sp>
        <p:nvSpPr>
          <p:cNvPr id="6" name="スライド イメージ プレースホルダー 5">
            <a:extLst>
              <a:ext uri="{FF2B5EF4-FFF2-40B4-BE49-F238E27FC236}">
                <a16:creationId xmlns:a16="http://schemas.microsoft.com/office/drawing/2014/main" id="{8F078549-A0DC-92F3-3EB8-ACD4402EBE44}"/>
              </a:ext>
            </a:extLst>
          </p:cNvPr>
          <p:cNvSpPr>
            <a:spLocks noGrp="1" noRot="1" noChangeAspect="1"/>
          </p:cNvSpPr>
          <p:nvPr>
            <p:ph type="sldImg"/>
          </p:nvPr>
        </p:nvSpPr>
        <p:spPr/>
      </p:sp>
      <p:sp>
        <p:nvSpPr>
          <p:cNvPr id="7" name="ノート プレースホルダー 6">
            <a:extLst>
              <a:ext uri="{FF2B5EF4-FFF2-40B4-BE49-F238E27FC236}">
                <a16:creationId xmlns:a16="http://schemas.microsoft.com/office/drawing/2014/main" id="{1DB791B1-263F-2BDA-7D74-1BE702182A9F}"/>
              </a:ext>
            </a:extLst>
          </p:cNvPr>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日本産婦人科医会 女性保健部では、中学生高校生向けの性教育スライドを作成しています。</a:t>
            </a:r>
          </a:p>
          <a:p>
            <a:pPr marL="171450" indent="-171450">
              <a:buFont typeface="Arial" panose="020B0604020202020204" pitchFamily="34" charset="0"/>
              <a:buChar char="•"/>
            </a:pPr>
            <a:r>
              <a:rPr kumimoji="1" lang="ja-JP" altLang="en-US" dirty="0"/>
              <a:t>中学生高校生向けにわかりやすく作成したものであって、医療水準を示したものではありません。</a:t>
            </a:r>
          </a:p>
          <a:p>
            <a:pPr marL="171450" indent="-171450">
              <a:buFont typeface="Arial" panose="020B0604020202020204" pitchFamily="34" charset="0"/>
              <a:buChar char="•"/>
            </a:pPr>
            <a:r>
              <a:rPr kumimoji="1" lang="ja-JP" altLang="en-US" dirty="0"/>
              <a:t>目的別に指導しやすいように、削除・追加してご活用ください。</a:t>
            </a:r>
          </a:p>
          <a:p>
            <a:pPr marL="171450" indent="-171450">
              <a:buFont typeface="Arial" panose="020B0604020202020204" pitchFamily="34" charset="0"/>
              <a:buChar char="•"/>
            </a:pPr>
            <a:r>
              <a:rPr kumimoji="1" lang="ja-JP" altLang="en-US" dirty="0"/>
              <a:t>使用する際には、必ず</a:t>
            </a:r>
            <a:r>
              <a:rPr kumimoji="1" lang="en-US" altLang="ja-JP" dirty="0"/>
              <a:t>『</a:t>
            </a:r>
            <a:r>
              <a:rPr kumimoji="1" lang="ja-JP" altLang="en-US" dirty="0"/>
              <a:t>日本産婦人科医会「思春期ってなんだろう？性ってなんだろう？</a:t>
            </a:r>
            <a:r>
              <a:rPr kumimoji="1" lang="en-US" altLang="ja-JP" dirty="0"/>
              <a:t>2024</a:t>
            </a:r>
            <a:r>
              <a:rPr kumimoji="1" lang="ja-JP" altLang="en-US" dirty="0"/>
              <a:t>年度改訂版」</a:t>
            </a:r>
            <a:r>
              <a:rPr kumimoji="1" lang="en-US" altLang="ja-JP" dirty="0"/>
              <a:t>』</a:t>
            </a:r>
            <a:r>
              <a:rPr kumimoji="1" lang="ja-JP" altLang="en-US" dirty="0"/>
              <a:t>よりの出典をご記載いただきますようお願い申し上げます。</a:t>
            </a:r>
          </a:p>
          <a:p>
            <a:pPr marL="171450" indent="-171450">
              <a:buFont typeface="Arial" panose="020B0604020202020204" pitchFamily="34" charset="0"/>
              <a:buChar char="•"/>
            </a:pPr>
            <a:endParaRPr kumimoji="1" lang="ja-JP" altLang="en-US" dirty="0"/>
          </a:p>
          <a:p>
            <a:endParaRPr kumimoji="1" lang="ja-JP" altLang="en-US" dirty="0"/>
          </a:p>
        </p:txBody>
      </p:sp>
    </p:spTree>
    <p:extLst>
      <p:ext uri="{BB962C8B-B14F-4D97-AF65-F5344CB8AC3E}">
        <p14:creationId xmlns:p14="http://schemas.microsoft.com/office/powerpoint/2010/main" val="183094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3</a:t>
            </a:fld>
            <a:endParaRPr kumimoji="1" lang="ja-JP" altLang="en-US"/>
          </a:p>
        </p:txBody>
      </p:sp>
    </p:spTree>
    <p:extLst>
      <p:ext uri="{BB962C8B-B14F-4D97-AF65-F5344CB8AC3E}">
        <p14:creationId xmlns:p14="http://schemas.microsoft.com/office/powerpoint/2010/main" val="399774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gn="l" rtl="0">
              <a:spcBef>
                <a:spcPts val="0"/>
              </a:spcBef>
              <a:spcAft>
                <a:spcPts val="0"/>
              </a:spcAft>
              <a:buNone/>
            </a:pPr>
            <a:r>
              <a:rPr lang="en-US" altLang="ja-JP" dirty="0"/>
              <a:t>【</a:t>
            </a:r>
            <a:r>
              <a:rPr lang="ja-JP" altLang="en-US" dirty="0"/>
              <a:t>中学生対象説明</a:t>
            </a:r>
            <a:r>
              <a:rPr lang="en-US" altLang="ja-JP" dirty="0"/>
              <a:t>】</a:t>
            </a:r>
          </a:p>
          <a:p>
            <a:pPr marL="0" lvl="0" indent="0" algn="l" rtl="0">
              <a:spcBef>
                <a:spcPts val="0"/>
              </a:spcBef>
              <a:spcAft>
                <a:spcPts val="0"/>
              </a:spcAft>
              <a:buNone/>
            </a:pPr>
            <a:r>
              <a:rPr lang="ja-JP" altLang="en-US" dirty="0"/>
              <a:t>産婦人科は、何を診てくれるところかご存じですか？今の皆さんにとって身近な月経に関することのほか、低用量ピルについてや避妊のこと、性についてや自分の体についての悩み、デリケートゾーン（陰部）にできものができたとき、性感染症や意図しない妊娠についての相談、妊娠や出産・不妊症に関すること、子宮や卵巣の病気、子宮がんや卵巣がんのこと、性暴力にあったときの相談もしています。閉経期の更年期症状について、その後の骨粗鬆症や子宮脱についてなど、産婦人科は女性にとって、一生のパートナーなのです。</a:t>
            </a:r>
          </a:p>
          <a:p>
            <a:pPr marL="0" lvl="0" indent="0" algn="l" rtl="0">
              <a:spcBef>
                <a:spcPts val="0"/>
              </a:spcBef>
              <a:spcAft>
                <a:spcPts val="0"/>
              </a:spcAft>
              <a:buNone/>
            </a:pPr>
            <a:endParaRPr lang="ja-JP" altLang="en-US" dirty="0"/>
          </a:p>
          <a:p>
            <a:pPr marL="0" lvl="0" indent="0" algn="l" rtl="0">
              <a:spcBef>
                <a:spcPts val="0"/>
              </a:spcBef>
              <a:spcAft>
                <a:spcPts val="0"/>
              </a:spcAft>
              <a:buNone/>
            </a:pPr>
            <a:endParaRPr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4</a:t>
            </a:fld>
            <a:endParaRPr kumimoji="1" lang="ja-JP" altLang="en-US"/>
          </a:p>
        </p:txBody>
      </p:sp>
    </p:spTree>
    <p:extLst>
      <p:ext uri="{BB962C8B-B14F-4D97-AF65-F5344CB8AC3E}">
        <p14:creationId xmlns:p14="http://schemas.microsoft.com/office/powerpoint/2010/main" val="165450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gn="l" rtl="0">
              <a:spcBef>
                <a:spcPts val="0"/>
              </a:spcBef>
              <a:spcAft>
                <a:spcPts val="0"/>
              </a:spcAft>
              <a:buNone/>
            </a:pPr>
            <a:r>
              <a:rPr lang="en-US" altLang="ja-JP" dirty="0"/>
              <a:t>【</a:t>
            </a:r>
            <a:r>
              <a:rPr lang="ja-JP" altLang="en-US" dirty="0"/>
              <a:t>中学生対象説明</a:t>
            </a:r>
            <a:r>
              <a:rPr lang="en-US" altLang="ja-JP" dirty="0"/>
              <a:t>】</a:t>
            </a:r>
          </a:p>
          <a:p>
            <a:pPr marL="0" lvl="0" indent="0" algn="l" rtl="0">
              <a:spcBef>
                <a:spcPts val="0"/>
              </a:spcBef>
              <a:spcAft>
                <a:spcPts val="0"/>
              </a:spcAft>
              <a:buNone/>
            </a:pPr>
            <a:r>
              <a:rPr lang="ja-JP" altLang="en-US" dirty="0"/>
              <a:t>第二次性徴って何でしょう？</a:t>
            </a:r>
          </a:p>
          <a:p>
            <a:pPr marL="0" lvl="0" indent="0" algn="l" rtl="0">
              <a:spcBef>
                <a:spcPts val="0"/>
              </a:spcBef>
              <a:spcAft>
                <a:spcPts val="0"/>
              </a:spcAft>
              <a:buNone/>
            </a:pPr>
            <a:endParaRPr lang="ja-JP" altLang="en-US" dirty="0"/>
          </a:p>
          <a:p>
            <a:pPr marL="0" lvl="0" indent="0" algn="l" rtl="0">
              <a:spcBef>
                <a:spcPts val="0"/>
              </a:spcBef>
              <a:spcAft>
                <a:spcPts val="0"/>
              </a:spcAft>
              <a:buNone/>
            </a:pPr>
            <a:endParaRPr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5</a:t>
            </a:fld>
            <a:endParaRPr kumimoji="1" lang="ja-JP" altLang="en-US"/>
          </a:p>
        </p:txBody>
      </p:sp>
    </p:spTree>
    <p:extLst>
      <p:ext uri="{BB962C8B-B14F-4D97-AF65-F5344CB8AC3E}">
        <p14:creationId xmlns:p14="http://schemas.microsoft.com/office/powerpoint/2010/main" val="3469254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gn="l" rtl="0">
              <a:spcBef>
                <a:spcPts val="0"/>
              </a:spcBef>
              <a:spcAft>
                <a:spcPts val="0"/>
              </a:spcAft>
              <a:buNone/>
            </a:pPr>
            <a:r>
              <a:rPr lang="en-US" altLang="ja-JP" dirty="0"/>
              <a:t>【</a:t>
            </a:r>
            <a:r>
              <a:rPr lang="ja-JP" altLang="en-US" dirty="0"/>
              <a:t>中学生対象説明</a:t>
            </a:r>
            <a:r>
              <a:rPr lang="en-US" altLang="ja-JP" dirty="0"/>
              <a:t>】</a:t>
            </a:r>
          </a:p>
          <a:p>
            <a:pPr marL="0" lvl="0" indent="0" algn="l" rtl="0">
              <a:spcBef>
                <a:spcPts val="0"/>
              </a:spcBef>
              <a:spcAft>
                <a:spcPts val="0"/>
              </a:spcAft>
              <a:buNone/>
            </a:pPr>
            <a:r>
              <a:rPr lang="ja-JP" altLang="en-US" dirty="0"/>
              <a:t>人の一生は、ホルモンの様子から、</a:t>
            </a:r>
            <a:r>
              <a:rPr lang="en-US" altLang="ja-JP" dirty="0"/>
              <a:t>5</a:t>
            </a:r>
            <a:r>
              <a:rPr lang="ja-JP" altLang="en-US" dirty="0"/>
              <a:t>つの時期に分けられます。小児期、思春期、性成熟期、更年期、老年期です。思春期は、第二次性徴がスタートする</a:t>
            </a:r>
            <a:r>
              <a:rPr lang="en-US" altLang="ja-JP" dirty="0"/>
              <a:t>8</a:t>
            </a:r>
            <a:r>
              <a:rPr lang="ja-JP" altLang="en-US" dirty="0"/>
              <a:t>、</a:t>
            </a:r>
            <a:r>
              <a:rPr lang="en-US" altLang="ja-JP" dirty="0"/>
              <a:t>9</a:t>
            </a:r>
            <a:r>
              <a:rPr lang="ja-JP" altLang="en-US" dirty="0"/>
              <a:t>歳から、初経を経て第二次性徴の完成と月経がほぼ規則正しく来るようになる</a:t>
            </a:r>
            <a:r>
              <a:rPr lang="en-US" altLang="ja-JP" dirty="0"/>
              <a:t>17</a:t>
            </a:r>
            <a:r>
              <a:rPr lang="ja-JP" altLang="en-US" dirty="0"/>
              <a:t>、</a:t>
            </a:r>
            <a:r>
              <a:rPr lang="en-US" altLang="ja-JP" dirty="0"/>
              <a:t>18</a:t>
            </a:r>
            <a:r>
              <a:rPr lang="ja-JP" altLang="en-US" dirty="0"/>
              <a:t>歳頃までをさします。その後、妊娠や出産をする性成熟期があり、更年期では、月経が不規則になりやがて閉経に至ります。第二次性徴とは、ホルモンの影響を受けて男女のからだの違いが顕著になることをいいます。それでは、具体的に第二次性徴を見てみましょう。</a:t>
            </a:r>
          </a:p>
          <a:p>
            <a:pPr marL="0" lvl="0" indent="0" algn="l" rtl="0">
              <a:spcBef>
                <a:spcPts val="0"/>
              </a:spcBef>
              <a:spcAft>
                <a:spcPts val="0"/>
              </a:spcAft>
              <a:buNone/>
            </a:pPr>
            <a:endParaRPr lang="ja-JP" altLang="en-US" dirty="0"/>
          </a:p>
          <a:p>
            <a:pPr marL="0" lvl="0" indent="0" algn="l" rtl="0">
              <a:spcBef>
                <a:spcPts val="0"/>
              </a:spcBef>
              <a:spcAft>
                <a:spcPts val="0"/>
              </a:spcAft>
              <a:buNone/>
            </a:pPr>
            <a:endParaRPr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6</a:t>
            </a:fld>
            <a:endParaRPr kumimoji="1" lang="ja-JP" altLang="en-US"/>
          </a:p>
        </p:txBody>
      </p:sp>
    </p:spTree>
    <p:extLst>
      <p:ext uri="{BB962C8B-B14F-4D97-AF65-F5344CB8AC3E}">
        <p14:creationId xmlns:p14="http://schemas.microsoft.com/office/powerpoint/2010/main" val="1462848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gn="l" rtl="0">
              <a:spcBef>
                <a:spcPts val="0"/>
              </a:spcBef>
              <a:spcAft>
                <a:spcPts val="0"/>
              </a:spcAft>
              <a:buNone/>
            </a:pPr>
            <a:r>
              <a:rPr lang="en-US" altLang="ja-JP" dirty="0"/>
              <a:t>【</a:t>
            </a:r>
            <a:r>
              <a:rPr lang="ja-JP" altLang="en-US" dirty="0"/>
              <a:t>中学生対象説明</a:t>
            </a:r>
            <a:r>
              <a:rPr lang="en-US" altLang="ja-JP" dirty="0"/>
              <a:t>】</a:t>
            </a:r>
          </a:p>
          <a:p>
            <a:pPr marL="0" lvl="0" indent="0" algn="l" rtl="0">
              <a:spcBef>
                <a:spcPts val="0"/>
              </a:spcBef>
              <a:spcAft>
                <a:spcPts val="0"/>
              </a:spcAft>
              <a:buNone/>
            </a:pPr>
            <a:r>
              <a:rPr lang="ja-JP" altLang="en-US" dirty="0"/>
              <a:t>第二次性徴の現れ方には、およその順番があります。まず体重が増え、からだ全体が丸みをおびてきます。乳房が膨らんできて、脇の下や陰部に毛が生えてきます。腋毛と恥毛です。最後にぐんと身長が伸び、初経を迎えます。実は、女子は男子に比べ、</a:t>
            </a:r>
            <a:r>
              <a:rPr lang="en-US" altLang="ja-JP" dirty="0"/>
              <a:t>2</a:t>
            </a:r>
            <a:r>
              <a:rPr lang="ja-JP" altLang="en-US" dirty="0"/>
              <a:t>年ほど早く思春期を迎えます。</a:t>
            </a:r>
          </a:p>
          <a:p>
            <a:pPr marL="0" lvl="0" indent="0" algn="l" rtl="0">
              <a:spcBef>
                <a:spcPts val="0"/>
              </a:spcBef>
              <a:spcAft>
                <a:spcPts val="0"/>
              </a:spcAft>
              <a:buNone/>
            </a:pPr>
            <a:endParaRPr lang="ja-JP" altLang="en-US" dirty="0"/>
          </a:p>
          <a:p>
            <a:pPr marL="0" lvl="0" indent="0" algn="l" rtl="0">
              <a:spcBef>
                <a:spcPts val="0"/>
              </a:spcBef>
              <a:spcAft>
                <a:spcPts val="0"/>
              </a:spcAft>
              <a:buNone/>
            </a:pPr>
            <a:endParaRPr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7</a:t>
            </a:fld>
            <a:endParaRPr kumimoji="1" lang="ja-JP" altLang="en-US"/>
          </a:p>
        </p:txBody>
      </p:sp>
    </p:spTree>
    <p:extLst>
      <p:ext uri="{BB962C8B-B14F-4D97-AF65-F5344CB8AC3E}">
        <p14:creationId xmlns:p14="http://schemas.microsoft.com/office/powerpoint/2010/main" val="2059958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男子の場合、からだ全体ががっしりしてきます。声のトーンが変わり、低い声になります。いわゆる声変わりです。ひげが生え、脇の下や性器の周りに毛が生えてきます。やがて射精を経験します。初めての射精のことを精通と呼び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8</a:t>
            </a:fld>
            <a:endParaRPr kumimoji="1" lang="ja-JP" altLang="en-US"/>
          </a:p>
        </p:txBody>
      </p:sp>
    </p:spTree>
    <p:extLst>
      <p:ext uri="{BB962C8B-B14F-4D97-AF65-F5344CB8AC3E}">
        <p14:creationId xmlns:p14="http://schemas.microsoft.com/office/powerpoint/2010/main" val="203623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からだの外側に見えている性器を「外性器」と呼びますが、形も大きさも小児期とは大きく変化してきます。女子の場合、陰部を覆う柔らかい部分が大陰唇、その内側に薄いひらひらとしたものが小陰唇。小陰唇を開いてみると、おなか側にからクリトリス、尿道口、腟があります。クリトリスは性的な刺激を感じるところです。尿の出口、尿道口は尿の出口で、これより背中側をよく見ると奥があり、これが腟です。腟は日頃は月経血の通り道ですが、妊娠して分娩するときは胎児の通り道（産道）となります。大陰唇全体より背中側に肛門があります。一方男子の場合、筒状のペニスの先端に尿道口があります。尿の出口であり、また精液の通り道でもあります。ペニスの根元の両脇には陰のうがあり、中には精巣が入っています。ペニスはクリトリスと同じように性的な刺激を感じるところです。</a:t>
            </a:r>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9</a:t>
            </a:fld>
            <a:endParaRPr kumimoji="1" lang="ja-JP" altLang="en-US"/>
          </a:p>
        </p:txBody>
      </p:sp>
    </p:spTree>
    <p:extLst>
      <p:ext uri="{BB962C8B-B14F-4D97-AF65-F5344CB8AC3E}">
        <p14:creationId xmlns:p14="http://schemas.microsoft.com/office/powerpoint/2010/main" val="52494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日本性教育協会が実施した「第８回青少年の性行動調査」では、男女とも、</a:t>
            </a:r>
            <a:r>
              <a:rPr kumimoji="1" lang="en-US" altLang="ja-JP" dirty="0"/>
              <a:t>10</a:t>
            </a:r>
            <a:r>
              <a:rPr kumimoji="1" lang="ja-JP" altLang="en-US" dirty="0"/>
              <a:t>歳ごろから上昇しはじめ、</a:t>
            </a:r>
            <a:r>
              <a:rPr kumimoji="1" lang="en-US" altLang="ja-JP" dirty="0"/>
              <a:t>18</a:t>
            </a:r>
            <a:r>
              <a:rPr kumimoji="1" lang="ja-JP" altLang="en-US" dirty="0"/>
              <a:t>歳までに女子の</a:t>
            </a:r>
            <a:r>
              <a:rPr kumimoji="1" lang="en-US" altLang="ja-JP" dirty="0"/>
              <a:t>93.1</a:t>
            </a:r>
            <a:r>
              <a:rPr kumimoji="1" lang="ja-JP" altLang="en-US" dirty="0"/>
              <a:t>％が初経を、男子の</a:t>
            </a:r>
            <a:r>
              <a:rPr kumimoji="1" lang="en-US" altLang="ja-JP" dirty="0"/>
              <a:t>84.5</a:t>
            </a:r>
            <a:r>
              <a:rPr kumimoji="1" lang="ja-JP" altLang="en-US" dirty="0"/>
              <a:t>％が精通を認めています。初経がある、射精があるということは、つまり性行為によって妊娠する可能性がある、相手を妊娠させる可能性があるということです。高校生になっても初経が</a:t>
            </a:r>
            <a:r>
              <a:rPr kumimoji="1" lang="ja-JP" altLang="en-US"/>
              <a:t>来なければ、産婦人科</a:t>
            </a:r>
            <a:r>
              <a:rPr kumimoji="1" lang="ja-JP" altLang="en-US" dirty="0"/>
              <a:t>を受診してください。</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10</a:t>
            </a:fld>
            <a:endParaRPr kumimoji="1" lang="ja-JP" altLang="en-US"/>
          </a:p>
        </p:txBody>
      </p:sp>
    </p:spTree>
    <p:extLst>
      <p:ext uri="{BB962C8B-B14F-4D97-AF65-F5344CB8AC3E}">
        <p14:creationId xmlns:p14="http://schemas.microsoft.com/office/powerpoint/2010/main" val="4184398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女の子のからだについて、詳しく見てゆきましょう。</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11</a:t>
            </a:fld>
            <a:endParaRPr kumimoji="1" lang="ja-JP" altLang="en-US"/>
          </a:p>
        </p:txBody>
      </p:sp>
    </p:spTree>
    <p:extLst>
      <p:ext uri="{BB962C8B-B14F-4D97-AF65-F5344CB8AC3E}">
        <p14:creationId xmlns:p14="http://schemas.microsoft.com/office/powerpoint/2010/main" val="2741876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日本家族計画協会が開設している「思春期・</a:t>
            </a:r>
            <a:r>
              <a:rPr kumimoji="1" lang="en-US" altLang="ja-JP" dirty="0"/>
              <a:t>FP</a:t>
            </a:r>
            <a:r>
              <a:rPr kumimoji="1" lang="ja-JP" altLang="en-US" dirty="0"/>
              <a:t>（家族計画）相談</a:t>
            </a:r>
            <a:r>
              <a:rPr kumimoji="1" lang="en-US" altLang="ja-JP" dirty="0"/>
              <a:t>LINE</a:t>
            </a:r>
            <a:r>
              <a:rPr kumimoji="1" lang="ja-JP" altLang="en-US" dirty="0"/>
              <a:t>」に寄せられた女子中・高校生からの性の悩みをまとめたものです。</a:t>
            </a:r>
            <a:endParaRPr kumimoji="1" lang="en-US" altLang="ja-JP" dirty="0"/>
          </a:p>
          <a:p>
            <a:r>
              <a:rPr kumimoji="1" lang="ja-JP" altLang="en-US" dirty="0"/>
              <a:t>女子中学生・高校生は、性に関して、どのような不安や悩みを抱えているのでしょうか。</a:t>
            </a:r>
          </a:p>
          <a:p>
            <a:r>
              <a:rPr kumimoji="1" lang="ja-JP" altLang="en-US" dirty="0"/>
              <a:t>日本家族計画協会がまとめた</a:t>
            </a:r>
            <a:r>
              <a:rPr kumimoji="1" lang="en-US" altLang="ja-JP" dirty="0"/>
              <a:t>2022</a:t>
            </a:r>
            <a:r>
              <a:rPr kumimoji="1" lang="ja-JP" altLang="en-US" dirty="0"/>
              <a:t>年度の資料によると、中学生女子では、</a:t>
            </a:r>
            <a:r>
              <a:rPr kumimoji="1" lang="en-US" altLang="ja-JP" dirty="0"/>
              <a:t>1</a:t>
            </a:r>
            <a:r>
              <a:rPr kumimoji="1" lang="ja-JP" altLang="en-US" dirty="0"/>
              <a:t>位月経</a:t>
            </a:r>
            <a:r>
              <a:rPr kumimoji="1" lang="en-US" altLang="ja-JP" dirty="0"/>
              <a:t>21.1</a:t>
            </a:r>
            <a:r>
              <a:rPr kumimoji="1" lang="ja-JP" altLang="en-US" dirty="0"/>
              <a:t>％、</a:t>
            </a:r>
            <a:r>
              <a:rPr kumimoji="1" lang="en-US" altLang="ja-JP" dirty="0"/>
              <a:t>2</a:t>
            </a:r>
            <a:r>
              <a:rPr kumimoji="1" lang="ja-JP" altLang="en-US" dirty="0"/>
              <a:t>位自慰</a:t>
            </a:r>
            <a:r>
              <a:rPr kumimoji="1" lang="en-US" altLang="ja-JP" dirty="0"/>
              <a:t>12.6</a:t>
            </a:r>
            <a:r>
              <a:rPr kumimoji="1" lang="ja-JP" altLang="en-US" dirty="0"/>
              <a:t>％、妊娠不安、性交、緊急避妊、精神・心は</a:t>
            </a:r>
            <a:r>
              <a:rPr kumimoji="1" lang="en-US" altLang="ja-JP" dirty="0"/>
              <a:t>10</a:t>
            </a:r>
            <a:r>
              <a:rPr kumimoji="1" lang="ja-JP" altLang="en-US" dirty="0"/>
              <a:t>％以下です。</a:t>
            </a:r>
          </a:p>
          <a:p>
            <a:r>
              <a:rPr kumimoji="1" lang="ja-JP" altLang="en-US" dirty="0"/>
              <a:t>一方、高校生になると、</a:t>
            </a:r>
            <a:r>
              <a:rPr kumimoji="1" lang="en-US" altLang="ja-JP" dirty="0"/>
              <a:t>1</a:t>
            </a:r>
            <a:r>
              <a:rPr kumimoji="1" lang="ja-JP" altLang="en-US" dirty="0"/>
              <a:t>位妊娠不安</a:t>
            </a:r>
            <a:r>
              <a:rPr kumimoji="1" lang="en-US" altLang="ja-JP" dirty="0"/>
              <a:t>17.6</a:t>
            </a:r>
            <a:r>
              <a:rPr kumimoji="1" lang="ja-JP" altLang="en-US" dirty="0"/>
              <a:t>％、精神・心、月経、緊急避妊はほぼ同じ割合で</a:t>
            </a:r>
            <a:r>
              <a:rPr kumimoji="1" lang="en-US" altLang="ja-JP" dirty="0"/>
              <a:t>10</a:t>
            </a:r>
            <a:r>
              <a:rPr kumimoji="1" lang="ja-JP" altLang="en-US" dirty="0"/>
              <a:t>％程度、性交、自慰は</a:t>
            </a:r>
            <a:r>
              <a:rPr kumimoji="1" lang="en-US" altLang="ja-JP" dirty="0"/>
              <a:t>10</a:t>
            </a:r>
            <a:r>
              <a:rPr kumimoji="1" lang="ja-JP" altLang="en-US" dirty="0"/>
              <a:t>％以下です。</a:t>
            </a:r>
          </a:p>
          <a:p>
            <a:r>
              <a:rPr kumimoji="1" lang="ja-JP" altLang="en-US" dirty="0"/>
              <a:t>高校生では、妊娠の不安や緊急避妊といった性行為にまつわる不安が多いことから、性交経験があるまたは性行為が身近なところにあることが推測されます。</a:t>
            </a:r>
          </a:p>
          <a:p>
            <a:r>
              <a:rPr kumimoji="1" lang="ja-JP" altLang="en-US" dirty="0"/>
              <a:t>中学生ではまだ性行為自体に対する不安は少なく、月経や自慰といった自分のからだに関して悩んでいることが伺えます。</a:t>
            </a:r>
            <a:endParaRPr kumimoji="1" lang="en-US" altLang="ja-JP" dirty="0"/>
          </a:p>
          <a:p>
            <a:endParaRPr kumimoji="1" lang="en-US" altLang="ja-JP" dirty="0"/>
          </a:p>
          <a:p>
            <a:r>
              <a:rPr kumimoji="1" lang="ja-JP" altLang="en-US" dirty="0"/>
              <a:t>（中学生女子９５人　高校生１３１人のデーター）</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12</a:t>
            </a:fld>
            <a:endParaRPr kumimoji="1" lang="ja-JP" altLang="en-US"/>
          </a:p>
        </p:txBody>
      </p:sp>
    </p:spTree>
    <p:extLst>
      <p:ext uri="{BB962C8B-B14F-4D97-AF65-F5344CB8AC3E}">
        <p14:creationId xmlns:p14="http://schemas.microsoft.com/office/powerpoint/2010/main" val="443835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日本性教育協会が実施した「第８回青少年の性行動</a:t>
            </a:r>
            <a:r>
              <a:rPr kumimoji="1" lang="ja-JP" altLang="en-US"/>
              <a:t>調査」の</a:t>
            </a:r>
            <a:r>
              <a:rPr kumimoji="1" lang="ja-JP" altLang="en-US" dirty="0"/>
              <a:t>データでは、あなたがいま性について知りたいことは何ですか？の問いに対して、女子高校生は、</a:t>
            </a:r>
            <a:r>
              <a:rPr kumimoji="1" lang="en-US" altLang="ja-JP" dirty="0"/>
              <a:t>1</a:t>
            </a:r>
            <a:r>
              <a:rPr kumimoji="1" lang="ja-JP" altLang="en-US" dirty="0"/>
              <a:t>位が恋愛に関すること、２位が男女の心の違いについて、３位がセックスに関すること、女子中学生は、</a:t>
            </a:r>
            <a:r>
              <a:rPr kumimoji="1" lang="en-US" altLang="ja-JP" dirty="0"/>
              <a:t>1</a:t>
            </a:r>
            <a:r>
              <a:rPr kumimoji="1" lang="ja-JP" altLang="en-US" dirty="0"/>
              <a:t>位が恋愛に関すること、２位に性的マイノリティについて、３位が男女の心の違いについてとなっています。セックスについては、高校生・中学生とも男子の方が女子よりも興味があり、性的マイノリティについては女子の方が興味を持っていることがわかります。ただし、このアンケートでは、「特に知りたいことはない」と回答した人がいずれも</a:t>
            </a:r>
            <a:r>
              <a:rPr kumimoji="1" lang="en-US" altLang="ja-JP" dirty="0"/>
              <a:t>50</a:t>
            </a:r>
            <a:r>
              <a:rPr kumimoji="1" lang="ja-JP" altLang="en-US" dirty="0"/>
              <a:t>％を超えており、性に対して無関心、またはアンケートに対して興味がない学生が多いと言えそうです。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13</a:t>
            </a:fld>
            <a:endParaRPr kumimoji="1" lang="ja-JP" altLang="en-US"/>
          </a:p>
        </p:txBody>
      </p:sp>
    </p:spTree>
    <p:extLst>
      <p:ext uri="{BB962C8B-B14F-4D97-AF65-F5344CB8AC3E}">
        <p14:creationId xmlns:p14="http://schemas.microsoft.com/office/powerpoint/2010/main" val="112519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では、からだの外からは見えない部分、女性の内性器についてお話します。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14</a:t>
            </a:fld>
            <a:endParaRPr kumimoji="1" lang="ja-JP" altLang="en-US"/>
          </a:p>
        </p:txBody>
      </p:sp>
    </p:spTree>
    <p:extLst>
      <p:ext uri="{BB962C8B-B14F-4D97-AF65-F5344CB8AC3E}">
        <p14:creationId xmlns:p14="http://schemas.microsoft.com/office/powerpoint/2010/main" val="2291888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やや左前から見ています。膀胱の上に覆いかぶさるように子宮があり、子宮から腕のように左右に卵管がのび、卵管の先が手のひらのようになって卵巣をつかんでいるようにも見えます。子宮の後ろ側に大腸があり、子宮の後ろから脇を通って、左右の尿管が膀胱へ続いています。排泄の出口としては、お腹側から、尿道口、腟口、肛門となります。女性の内性器はすっぽりと骨盤の骨に囲まれてい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15</a:t>
            </a:fld>
            <a:endParaRPr kumimoji="1" lang="ja-JP" altLang="en-US"/>
          </a:p>
        </p:txBody>
      </p:sp>
    </p:spTree>
    <p:extLst>
      <p:ext uri="{BB962C8B-B14F-4D97-AF65-F5344CB8AC3E}">
        <p14:creationId xmlns:p14="http://schemas.microsoft.com/office/powerpoint/2010/main" val="60499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真横から見ています。子宮は妊娠すると、胎児の成長とともに風船のように大きく膨らみます。腟は出産のとき、赤ちゃんの頭が腟の壁をゆっくりと押し広げながら通って出てくる通り道となります。腟のお腹側には膀胱、お尻側には大腸があり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16</a:t>
            </a:fld>
            <a:endParaRPr kumimoji="1" lang="ja-JP" altLang="en-US"/>
          </a:p>
        </p:txBody>
      </p:sp>
    </p:spTree>
    <p:extLst>
      <p:ext uri="{BB962C8B-B14F-4D97-AF65-F5344CB8AC3E}">
        <p14:creationId xmlns:p14="http://schemas.microsoft.com/office/powerpoint/2010/main" val="27191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月経のしくみを説明します。卵巣では、脳からの刺激によって卵胞（卵子を包む袋）が２週間程度で育ち、排卵した卵が、卵管を通って子宮へと運ばれます。この間、子宮では内膜が女性ホルモンによって厚くなり、受精した卵が着床する準備ができ上がります。妊娠が成立しなかったときは、この厚くなった子宮内膜は剥がれ落ちて腟から血液とともに出て来ます。これが月経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17</a:t>
            </a:fld>
            <a:endParaRPr kumimoji="1" lang="ja-JP" altLang="en-US"/>
          </a:p>
        </p:txBody>
      </p:sp>
    </p:spTree>
    <p:extLst>
      <p:ext uri="{BB962C8B-B14F-4D97-AF65-F5344CB8AC3E}">
        <p14:creationId xmlns:p14="http://schemas.microsoft.com/office/powerpoint/2010/main" val="3213971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実際の卵子です。およそ直径</a:t>
            </a:r>
            <a:r>
              <a:rPr kumimoji="1" lang="en-US" altLang="ja-JP" dirty="0"/>
              <a:t>0.1mm</a:t>
            </a:r>
            <a:r>
              <a:rPr kumimoji="1" lang="ja-JP" altLang="en-US" dirty="0"/>
              <a:t>程で、顕微鏡を使えば見える大きさです。胎児の頃には</a:t>
            </a:r>
            <a:r>
              <a:rPr kumimoji="1" lang="en-US" altLang="ja-JP" dirty="0"/>
              <a:t>700</a:t>
            </a:r>
            <a:r>
              <a:rPr kumimoji="1" lang="ja-JP" altLang="en-US" dirty="0"/>
              <a:t>万個ありましたが、出生時にはその数はおよそ</a:t>
            </a:r>
            <a:r>
              <a:rPr kumimoji="1" lang="en-US" altLang="ja-JP" dirty="0"/>
              <a:t>200</a:t>
            </a:r>
            <a:r>
              <a:rPr kumimoji="1" lang="ja-JP" altLang="en-US" dirty="0"/>
              <a:t>万個になるといわれています。生まれてからずっと減り続けます。思春期以降、月経周期の中で、主に一つ、この卵子を入れた卵胞が育ち、卵巣の表面に突き出てきて、膜が破裂し、中から卵子がとび出します。これが排卵です。排卵後、卵子は卵管に取り込まれ、精子と出会うと受精し、子宮に運ばれて行き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18</a:t>
            </a:fld>
            <a:endParaRPr kumimoji="1" lang="ja-JP" altLang="en-US"/>
          </a:p>
        </p:txBody>
      </p:sp>
    </p:spTree>
    <p:extLst>
      <p:ext uri="{BB962C8B-B14F-4D97-AF65-F5344CB8AC3E}">
        <p14:creationId xmlns:p14="http://schemas.microsoft.com/office/powerpoint/2010/main" val="2794183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月経周期は卵巣で卵胞が育つところから始まりますが、これを促す初めのサインは、視床下部からのホルモンです。これが下垂体に働き、下垂体からのホルモンが卵巣に働き、卵胞が育ち、排卵します。このしくみのうち、どこか一箇所でも異常があると、月経がきちんと来なくなってしまい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19</a:t>
            </a:fld>
            <a:endParaRPr kumimoji="1" lang="ja-JP" altLang="en-US"/>
          </a:p>
        </p:txBody>
      </p:sp>
    </p:spTree>
    <p:extLst>
      <p:ext uri="{BB962C8B-B14F-4D97-AF65-F5344CB8AC3E}">
        <p14:creationId xmlns:p14="http://schemas.microsoft.com/office/powerpoint/2010/main" val="202733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下垂体と卵巣からのホルモンの分泌には一定のリズムがあり、このひとまとまりを月経周期と呼びます。月経周期は</a:t>
            </a:r>
            <a:r>
              <a:rPr kumimoji="1" lang="en-US" altLang="ja-JP" dirty="0"/>
              <a:t>25</a:t>
            </a:r>
            <a:r>
              <a:rPr kumimoji="1" lang="ja-JP" altLang="en-US" dirty="0"/>
              <a:t>日</a:t>
            </a:r>
            <a:r>
              <a:rPr kumimoji="1" lang="en-US" altLang="ja-JP" dirty="0"/>
              <a:t>〜38</a:t>
            </a:r>
            <a:r>
              <a:rPr kumimoji="1" lang="ja-JP" altLang="en-US" dirty="0"/>
              <a:t>日、その変動は</a:t>
            </a:r>
            <a:r>
              <a:rPr kumimoji="1" lang="en-US" altLang="ja-JP" dirty="0"/>
              <a:t>6</a:t>
            </a:r>
            <a:r>
              <a:rPr kumimoji="1" lang="ja-JP" altLang="en-US" dirty="0"/>
              <a:t>日以内を正常周期といいます。卵胞が育ち、卵胞ホルモンが分泌され、これによって子宮内膜が厚くなります。やがて排卵し、黄体となり、およそ２週間黄体ホルモンが分泌され、厚くなった子宮内膜が熟してきます。排卵までを卵胞期、排卵後を黄体期と呼びます。基礎体温を測ると排卵までは低く、これを低温期と呼び、排卵後は黄体ホルモンの体温を上昇させる作用により高くなり、高温期と呼びます。妊娠が成立しないと、卵胞ホルモンと黄体ホルモンが急激に下がり、これに反応して内膜が剥がれ落ちることで月経が始まり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20</a:t>
            </a:fld>
            <a:endParaRPr kumimoji="1" lang="ja-JP" altLang="en-US"/>
          </a:p>
        </p:txBody>
      </p:sp>
    </p:spTree>
    <p:extLst>
      <p:ext uri="{BB962C8B-B14F-4D97-AF65-F5344CB8AC3E}">
        <p14:creationId xmlns:p14="http://schemas.microsoft.com/office/powerpoint/2010/main" val="841131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思春期女子は、実は月経についての悩みをたくさん抱えています。月経が始まってしばらくの間は、まだ卵巣の機能が未熟なために、成人女性のように規則正しい月経にはならないことも多くあります。満</a:t>
            </a:r>
            <a:r>
              <a:rPr kumimoji="1" lang="en-US" altLang="ja-JP" dirty="0"/>
              <a:t>15</a:t>
            </a:r>
            <a:r>
              <a:rPr kumimoji="1" lang="ja-JP" altLang="en-US" dirty="0"/>
              <a:t>歳になってもまだ初経を迎えていない場合は一度、産婦人科で相談してみてください。それまでは、あせらずに待っていましょう。また、月経そのものの異常のうち、月経痛がひどくて保健室で休む場合、月経が２週間以上続く場合、３カ月以上月経が来ない場合は、産婦人科を受診しましょう。月経が来なくなる原因は、短期間での急激な体重減少や過激な運動、ストレスなども思春期女子にはとても多い原因です。性交があった場合は、妊娠も考えられ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21</a:t>
            </a:fld>
            <a:endParaRPr kumimoji="1" lang="ja-JP" altLang="en-US"/>
          </a:p>
        </p:txBody>
      </p:sp>
    </p:spTree>
    <p:extLst>
      <p:ext uri="{BB962C8B-B14F-4D97-AF65-F5344CB8AC3E}">
        <p14:creationId xmlns:p14="http://schemas.microsoft.com/office/powerpoint/2010/main" val="2656104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月経は、子宮内膜が剥がれることによって、痛み物質が出て、子宮が強く収縮するために、多少は痛みを伴う出来事です。しかし、月経時の対応次第で上手に付き合うことができます。適度な運動をすること、好きなことをしてリラックスすること、痛いのをずっと我慢した後にやむをえず飲むのではなく、早めに痛み止めを飲むことなどがよい方法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22</a:t>
            </a:fld>
            <a:endParaRPr kumimoji="1" lang="ja-JP" altLang="en-US"/>
          </a:p>
        </p:txBody>
      </p:sp>
    </p:spTree>
    <p:extLst>
      <p:ext uri="{BB962C8B-B14F-4D97-AF65-F5344CB8AC3E}">
        <p14:creationId xmlns:p14="http://schemas.microsoft.com/office/powerpoint/2010/main" val="3929647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kumimoji="1" lang="en-US" altLang="ja-JP" dirty="0"/>
              <a:t>【</a:t>
            </a:r>
            <a:r>
              <a:rPr kumimoji="1" lang="ja-JP" altLang="en-US" dirty="0"/>
              <a:t>中学生対象説明</a:t>
            </a:r>
            <a:r>
              <a:rPr kumimoji="1" lang="en-US" altLang="ja-JP" dirty="0"/>
              <a:t>】</a:t>
            </a:r>
          </a:p>
          <a:p>
            <a:pPr algn="just"/>
            <a:r>
              <a:rPr kumimoji="1" lang="ja-JP" altLang="en-US" dirty="0"/>
              <a:t>日本産科婦人科学会の行った平成</a:t>
            </a:r>
            <a:r>
              <a:rPr kumimoji="1" lang="en-US" altLang="ja-JP" dirty="0"/>
              <a:t>9</a:t>
            </a:r>
            <a:r>
              <a:rPr kumimoji="1" lang="ja-JP" altLang="en-US" dirty="0"/>
              <a:t>年度</a:t>
            </a:r>
            <a:r>
              <a:rPr kumimoji="1" lang="en-US" altLang="ja-JP" dirty="0"/>
              <a:t>〜10</a:t>
            </a:r>
            <a:r>
              <a:rPr kumimoji="1" lang="ja-JP" altLang="en-US" dirty="0"/>
              <a:t>年度の調査の報告によると、月経が途中から来なくなる原因の</a:t>
            </a:r>
            <a:r>
              <a:rPr kumimoji="1" lang="en-US" altLang="ja-JP" dirty="0"/>
              <a:t>61</a:t>
            </a:r>
            <a:r>
              <a:rPr kumimoji="1" lang="ja-JP" altLang="en-US" dirty="0"/>
              <a:t>％が、ダイエットによるものです。痩せ願望による過度な食事の制限によって、例えば体重</a:t>
            </a:r>
            <a:r>
              <a:rPr kumimoji="1" lang="en-US" altLang="ja-JP" dirty="0"/>
              <a:t>45kg</a:t>
            </a:r>
            <a:r>
              <a:rPr kumimoji="1" lang="ja-JP" altLang="en-US" dirty="0"/>
              <a:t>の女子が</a:t>
            </a:r>
            <a:r>
              <a:rPr kumimoji="1" lang="en-US" altLang="ja-JP" dirty="0"/>
              <a:t>7kg</a:t>
            </a:r>
            <a:r>
              <a:rPr kumimoji="1" lang="ja-JP" altLang="en-US" dirty="0"/>
              <a:t>程度痩せると月経は来なくなる場合があります。これは大変だと気づき、体重を増やそうとして頑張っても、正常な月経に戻るまでに</a:t>
            </a:r>
            <a:r>
              <a:rPr kumimoji="1" lang="en-US" altLang="ja-JP" dirty="0"/>
              <a:t>1</a:t>
            </a:r>
            <a:r>
              <a:rPr kumimoji="1" lang="ja-JP" altLang="en-US" dirty="0"/>
              <a:t>年近くかかることもあります。反対に極端な肥満によっても月経は来なくなる場合もあります。急激な痩せ、肥満には、精神的な要因が関わっていることもあり、産婦人科だけでなく、精神神経科への受診を勧められることもあります。</a:t>
            </a:r>
          </a:p>
          <a:p>
            <a:pPr algn="just"/>
            <a:endParaRPr kumimoji="1" lang="ja-JP" altLang="en-US" dirty="0"/>
          </a:p>
          <a:p>
            <a:pPr algn="just"/>
            <a:endParaRPr kumimoji="1" lang="ja-JP" altLang="en-US" dirty="0"/>
          </a:p>
          <a:p>
            <a:pPr algn="just"/>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23</a:t>
            </a:fld>
            <a:endParaRPr kumimoji="1" lang="ja-JP" altLang="en-US"/>
          </a:p>
        </p:txBody>
      </p:sp>
    </p:spTree>
    <p:extLst>
      <p:ext uri="{BB962C8B-B14F-4D97-AF65-F5344CB8AC3E}">
        <p14:creationId xmlns:p14="http://schemas.microsoft.com/office/powerpoint/2010/main" val="412616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この機会に、自分の月経が今どのような様子なのか振り返ってみましょう。一番最近の月経はいつからいつまでだったか、答えられますか？是非、月経が始まった日を手帳やアプリにつけてみましょう。自分の月経の様子をきちんと認識することは、とても大切なことなの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24</a:t>
            </a:fld>
            <a:endParaRPr kumimoji="1" lang="ja-JP" altLang="en-US"/>
          </a:p>
        </p:txBody>
      </p:sp>
    </p:spTree>
    <p:extLst>
      <p:ext uri="{BB962C8B-B14F-4D97-AF65-F5344CB8AC3E}">
        <p14:creationId xmlns:p14="http://schemas.microsoft.com/office/powerpoint/2010/main" val="966524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ベース_1共通_思春期ってなんだろう">
    <p:spTree>
      <p:nvGrpSpPr>
        <p:cNvPr id="1" name=""/>
        <p:cNvGrpSpPr/>
        <p:nvPr/>
      </p:nvGrpSpPr>
      <p:grpSpPr>
        <a:xfrm>
          <a:off x="0" y="0"/>
          <a:ext cx="0" cy="0"/>
          <a:chOff x="0" y="0"/>
          <a:chExt cx="0" cy="0"/>
        </a:xfrm>
      </p:grpSpPr>
      <p:sp>
        <p:nvSpPr>
          <p:cNvPr id="12" name="Title 1"/>
          <p:cNvSpPr>
            <a:spLocks noGrp="1"/>
          </p:cNvSpPr>
          <p:nvPr>
            <p:ph type="ctrTitle"/>
          </p:nvPr>
        </p:nvSpPr>
        <p:spPr>
          <a:xfrm>
            <a:off x="685800" y="2091426"/>
            <a:ext cx="7772400" cy="2025510"/>
          </a:xfrm>
        </p:spPr>
        <p:txBody>
          <a:bodyPr anchor="ctr"/>
          <a:lstStyle>
            <a:lvl1pPr algn="ctr">
              <a:defRPr sz="6000" b="1" spc="-100" baseline="0"/>
            </a:lvl1pPr>
          </a:lstStyle>
          <a:p>
            <a:r>
              <a:rPr lang="ja-JP" altLang="en-US" dirty="0"/>
              <a:t>マスター タイトルの書式設定</a:t>
            </a:r>
            <a:endParaRPr lang="en-US" dirty="0"/>
          </a:p>
        </p:txBody>
      </p:sp>
      <p:sp>
        <p:nvSpPr>
          <p:cNvPr id="3" name="正方形/長方形 2"/>
          <p:cNvSpPr/>
          <p:nvPr userDrawn="1"/>
        </p:nvSpPr>
        <p:spPr>
          <a:xfrm>
            <a:off x="5773783" y="0"/>
            <a:ext cx="3370217" cy="457200"/>
          </a:xfrm>
          <a:prstGeom prst="rect">
            <a:avLst/>
          </a:prstGeom>
          <a:solidFill>
            <a:srgbClr val="FBA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454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ベース_2共通_扉">
    <p:spTree>
      <p:nvGrpSpPr>
        <p:cNvPr id="1" name=""/>
        <p:cNvGrpSpPr/>
        <p:nvPr/>
      </p:nvGrpSpPr>
      <p:grpSpPr>
        <a:xfrm>
          <a:off x="0" y="0"/>
          <a:ext cx="0" cy="0"/>
          <a:chOff x="0" y="0"/>
          <a:chExt cx="0" cy="0"/>
        </a:xfrm>
      </p:grpSpPr>
      <p:sp>
        <p:nvSpPr>
          <p:cNvPr id="5" name="角丸四角形 4">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タイトルの書式設定</a:t>
            </a:r>
            <a:endParaRPr lang="en-US" dirty="0"/>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278613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ベース_3共通_文字のみ">
    <p:spTree>
      <p:nvGrpSpPr>
        <p:cNvPr id="1" name=""/>
        <p:cNvGrpSpPr/>
        <p:nvPr/>
      </p:nvGrpSpPr>
      <p:grpSpPr>
        <a:xfrm>
          <a:off x="0" y="0"/>
          <a:ext cx="0" cy="0"/>
          <a:chOff x="0" y="0"/>
          <a:chExt cx="0" cy="0"/>
        </a:xfrm>
      </p:grpSpPr>
      <p:pic>
        <p:nvPicPr>
          <p:cNvPr id="11" name="図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6" name="Title 1"/>
          <p:cNvSpPr>
            <a:spLocks noGrp="1"/>
          </p:cNvSpPr>
          <p:nvPr>
            <p:ph type="title"/>
          </p:nvPr>
        </p:nvSpPr>
        <p:spPr>
          <a:xfrm>
            <a:off x="1408148" y="393305"/>
            <a:ext cx="7349467" cy="894748"/>
          </a:xfrm>
        </p:spPr>
        <p:txBody>
          <a:bodyPr>
            <a:normAutofit/>
          </a:bodyPr>
          <a:lstStyle>
            <a:lvl1pPr algn="l">
              <a:defRPr sz="4000" b="1">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ＭＳ ゴシック" panose="020B0609070205080204" pitchFamily="49" charset="-128"/>
              <a:ea typeface="ＭＳ ゴシック" panose="020B0609070205080204" pitchFamily="49" charset="-128"/>
            </a:endParaRPr>
          </a:p>
        </p:txBody>
      </p:sp>
      <p:sp>
        <p:nvSpPr>
          <p:cNvPr id="8" name="Content Placeholder 2"/>
          <p:cNvSpPr>
            <a:spLocks noGrp="1"/>
          </p:cNvSpPr>
          <p:nvPr>
            <p:ph idx="1"/>
          </p:nvPr>
        </p:nvSpPr>
        <p:spPr>
          <a:xfrm>
            <a:off x="587375" y="1519372"/>
            <a:ext cx="7969250" cy="4652828"/>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Tree>
    <p:extLst>
      <p:ext uri="{BB962C8B-B14F-4D97-AF65-F5344CB8AC3E}">
        <p14:creationId xmlns:p14="http://schemas.microsoft.com/office/powerpoint/2010/main" val="126686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ベース_3共通_文字頭●">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1408148" y="393305"/>
            <a:ext cx="7349467" cy="894748"/>
          </a:xfrm>
        </p:spPr>
        <p:txBody>
          <a:bodyPr>
            <a:normAutofit/>
          </a:bodyPr>
          <a:lstStyle>
            <a:lvl1pPr algn="l">
              <a:defRPr sz="4000" b="1">
                <a:solidFill>
                  <a:schemeClr val="tx1">
                    <a:lumMod val="75000"/>
                    <a:lumOff val="25000"/>
                  </a:schemeClr>
                </a:solidFill>
              </a:defRPr>
            </a:lvl1pPr>
          </a:lstStyle>
          <a:p>
            <a:r>
              <a:rPr lang="ja-JP" altLang="en-US" dirty="0"/>
              <a:t>マスター タイトルの書式設定</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FBAB87"/>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Tree>
    <p:extLst>
      <p:ext uri="{BB962C8B-B14F-4D97-AF65-F5344CB8AC3E}">
        <p14:creationId xmlns:p14="http://schemas.microsoft.com/office/powerpoint/2010/main" val="113866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ベース_3共通_文字頭● タイトル吹出">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78285885-6D0A-077B-5244-4228AF0F363E}"/>
              </a:ext>
            </a:extLst>
          </p:cNvPr>
          <p:cNvGrpSpPr/>
          <p:nvPr userDrawn="1"/>
        </p:nvGrpSpPr>
        <p:grpSpPr>
          <a:xfrm>
            <a:off x="1260946" y="487136"/>
            <a:ext cx="1963518" cy="647223"/>
            <a:chOff x="1341156" y="487136"/>
            <a:chExt cx="2067180" cy="647223"/>
          </a:xfrm>
          <a:solidFill>
            <a:srgbClr val="004F94"/>
          </a:solidFill>
          <a:effectLst>
            <a:outerShdw blurRad="50800" dist="38100" dir="2700000" algn="tl" rotWithShape="0">
              <a:prstClr val="black">
                <a:alpha val="40000"/>
              </a:prstClr>
            </a:outerShdw>
          </a:effectLst>
        </p:grpSpPr>
        <p:sp>
          <p:nvSpPr>
            <p:cNvPr id="11" name="二等辺三角形 10">
              <a:extLst>
                <a:ext uri="{FF2B5EF4-FFF2-40B4-BE49-F238E27FC236}">
                  <a16:creationId xmlns:a16="http://schemas.microsoft.com/office/drawing/2014/main" id="{CB98284A-02CA-94B1-B4C4-9F8B7C6AFCF7}"/>
                </a:ext>
              </a:extLst>
            </p:cNvPr>
            <p:cNvSpPr/>
            <p:nvPr userDrawn="1"/>
          </p:nvSpPr>
          <p:spPr>
            <a:xfrm rot="17501717">
              <a:off x="1405258" y="620434"/>
              <a:ext cx="252421" cy="38062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端子 12">
              <a:extLst>
                <a:ext uri="{FF2B5EF4-FFF2-40B4-BE49-F238E27FC236}">
                  <a16:creationId xmlns:a16="http://schemas.microsoft.com/office/drawing/2014/main" id="{0695FFFE-3DFE-D744-406A-488DACCB79F3}"/>
                </a:ext>
              </a:extLst>
            </p:cNvPr>
            <p:cNvSpPr/>
            <p:nvPr userDrawn="1"/>
          </p:nvSpPr>
          <p:spPr>
            <a:xfrm>
              <a:off x="1522759" y="487136"/>
              <a:ext cx="1885577" cy="647223"/>
            </a:xfrm>
            <a:prstGeom prst="flowChartTermina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3248526" y="393305"/>
            <a:ext cx="5509089" cy="894748"/>
          </a:xfrm>
        </p:spPr>
        <p:txBody>
          <a:bodyPr>
            <a:normAutofit/>
          </a:bodyPr>
          <a:lstStyle>
            <a:lvl1pPr algn="l">
              <a:defRPr sz="4000" b="1">
                <a:solidFill>
                  <a:schemeClr val="tx1">
                    <a:lumMod val="75000"/>
                    <a:lumOff val="25000"/>
                  </a:schemeClr>
                </a:solidFill>
              </a:defRPr>
            </a:lvl1pPr>
          </a:lstStyle>
          <a:p>
            <a:r>
              <a:rPr lang="ja-JP" altLang="en-US" dirty="0"/>
              <a:t>マスター タイトル</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FBAB87"/>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altLang="ja-JP" dirty="0"/>
          </a:p>
        </p:txBody>
      </p:sp>
      <p:sp>
        <p:nvSpPr>
          <p:cNvPr id="7" name="Google Shape;565;p19">
            <a:extLst>
              <a:ext uri="{FF2B5EF4-FFF2-40B4-BE49-F238E27FC236}">
                <a16:creationId xmlns:a16="http://schemas.microsoft.com/office/drawing/2014/main" id="{081309B3-AC28-01CC-5614-5A947B7684B5}"/>
              </a:ext>
            </a:extLst>
          </p:cNvPr>
          <p:cNvSpPr txBox="1"/>
          <p:nvPr userDrawn="1"/>
        </p:nvSpPr>
        <p:spPr>
          <a:xfrm>
            <a:off x="1554229" y="520168"/>
            <a:ext cx="1583913" cy="553998"/>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None/>
            </a:pPr>
            <a:r>
              <a:rPr lang="ja-JP" sz="1800" b="1" dirty="0">
                <a:solidFill>
                  <a:schemeClr val="accent2">
                    <a:lumMod val="40000"/>
                    <a:lumOff val="60000"/>
                  </a:schemeClr>
                </a:solidFill>
                <a:latin typeface="ＭＳ ゴシック" panose="020B0609070205080204" pitchFamily="49" charset="-128"/>
                <a:ea typeface="ＭＳ ゴシック" panose="020B0609070205080204" pitchFamily="49" charset="-128"/>
                <a:cs typeface="Arial"/>
                <a:sym typeface="Arial"/>
              </a:rPr>
              <a:t>思春期の</a:t>
            </a:r>
            <a:endParaRPr lang="en-US" altLang="ja-JP" sz="1800" b="1" dirty="0">
              <a:solidFill>
                <a:schemeClr val="accent2">
                  <a:lumMod val="40000"/>
                  <a:lumOff val="60000"/>
                </a:schemeClr>
              </a:solidFill>
              <a:latin typeface="ＭＳ ゴシック" panose="020B0609070205080204" pitchFamily="49" charset="-128"/>
              <a:ea typeface="ＭＳ ゴシック" panose="020B0609070205080204" pitchFamily="49" charset="-128"/>
              <a:cs typeface="Arial"/>
              <a:sym typeface="Arial"/>
            </a:endParaRPr>
          </a:p>
          <a:p>
            <a:pPr marL="0" marR="0" lvl="0" indent="0" algn="ctr" rtl="0">
              <a:lnSpc>
                <a:spcPct val="100000"/>
              </a:lnSpc>
              <a:spcBef>
                <a:spcPts val="0"/>
              </a:spcBef>
              <a:spcAft>
                <a:spcPts val="0"/>
              </a:spcAft>
              <a:buNone/>
            </a:pPr>
            <a:r>
              <a:rPr lang="ja-JP" sz="1800" b="1" dirty="0">
                <a:solidFill>
                  <a:schemeClr val="accent2">
                    <a:lumMod val="40000"/>
                    <a:lumOff val="60000"/>
                  </a:schemeClr>
                </a:solidFill>
                <a:latin typeface="ＭＳ ゴシック" panose="020B0609070205080204" pitchFamily="49" charset="-128"/>
                <a:ea typeface="ＭＳ ゴシック" panose="020B0609070205080204" pitchFamily="49" charset="-128"/>
                <a:cs typeface="Arial"/>
                <a:sym typeface="Arial"/>
              </a:rPr>
              <a:t>女の子の場合</a:t>
            </a:r>
            <a:endParaRPr sz="1800" b="1" dirty="0">
              <a:solidFill>
                <a:schemeClr val="accent2">
                  <a:lumMod val="40000"/>
                  <a:lumOff val="60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739828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ベース_4共通_小見出しと図">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5" name="角丸四角形 4">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Content Placeholder 2"/>
          <p:cNvSpPr>
            <a:spLocks noGrp="1"/>
          </p:cNvSpPr>
          <p:nvPr>
            <p:ph idx="1"/>
          </p:nvPr>
        </p:nvSpPr>
        <p:spPr>
          <a:xfrm>
            <a:off x="587375" y="1933312"/>
            <a:ext cx="7969250" cy="4054091"/>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
        <p:nvSpPr>
          <p:cNvPr id="10" name="コンテンツ プレースホルダー 4">
            <a:extLst>
              <a:ext uri="{FF2B5EF4-FFF2-40B4-BE49-F238E27FC236}">
                <a16:creationId xmlns:a16="http://schemas.microsoft.com/office/drawing/2014/main" id="{4043363E-E847-3673-8322-45BC4ECAE783}"/>
              </a:ext>
            </a:extLst>
          </p:cNvPr>
          <p:cNvSpPr>
            <a:spLocks noGrp="1"/>
          </p:cNvSpPr>
          <p:nvPr>
            <p:ph idx="10" hasCustomPrompt="1"/>
          </p:nvPr>
        </p:nvSpPr>
        <p:spPr>
          <a:xfrm>
            <a:off x="493591" y="1417256"/>
            <a:ext cx="8187950" cy="444546"/>
          </a:xfrm>
          <a:prstGeom prst="roundRect">
            <a:avLst/>
          </a:prstGeom>
          <a:noFill/>
        </p:spPr>
        <p:txBody>
          <a:bodyPr anchor="ctr"/>
          <a:lstStyle>
            <a:lvl1pPr marL="0" indent="0" algn="ctr">
              <a:lnSpc>
                <a:spcPct val="100000"/>
              </a:lnSpc>
              <a:buFontTx/>
              <a:buNone/>
              <a:defRPr sz="2400" b="1">
                <a:solidFill>
                  <a:srgbClr val="EB6161"/>
                </a:solidFill>
                <a:latin typeface="ＭＳ ゴシック" panose="020B0609070205080204" pitchFamily="49" charset="-128"/>
                <a:ea typeface="ＭＳ ゴシック" panose="020B0609070205080204" pitchFamily="49" charset="-128"/>
              </a:defRPr>
            </a:lvl1pPr>
          </a:lstStyle>
          <a:p>
            <a:r>
              <a:rPr lang="ja-JP" altLang="en-US" dirty="0"/>
              <a:t>小見出し</a:t>
            </a:r>
          </a:p>
        </p:txBody>
      </p:sp>
      <p:sp>
        <p:nvSpPr>
          <p:cNvPr id="12" name="Title 1">
            <a:extLst>
              <a:ext uri="{FF2B5EF4-FFF2-40B4-BE49-F238E27FC236}">
                <a16:creationId xmlns:a16="http://schemas.microsoft.com/office/drawing/2014/main" id="{AF0EED5C-63BE-75EF-8DD5-2C7770D732C6}"/>
              </a:ext>
            </a:extLst>
          </p:cNvPr>
          <p:cNvSpPr>
            <a:spLocks noGrp="1"/>
          </p:cNvSpPr>
          <p:nvPr>
            <p:ph type="title"/>
          </p:nvPr>
        </p:nvSpPr>
        <p:spPr>
          <a:xfrm>
            <a:off x="1408148" y="393305"/>
            <a:ext cx="7349467" cy="894748"/>
          </a:xfrm>
        </p:spPr>
        <p:txBody>
          <a:bodyPr>
            <a:normAutofit/>
          </a:bodyPr>
          <a:lstStyle>
            <a:lvl1pPr algn="l">
              <a:defRPr sz="4000" b="1">
                <a:solidFill>
                  <a:schemeClr val="tx1">
                    <a:lumMod val="75000"/>
                    <a:lumOff val="25000"/>
                  </a:schemeClr>
                </a:solidFill>
              </a:defRPr>
            </a:lvl1pPr>
          </a:lstStyle>
          <a:p>
            <a:r>
              <a:rPr lang="ja-JP" altLang="en-US" dirty="0"/>
              <a:t>マスター タイトルの書式設定</a:t>
            </a:r>
            <a:endParaRPr lang="en-US" dirty="0"/>
          </a:p>
        </p:txBody>
      </p:sp>
      <p:sp>
        <p:nvSpPr>
          <p:cNvPr id="15" name="テキスト プレースホルダー 11">
            <a:extLst>
              <a:ext uri="{FF2B5EF4-FFF2-40B4-BE49-F238E27FC236}">
                <a16:creationId xmlns:a16="http://schemas.microsoft.com/office/drawing/2014/main" id="{8972AB82-6F01-C734-6148-3203C904D1E0}"/>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89571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あり">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p:cNvSpPr>
            <a:spLocks noGrp="1"/>
          </p:cNvSpPr>
          <p:nvPr>
            <p:ph type="title"/>
          </p:nvPr>
        </p:nvSpPr>
        <p:spPr>
          <a:xfrm>
            <a:off x="1408148" y="393305"/>
            <a:ext cx="7349467" cy="894748"/>
          </a:xfrm>
        </p:spPr>
        <p:txBody>
          <a:bodyPr>
            <a:normAutofit/>
          </a:bodyPr>
          <a:lstStyle>
            <a:lvl1pPr algn="l">
              <a:defRPr sz="4000" b="1">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FontTx/>
              <a:buNone/>
            </a:pPr>
            <a:endParaRPr kumimoji="1" lang="ja-JP" altLang="en-US" dirty="0"/>
          </a:p>
        </p:txBody>
      </p:sp>
      <p:sp>
        <p:nvSpPr>
          <p:cNvPr id="6" name="Content Placeholder 2"/>
          <p:cNvSpPr>
            <a:spLocks noGrp="1"/>
          </p:cNvSpPr>
          <p:nvPr>
            <p:ph idx="1"/>
          </p:nvPr>
        </p:nvSpPr>
        <p:spPr>
          <a:xfrm>
            <a:off x="587375" y="1524000"/>
            <a:ext cx="7969250" cy="4459834"/>
          </a:xfrm>
          <a:prstGeom prst="rect">
            <a:avLst/>
          </a:prstGeom>
        </p:spPr>
        <p:txBody>
          <a:bodyPr/>
          <a:lstStyle>
            <a:lvl1pPr marL="0" indent="0">
              <a:buFontTx/>
              <a:buNone/>
              <a:defRPr sz="2200">
                <a:latin typeface="ＭＳ ゴシック" panose="020B0609070205080204" pitchFamily="49" charset="-128"/>
                <a:ea typeface="ＭＳ ゴシック" panose="020B0609070205080204" pitchFamily="49" charset="-128"/>
              </a:defRPr>
            </a:lvl1pPr>
            <a:lvl2pPr>
              <a:defRPr sz="1800"/>
            </a:lvl2pPr>
            <a:lvl3pPr>
              <a:defRPr sz="1600"/>
            </a:lvl3pPr>
            <a:lvl4pPr>
              <a:defRPr sz="1400"/>
            </a:lvl4pPr>
            <a:lvl5pPr>
              <a:defRPr sz="1200"/>
            </a:lvl5pPr>
          </a:lstStyle>
          <a:p>
            <a:pPr lvl="0"/>
            <a:endParaRPr lang="en-US" dirty="0"/>
          </a:p>
        </p:txBody>
      </p:sp>
      <p:sp>
        <p:nvSpPr>
          <p:cNvPr id="13" name="テキスト プレースホルダー 11">
            <a:extLst>
              <a:ext uri="{FF2B5EF4-FFF2-40B4-BE49-F238E27FC236}">
                <a16:creationId xmlns:a16="http://schemas.microsoft.com/office/drawing/2014/main" id="{E9287375-B72B-BA68-9C5A-C9FD14AD2308}"/>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14694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なし">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プレースホルダー 11">
            <a:extLst>
              <a:ext uri="{FF2B5EF4-FFF2-40B4-BE49-F238E27FC236}">
                <a16:creationId xmlns:a16="http://schemas.microsoft.com/office/drawing/2014/main" id="{1930FD45-466D-33E9-6BF2-F158C3CE7DB9}"/>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428197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ベース_共通_考えてみよう">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itle 1"/>
          <p:cNvSpPr>
            <a:spLocks noGrp="1"/>
          </p:cNvSpPr>
          <p:nvPr>
            <p:ph type="ctrTitle"/>
          </p:nvPr>
        </p:nvSpPr>
        <p:spPr>
          <a:xfrm>
            <a:off x="685800" y="2091426"/>
            <a:ext cx="7772400" cy="2025510"/>
          </a:xfrm>
        </p:spPr>
        <p:txBody>
          <a:bodyPr anchor="ctr"/>
          <a:lstStyle>
            <a:lvl1pPr algn="ctr">
              <a:defRPr sz="6000" b="1"/>
            </a:lvl1pPr>
          </a:lstStyle>
          <a:p>
            <a:r>
              <a:rPr lang="ja-JP" altLang="en-US" dirty="0"/>
              <a:t>マスター タイトル</a:t>
            </a:r>
            <a:endParaRPr lang="en-US" dirty="0"/>
          </a:p>
        </p:txBody>
      </p:sp>
      <p:pic>
        <p:nvPicPr>
          <p:cNvPr id="9" name="図 8"/>
          <p:cNvPicPr>
            <a:picLocks noChangeAspect="1"/>
          </p:cNvPicPr>
          <p:nvPr userDrawn="1"/>
        </p:nvPicPr>
        <p:blipFill rotWithShape="1">
          <a:blip r:embed="rId2">
            <a:extLst>
              <a:ext uri="{28A0092B-C50C-407E-A947-70E740481C1C}">
                <a14:useLocalDpi xmlns:a14="http://schemas.microsoft.com/office/drawing/2010/main" val="0"/>
              </a:ext>
            </a:extLst>
          </a:blip>
          <a:srcRect t="9461"/>
          <a:stretch/>
        </p:blipFill>
        <p:spPr>
          <a:xfrm>
            <a:off x="4835347" y="3727269"/>
            <a:ext cx="3905786" cy="2788809"/>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4CD15EE-2831-36DA-6E98-2899AE6F053F}"/>
              </a:ext>
            </a:extLst>
          </p:cNvPr>
          <p:cNvSpPr txBox="1"/>
          <p:nvPr userDrawn="1"/>
        </p:nvSpPr>
        <p:spPr>
          <a:xfrm>
            <a:off x="2253699" y="5460973"/>
            <a:ext cx="4572000" cy="369332"/>
          </a:xfrm>
          <a:prstGeom prst="rect">
            <a:avLst/>
          </a:prstGeom>
          <a:noFill/>
        </p:spPr>
        <p:txBody>
          <a:bodyPr wrap="square">
            <a:spAutoFit/>
          </a:bodyPr>
          <a:lstStyle/>
          <a:p>
            <a:pPr algn="ctr"/>
            <a:r>
              <a:rPr lang="en-US" altLang="ja-JP"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2024.6</a:t>
            </a:r>
          </a:p>
        </p:txBody>
      </p:sp>
      <p:sp>
        <p:nvSpPr>
          <p:cNvPr id="3" name="サブタイトル 6">
            <a:extLst>
              <a:ext uri="{FF2B5EF4-FFF2-40B4-BE49-F238E27FC236}">
                <a16:creationId xmlns:a16="http://schemas.microsoft.com/office/drawing/2014/main" id="{74129481-4F5B-6163-085B-BEBA24B7AC08}"/>
              </a:ext>
            </a:extLst>
          </p:cNvPr>
          <p:cNvSpPr txBox="1">
            <a:spLocks/>
          </p:cNvSpPr>
          <p:nvPr userDrawn="1"/>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Tree>
    <p:extLst>
      <p:ext uri="{BB962C8B-B14F-4D97-AF65-F5344CB8AC3E}">
        <p14:creationId xmlns:p14="http://schemas.microsoft.com/office/powerpoint/2010/main" val="2016481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4982828F-D5F8-CB9B-3214-3D598E817696}"/>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latin typeface="ＭＳ"/>
                <a:ea typeface="ＭＳ ゴシック" panose="020B0609070205080204" pitchFamily="49" charset="-128"/>
              </a:rPr>
              <a:t>からだの成長・女の子のからだ</a:t>
            </a:r>
          </a:p>
        </p:txBody>
      </p:sp>
    </p:spTree>
    <p:extLst>
      <p:ext uri="{BB962C8B-B14F-4D97-AF65-F5344CB8AC3E}">
        <p14:creationId xmlns:p14="http://schemas.microsoft.com/office/powerpoint/2010/main" val="3528852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4982828F-D5F8-CB9B-3214-3D598E817696}"/>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latin typeface="ＭＳ"/>
                <a:ea typeface="ＭＳ ゴシック" panose="020B0609070205080204" pitchFamily="49" charset="-128"/>
              </a:rPr>
              <a:t>からだの成長・女の子のからだ</a:t>
            </a:r>
          </a:p>
        </p:txBody>
      </p:sp>
    </p:spTree>
    <p:extLst>
      <p:ext uri="{BB962C8B-B14F-4D97-AF65-F5344CB8AC3E}">
        <p14:creationId xmlns:p14="http://schemas.microsoft.com/office/powerpoint/2010/main" val="4028722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4.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0513042-A253-8346-7BF3-867EB5CA77E1}"/>
              </a:ext>
            </a:extLst>
          </p:cNvPr>
          <p:cNvSpPr/>
          <p:nvPr userDrawn="1"/>
        </p:nvSpPr>
        <p:spPr>
          <a:xfrm>
            <a:off x="0" y="0"/>
            <a:ext cx="9144000" cy="6858000"/>
          </a:xfrm>
          <a:prstGeom prst="rect">
            <a:avLst/>
          </a:prstGeom>
          <a:solidFill>
            <a:srgbClr val="FBAB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CC0000"/>
              </a:solidFill>
            </a:endParaRPr>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Autofit/>
          </a:bodyPr>
          <a:lstStyle/>
          <a:p>
            <a:r>
              <a:rPr lang="ja-JP" altLang="en-US" dirty="0"/>
              <a:t>マスター タイトルの書式設定</a:t>
            </a:r>
            <a:endParaRPr lang="en-US" dirty="0"/>
          </a:p>
        </p:txBody>
      </p:sp>
      <p:sp>
        <p:nvSpPr>
          <p:cNvPr id="18" name="Footer Placeholder 4"/>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latin typeface="ＭＳ"/>
                <a:ea typeface="ＭＳ ゴシック" panose="020B0609070205080204" pitchFamily="49" charset="-128"/>
              </a:rPr>
              <a:t>からだの成長・女の子のからだ</a:t>
            </a:r>
          </a:p>
        </p:txBody>
      </p:sp>
      <p:sp>
        <p:nvSpPr>
          <p:cNvPr id="19" name="Footer Placeholder 4"/>
          <p:cNvSpPr txBox="1">
            <a:spLocks/>
          </p:cNvSpPr>
          <p:nvPr userDrawn="1"/>
        </p:nvSpPr>
        <p:spPr>
          <a:xfrm>
            <a:off x="5817230"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kumimoji="1" lang="ja-JP" altLang="en-US" sz="1200" b="1" dirty="0">
                <a:solidFill>
                  <a:srgbClr val="D62A2A"/>
                </a:solidFill>
                <a:latin typeface="ＭＳ ゴシック" panose="020B0609070205080204" pitchFamily="49" charset="-128"/>
                <a:ea typeface="ＭＳ ゴシック" panose="020B0609070205080204" pitchFamily="49" charset="-128"/>
              </a:rPr>
              <a:t>思春期って何だろう？ 性って何だろう？</a:t>
            </a:r>
          </a:p>
        </p:txBody>
      </p:sp>
      <p:sp>
        <p:nvSpPr>
          <p:cNvPr id="30" name="Google Shape;11;p23"/>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3" name="Google Shape;10;p23"/>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1-</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1119222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3" r:id="rId4"/>
    <p:sldLayoutId id="2147483684" r:id="rId5"/>
    <p:sldLayoutId id="2147483682" r:id="rId6"/>
    <p:sldLayoutId id="2147483677" r:id="rId7"/>
    <p:sldLayoutId id="2147483661" r:id="rId8"/>
    <p:sldLayoutId id="2147483674" r:id="rId9"/>
  </p:sldLayoutIdLst>
  <p:hf sldNum="0" hdr="0" dt="0"/>
  <p:txStyles>
    <p:titleStyle>
      <a:lvl1pPr algn="l" defTabSz="914400" rtl="0" eaLnBrk="1" latinLnBrk="0" hangingPunct="1">
        <a:lnSpc>
          <a:spcPct val="90000"/>
        </a:lnSpc>
        <a:spcBef>
          <a:spcPct val="0"/>
        </a:spcBef>
        <a:buNone/>
        <a:defRPr kumimoji="1" sz="4000" b="1" kern="1200">
          <a:solidFill>
            <a:schemeClr val="tx1">
              <a:lumMod val="75000"/>
              <a:lumOff val="25000"/>
            </a:schemeClr>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E528B9B8-C2A7-2640-8C45-9223566AA37A}"/>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latin typeface="ＭＳ"/>
                <a:ea typeface="ＭＳ ゴシック" panose="020B0609070205080204" pitchFamily="49" charset="-128"/>
              </a:rPr>
              <a:t>からだの成長・女の子のからだ</a:t>
            </a:r>
          </a:p>
        </p:txBody>
      </p:sp>
      <p:sp>
        <p:nvSpPr>
          <p:cNvPr id="10" name="Footer Placeholder 4">
            <a:extLst>
              <a:ext uri="{FF2B5EF4-FFF2-40B4-BE49-F238E27FC236}">
                <a16:creationId xmlns:a16="http://schemas.microsoft.com/office/drawing/2014/main" id="{BBF79B9A-BFFA-7CBA-2C23-02DD3A72301F}"/>
              </a:ext>
            </a:extLst>
          </p:cNvPr>
          <p:cNvSpPr txBox="1">
            <a:spLocks/>
          </p:cNvSpPr>
          <p:nvPr userDrawn="1"/>
        </p:nvSpPr>
        <p:spPr>
          <a:xfrm>
            <a:off x="5817230"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kumimoji="1" lang="ja-JP" altLang="en-US" sz="1200" b="1" dirty="0">
                <a:solidFill>
                  <a:srgbClr val="D62A2A"/>
                </a:solidFill>
                <a:latin typeface="ＭＳ ゴシック" panose="020B0609070205080204" pitchFamily="49" charset="-128"/>
                <a:ea typeface="ＭＳ ゴシック" panose="020B0609070205080204" pitchFamily="49" charset="-128"/>
              </a:rPr>
              <a:t>思春期って何だろう？ 性って何だろう？</a:t>
            </a:r>
          </a:p>
        </p:txBody>
      </p:sp>
      <p:sp>
        <p:nvSpPr>
          <p:cNvPr id="11" name="Google Shape;11;p23">
            <a:extLst>
              <a:ext uri="{FF2B5EF4-FFF2-40B4-BE49-F238E27FC236}">
                <a16:creationId xmlns:a16="http://schemas.microsoft.com/office/drawing/2014/main" id="{A93CE1C8-AE17-3253-5289-D90E834FCFC2}"/>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12" name="Google Shape;10;p23">
            <a:extLst>
              <a:ext uri="{FF2B5EF4-FFF2-40B4-BE49-F238E27FC236}">
                <a16:creationId xmlns:a16="http://schemas.microsoft.com/office/drawing/2014/main" id="{08EDB8EA-E519-0F7B-21CA-D94163603895}"/>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1-</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52436996"/>
      </p:ext>
    </p:extLst>
  </p:cSld>
  <p:clrMap bg1="lt1" tx1="dk1" bg2="lt2" tx2="dk2" accent1="accent1" accent2="accent2" accent3="accent3" accent4="accent4" accent5="accent5" accent6="accent6" hlink="hlink" folHlink="folHlink"/>
  <p:sldLayoutIdLst>
    <p:sldLayoutId id="2147483673" r:id="rId1"/>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Google Shape;11;p23">
            <a:extLst>
              <a:ext uri="{FF2B5EF4-FFF2-40B4-BE49-F238E27FC236}">
                <a16:creationId xmlns:a16="http://schemas.microsoft.com/office/drawing/2014/main" id="{74A95E18-2A55-9DBE-C286-23BFB5FF124B}"/>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7" name="Google Shape;10;p23">
            <a:extLst>
              <a:ext uri="{FF2B5EF4-FFF2-40B4-BE49-F238E27FC236}">
                <a16:creationId xmlns:a16="http://schemas.microsoft.com/office/drawing/2014/main" id="{A7F77E47-48DC-2264-B417-759D36E0671D}"/>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1-</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533167379"/>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mj-lt"/>
        <a:buNone/>
        <a:defRPr kumimoji="1" sz="2000" b="1" kern="1200">
          <a:solidFill>
            <a:schemeClr val="tx1">
              <a:lumMod val="75000"/>
              <a:lumOff val="25000"/>
            </a:schemeClr>
          </a:solidFill>
          <a:latin typeface="HGｺﾞｼｯｸE" panose="020B0909000000000000" pitchFamily="49" charset="-128"/>
          <a:ea typeface="HGｺﾞｼｯｸE" panose="020B0909000000000000"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HGｺﾞｼｯｸE" panose="020B0909000000000000" pitchFamily="49" charset="-128"/>
          <a:ea typeface="HGｺﾞｼｯｸE" panose="020B0909000000000000"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HGｺﾞｼｯｸE" panose="020B0909000000000000" pitchFamily="49" charset="-128"/>
          <a:ea typeface="HGｺﾞｼｯｸE" panose="020B0909000000000000"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Google Shape;11;p23">
            <a:extLst>
              <a:ext uri="{FF2B5EF4-FFF2-40B4-BE49-F238E27FC236}">
                <a16:creationId xmlns:a16="http://schemas.microsoft.com/office/drawing/2014/main" id="{74A95E18-2A55-9DBE-C286-23BFB5FF124B}"/>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7" name="Google Shape;10;p23">
            <a:extLst>
              <a:ext uri="{FF2B5EF4-FFF2-40B4-BE49-F238E27FC236}">
                <a16:creationId xmlns:a16="http://schemas.microsoft.com/office/drawing/2014/main" id="{A7F77E47-48DC-2264-B417-759D36E0671D}"/>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1-</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635216115"/>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mj-lt"/>
        <a:buNone/>
        <a:defRPr kumimoji="1" sz="2000" b="1" kern="1200">
          <a:solidFill>
            <a:schemeClr val="tx1">
              <a:lumMod val="75000"/>
              <a:lumOff val="25000"/>
            </a:schemeClr>
          </a:solidFill>
          <a:latin typeface="HGｺﾞｼｯｸE" panose="020B0909000000000000" pitchFamily="49" charset="-128"/>
          <a:ea typeface="HGｺﾞｼｯｸE" panose="020B0909000000000000"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HGｺﾞｼｯｸE" panose="020B0909000000000000" pitchFamily="49" charset="-128"/>
          <a:ea typeface="HGｺﾞｼｯｸE" panose="020B0909000000000000"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HGｺﾞｼｯｸE" panose="020B0909000000000000" pitchFamily="49" charset="-128"/>
          <a:ea typeface="HGｺﾞｼｯｸE" panose="020B0909000000000000"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p:txBody>
          <a:bodyPr>
            <a:normAutofit/>
          </a:bodyPr>
          <a:lstStyle/>
          <a:p>
            <a:r>
              <a:rPr lang="ja-JP" altLang="en-US" b="1" dirty="0"/>
              <a:t>思春期</a:t>
            </a:r>
            <a:r>
              <a:rPr lang="ja-JP" altLang="en-US" b="1" spc="-700" dirty="0"/>
              <a:t>っ</a:t>
            </a:r>
            <a:r>
              <a:rPr lang="ja-JP" altLang="en-US" b="1" dirty="0"/>
              <a:t>て何だろ</a:t>
            </a:r>
            <a:r>
              <a:rPr lang="ja-JP" altLang="en-US" b="1" spc="-700" dirty="0"/>
              <a:t>う</a:t>
            </a:r>
            <a:r>
              <a:rPr lang="ja-JP" altLang="en-US" b="1" dirty="0"/>
              <a:t>？性</a:t>
            </a:r>
            <a:r>
              <a:rPr lang="ja-JP" altLang="en-US" b="1" spc="-700" dirty="0"/>
              <a:t>っ</a:t>
            </a:r>
            <a:r>
              <a:rPr lang="ja-JP" altLang="en-US" b="1" dirty="0"/>
              <a:t>て何だろ</a:t>
            </a:r>
            <a:r>
              <a:rPr lang="ja-JP" altLang="en-US" b="1" spc="-700" dirty="0"/>
              <a:t>う</a:t>
            </a:r>
            <a:r>
              <a:rPr lang="ja-JP" altLang="en-US" b="1" dirty="0"/>
              <a:t>？</a:t>
            </a:r>
            <a:endParaRPr kumimoji="1" lang="ja-JP" altLang="en-US" b="1" dirty="0"/>
          </a:p>
        </p:txBody>
      </p:sp>
      <p:sp>
        <p:nvSpPr>
          <p:cNvPr id="2" name="サブタイトル 6">
            <a:extLst>
              <a:ext uri="{FF2B5EF4-FFF2-40B4-BE49-F238E27FC236}">
                <a16:creationId xmlns:a16="http://schemas.microsoft.com/office/drawing/2014/main" id="{289D2A0D-D468-68DB-31B1-138FC98CC3B5}"/>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
        <p:nvSpPr>
          <p:cNvPr id="23" name="Google Shape;77;p2"/>
          <p:cNvSpPr txBox="1"/>
          <p:nvPr/>
        </p:nvSpPr>
        <p:spPr>
          <a:xfrm>
            <a:off x="705150" y="1287553"/>
            <a:ext cx="7881000" cy="584735"/>
          </a:xfrm>
          <a:prstGeom prst="rect">
            <a:avLst/>
          </a:prstGeom>
          <a:noFill/>
          <a:ln>
            <a:noFill/>
          </a:ln>
        </p:spPr>
        <p:txBody>
          <a:bodyPr spcFirstLastPara="1" wrap="square" lIns="91425" tIns="45700" rIns="91425" bIns="45700" anchor="ctr" anchorCtr="0">
            <a:spAutoFit/>
          </a:bodyPr>
          <a:lstStyle>
            <a:defPPr>
              <a:defRPr lang="en-US"/>
            </a:defPPr>
            <a:lvl1pPr marR="0" lvl="0" indent="0" algn="ctr">
              <a:spcBef>
                <a:spcPts val="0"/>
              </a:spcBef>
              <a:spcAft>
                <a:spcPts val="0"/>
              </a:spcAft>
              <a:buClr>
                <a:srgbClr val="17365D"/>
              </a:buClr>
              <a:buSzPts val="4400"/>
              <a:buFont typeface="Arial"/>
              <a:buNone/>
              <a:defRPr sz="3200" b="0" i="0" u="none" strike="noStrike" cap="none">
                <a:solidFill>
                  <a:schemeClr val="bg1"/>
                </a:solidFill>
                <a:latin typeface="+mj-ea"/>
                <a:ea typeface="+mj-ea"/>
                <a:cs typeface="Arial"/>
              </a:defRPr>
            </a:lvl1pPr>
          </a:lstStyle>
          <a:p>
            <a:pPr lvl="0"/>
            <a:r>
              <a:rPr lang="ja-JP" b="1" dirty="0">
                <a:latin typeface="ＭＳ ゴシック" panose="020B0609070205080204" pitchFamily="49" charset="-128"/>
                <a:ea typeface="ＭＳ ゴシック" panose="020B0609070205080204" pitchFamily="49" charset="-128"/>
                <a:sym typeface="Arial"/>
              </a:rPr>
              <a:t>中学生・高校生のきみたちへ</a:t>
            </a:r>
            <a:endParaRPr b="1"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519575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AEE5A23-722F-4E0E-8365-73B505907592}"/>
              </a:ext>
            </a:extLst>
          </p:cNvPr>
          <p:cNvSpPr txBox="1"/>
          <p:nvPr/>
        </p:nvSpPr>
        <p:spPr>
          <a:xfrm>
            <a:off x="2253699" y="5460973"/>
            <a:ext cx="4572000" cy="369332"/>
          </a:xfrm>
          <a:prstGeom prst="rect">
            <a:avLst/>
          </a:prstGeom>
          <a:noFill/>
        </p:spPr>
        <p:txBody>
          <a:bodyPr wrap="square">
            <a:spAutoFit/>
          </a:bodyPr>
          <a:lstStyle/>
          <a:p>
            <a:pPr algn="ctr"/>
            <a:r>
              <a:rPr lang="en-US" altLang="ja-JP"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2024.6</a:t>
            </a:r>
          </a:p>
        </p:txBody>
      </p:sp>
      <p:sp>
        <p:nvSpPr>
          <p:cNvPr id="4" name="テキスト ボックス 3">
            <a:extLst>
              <a:ext uri="{FF2B5EF4-FFF2-40B4-BE49-F238E27FC236}">
                <a16:creationId xmlns:a16="http://schemas.microsoft.com/office/drawing/2014/main" id="{2DB301B9-7ADB-47BE-BAAF-11E1EC87047C}"/>
              </a:ext>
            </a:extLst>
          </p:cNvPr>
          <p:cNvSpPr txBox="1"/>
          <p:nvPr/>
        </p:nvSpPr>
        <p:spPr>
          <a:xfrm>
            <a:off x="690770" y="858162"/>
            <a:ext cx="7996029" cy="3785652"/>
          </a:xfrm>
          <a:prstGeom prst="rect">
            <a:avLst/>
          </a:prstGeom>
          <a:noFill/>
        </p:spPr>
        <p:txBody>
          <a:bodyPr wrap="square" rtlCol="0">
            <a:spAutoFit/>
          </a:bodyPr>
          <a:lstStyle/>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 女性保健部では、中学生高校生向けの性教育スライドを作成しています。</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中学生高校生向けにわかりやすく作成したものであって、医療</a:t>
            </a:r>
            <a:b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水準を示したものではありません。</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目的別に指導しやすいように、削除・追加してご活用ください。</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使用する際には、必ず</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日本産婦人科医会「思春期ってなんだ</a:t>
            </a:r>
            <a:b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ろう？性ってなんだろう？</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2024</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年度改訂版」</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よりの出典をご記載いただきますようお願い申し上げます。</a:t>
            </a:r>
          </a:p>
          <a:p>
            <a:pPr marL="342900" indent="-342900" algn="just">
              <a:spcAft>
                <a:spcPts val="1800"/>
              </a:spcAft>
              <a:buFont typeface="Wingdings" charset="2"/>
              <a:buChar char="n"/>
            </a:pP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endParaRPr>
          </a:p>
        </p:txBody>
      </p:sp>
      <p:sp>
        <p:nvSpPr>
          <p:cNvPr id="5" name="サブタイトル 6">
            <a:extLst>
              <a:ext uri="{FF2B5EF4-FFF2-40B4-BE49-F238E27FC236}">
                <a16:creationId xmlns:a16="http://schemas.microsoft.com/office/drawing/2014/main" id="{B939CCED-C903-BA46-E038-255747E97455}"/>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Tree>
    <p:extLst>
      <p:ext uri="{BB962C8B-B14F-4D97-AF65-F5344CB8AC3E}">
        <p14:creationId xmlns:p14="http://schemas.microsoft.com/office/powerpoint/2010/main" val="49297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7;p2">
            <a:extLst>
              <a:ext uri="{FF2B5EF4-FFF2-40B4-BE49-F238E27FC236}">
                <a16:creationId xmlns:a16="http://schemas.microsoft.com/office/drawing/2014/main" id="{98939BCE-583B-40F8-A0E7-B44D6B0EC021}"/>
              </a:ext>
            </a:extLst>
          </p:cNvPr>
          <p:cNvSpPr txBox="1"/>
          <p:nvPr/>
        </p:nvSpPr>
        <p:spPr>
          <a:xfrm>
            <a:off x="531374" y="490795"/>
            <a:ext cx="7881000" cy="46162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Clr>
                <a:srgbClr val="17365D"/>
              </a:buClr>
              <a:buSzPts val="4400"/>
              <a:buFont typeface="Arial"/>
              <a:buNone/>
            </a:pPr>
            <a:r>
              <a:rPr lang="ja-JP" altLang="en-US" sz="2400" b="1" i="0" u="none" strike="noStrike" cap="none"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目 次</a:t>
            </a:r>
            <a:endParaRPr sz="24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3" name="グループ化 2">
            <a:extLst>
              <a:ext uri="{FF2B5EF4-FFF2-40B4-BE49-F238E27FC236}">
                <a16:creationId xmlns:a16="http://schemas.microsoft.com/office/drawing/2014/main" id="{197B62A9-E3FF-4505-4104-5A62496EF5A2}"/>
              </a:ext>
            </a:extLst>
          </p:cNvPr>
          <p:cNvGrpSpPr/>
          <p:nvPr/>
        </p:nvGrpSpPr>
        <p:grpSpPr>
          <a:xfrm>
            <a:off x="628650" y="1207608"/>
            <a:ext cx="7886700" cy="498663"/>
            <a:chOff x="628650" y="1370562"/>
            <a:chExt cx="7886700" cy="498663"/>
          </a:xfrm>
          <a:effectLst>
            <a:outerShdw blurRad="50800" dist="38100" algn="l" rotWithShape="0">
              <a:prstClr val="black">
                <a:alpha val="40000"/>
              </a:prstClr>
            </a:outerShdw>
          </a:effectLst>
        </p:grpSpPr>
        <p:sp>
          <p:nvSpPr>
            <p:cNvPr id="4" name="テキスト ボックス 3">
              <a:extLst>
                <a:ext uri="{FF2B5EF4-FFF2-40B4-BE49-F238E27FC236}">
                  <a16:creationId xmlns:a16="http://schemas.microsoft.com/office/drawing/2014/main" id="{7831BA89-FB62-2339-A86E-D1C50F4ED4A2}"/>
                </a:ext>
              </a:extLst>
            </p:cNvPr>
            <p:cNvSpPr txBox="1"/>
            <p:nvPr userDrawn="1"/>
          </p:nvSpPr>
          <p:spPr>
            <a:xfrm>
              <a:off x="1335578" y="1370562"/>
              <a:ext cx="7179772" cy="495108"/>
            </a:xfrm>
            <a:prstGeom prst="rect">
              <a:avLst/>
            </a:prstGeom>
            <a:solidFill>
              <a:srgbClr val="FFFF99"/>
            </a:solidFill>
            <a:ln w="12700">
              <a:solidFill>
                <a:srgbClr val="EB6161"/>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solidFill>
                  <a:latin typeface="ＭＳ ゴシック" panose="020B0609070205080204" pitchFamily="49" charset="-128"/>
                  <a:ea typeface="ＭＳ ゴシック" panose="020B0609070205080204" pitchFamily="49" charset="-128"/>
                </a:rPr>
                <a:t>からだの成長・女の子のからだ</a:t>
              </a:r>
              <a:endParaRPr lang="en-US" altLang="ja-JP" b="1" dirty="0">
                <a:solidFill>
                  <a:schemeClr val="tx1"/>
                </a:solidFill>
                <a:latin typeface="ＭＳ ゴシック" panose="020B0609070205080204" pitchFamily="49" charset="-128"/>
                <a:ea typeface="ＭＳ ゴシック" panose="020B0609070205080204" pitchFamily="49" charset="-128"/>
              </a:endParaRPr>
            </a:p>
          </p:txBody>
        </p:sp>
        <p:sp>
          <p:nvSpPr>
            <p:cNvPr id="5" name="テキスト ボックス 4">
              <a:extLst>
                <a:ext uri="{FF2B5EF4-FFF2-40B4-BE49-F238E27FC236}">
                  <a16:creationId xmlns:a16="http://schemas.microsoft.com/office/drawing/2014/main" id="{F8074D0B-47BC-5F2C-1BB3-99A936E2C355}"/>
                </a:ext>
              </a:extLst>
            </p:cNvPr>
            <p:cNvSpPr txBox="1"/>
            <p:nvPr userDrawn="1"/>
          </p:nvSpPr>
          <p:spPr>
            <a:xfrm>
              <a:off x="628650" y="1374117"/>
              <a:ext cx="648504" cy="495108"/>
            </a:xfrm>
            <a:prstGeom prst="rect">
              <a:avLst/>
            </a:prstGeom>
            <a:solidFill>
              <a:srgbClr val="EB6161"/>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1</a:t>
              </a:r>
            </a:p>
          </p:txBody>
        </p:sp>
      </p:grpSp>
      <p:grpSp>
        <p:nvGrpSpPr>
          <p:cNvPr id="6" name="グループ化 5">
            <a:extLst>
              <a:ext uri="{FF2B5EF4-FFF2-40B4-BE49-F238E27FC236}">
                <a16:creationId xmlns:a16="http://schemas.microsoft.com/office/drawing/2014/main" id="{1C399171-D544-4F99-C752-695053858C95}"/>
              </a:ext>
            </a:extLst>
          </p:cNvPr>
          <p:cNvGrpSpPr/>
          <p:nvPr/>
        </p:nvGrpSpPr>
        <p:grpSpPr>
          <a:xfrm>
            <a:off x="628650" y="1758580"/>
            <a:ext cx="7886700" cy="498663"/>
            <a:chOff x="628650" y="1370562"/>
            <a:chExt cx="7886700" cy="498663"/>
          </a:xfrm>
          <a:effectLst>
            <a:outerShdw blurRad="50800" dist="38100" algn="l" rotWithShape="0">
              <a:prstClr val="black">
                <a:alpha val="40000"/>
              </a:prstClr>
            </a:outerShdw>
          </a:effectLst>
        </p:grpSpPr>
        <p:sp>
          <p:nvSpPr>
            <p:cNvPr id="7" name="テキスト ボックス 6">
              <a:extLst>
                <a:ext uri="{FF2B5EF4-FFF2-40B4-BE49-F238E27FC236}">
                  <a16:creationId xmlns:a16="http://schemas.microsoft.com/office/drawing/2014/main" id="{81BAFFFC-B2CC-4352-604A-22986936E23A}"/>
                </a:ext>
              </a:extLst>
            </p:cNvPr>
            <p:cNvSpPr txBox="1"/>
            <p:nvPr userDrawn="1"/>
          </p:nvSpPr>
          <p:spPr>
            <a:xfrm>
              <a:off x="1335578" y="1370562"/>
              <a:ext cx="7179772" cy="495108"/>
            </a:xfrm>
            <a:prstGeom prst="rect">
              <a:avLst/>
            </a:prstGeom>
            <a:solidFill>
              <a:schemeClr val="bg1">
                <a:alpha val="90000"/>
              </a:schemeClr>
            </a:solidFill>
            <a:ln w="12700">
              <a:solidFill>
                <a:srgbClr val="F5BA1A"/>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男の子のからだ・多様な性</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74FE31BF-AA52-E3A1-18C3-02088C79D44A}"/>
                </a:ext>
              </a:extLst>
            </p:cNvPr>
            <p:cNvSpPr txBox="1"/>
            <p:nvPr userDrawn="1"/>
          </p:nvSpPr>
          <p:spPr>
            <a:xfrm>
              <a:off x="628650" y="1374117"/>
              <a:ext cx="648504" cy="495108"/>
            </a:xfrm>
            <a:prstGeom prst="rect">
              <a:avLst/>
            </a:prstGeom>
            <a:solidFill>
              <a:srgbClr val="F5BA1A"/>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2</a:t>
              </a:r>
            </a:p>
          </p:txBody>
        </p:sp>
      </p:grpSp>
      <p:grpSp>
        <p:nvGrpSpPr>
          <p:cNvPr id="9" name="グループ化 8">
            <a:extLst>
              <a:ext uri="{FF2B5EF4-FFF2-40B4-BE49-F238E27FC236}">
                <a16:creationId xmlns:a16="http://schemas.microsoft.com/office/drawing/2014/main" id="{AB32828D-8AC1-C0AD-B851-D41DF9649F4E}"/>
              </a:ext>
            </a:extLst>
          </p:cNvPr>
          <p:cNvGrpSpPr/>
          <p:nvPr/>
        </p:nvGrpSpPr>
        <p:grpSpPr>
          <a:xfrm>
            <a:off x="628650" y="2309552"/>
            <a:ext cx="7886700" cy="498663"/>
            <a:chOff x="628650" y="1370562"/>
            <a:chExt cx="7886700" cy="498663"/>
          </a:xfrm>
          <a:effectLst>
            <a:outerShdw blurRad="50800" dist="38100" algn="l" rotWithShape="0">
              <a:prstClr val="black">
                <a:alpha val="40000"/>
              </a:prstClr>
            </a:outerShdw>
          </a:effectLst>
        </p:grpSpPr>
        <p:sp>
          <p:nvSpPr>
            <p:cNvPr id="10" name="テキスト ボックス 9">
              <a:extLst>
                <a:ext uri="{FF2B5EF4-FFF2-40B4-BE49-F238E27FC236}">
                  <a16:creationId xmlns:a16="http://schemas.microsoft.com/office/drawing/2014/main" id="{287E4835-331D-1906-671A-5653E7744A83}"/>
                </a:ext>
              </a:extLst>
            </p:cNvPr>
            <p:cNvSpPr txBox="1"/>
            <p:nvPr userDrawn="1"/>
          </p:nvSpPr>
          <p:spPr>
            <a:xfrm>
              <a:off x="1335578" y="1370562"/>
              <a:ext cx="7179772" cy="495108"/>
            </a:xfrm>
            <a:prstGeom prst="rect">
              <a:avLst/>
            </a:prstGeom>
            <a:solidFill>
              <a:schemeClr val="bg1">
                <a:alpha val="90000"/>
              </a:schemeClr>
            </a:solidFill>
            <a:ln w="12700">
              <a:solidFill>
                <a:srgbClr val="C2DA69"/>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妊娠・出産</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11" name="テキスト ボックス 10">
              <a:extLst>
                <a:ext uri="{FF2B5EF4-FFF2-40B4-BE49-F238E27FC236}">
                  <a16:creationId xmlns:a16="http://schemas.microsoft.com/office/drawing/2014/main" id="{BF620D5B-250F-DECD-8457-0A115282A902}"/>
                </a:ext>
              </a:extLst>
            </p:cNvPr>
            <p:cNvSpPr txBox="1"/>
            <p:nvPr userDrawn="1"/>
          </p:nvSpPr>
          <p:spPr>
            <a:xfrm>
              <a:off x="628650" y="1374117"/>
              <a:ext cx="648504" cy="495108"/>
            </a:xfrm>
            <a:prstGeom prst="rect">
              <a:avLst/>
            </a:prstGeom>
            <a:solidFill>
              <a:srgbClr val="C2DA69"/>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3</a:t>
              </a:r>
            </a:p>
          </p:txBody>
        </p:sp>
      </p:grpSp>
      <p:grpSp>
        <p:nvGrpSpPr>
          <p:cNvPr id="12" name="グループ化 11">
            <a:extLst>
              <a:ext uri="{FF2B5EF4-FFF2-40B4-BE49-F238E27FC236}">
                <a16:creationId xmlns:a16="http://schemas.microsoft.com/office/drawing/2014/main" id="{D4289AA5-CB9A-FA60-B5D8-E3A45F895C62}"/>
              </a:ext>
            </a:extLst>
          </p:cNvPr>
          <p:cNvGrpSpPr/>
          <p:nvPr/>
        </p:nvGrpSpPr>
        <p:grpSpPr>
          <a:xfrm>
            <a:off x="628650" y="2860524"/>
            <a:ext cx="7886700" cy="495108"/>
            <a:chOff x="628650" y="1335022"/>
            <a:chExt cx="7886700" cy="495108"/>
          </a:xfrm>
          <a:effectLst>
            <a:outerShdw blurRad="50800" dist="38100" algn="l" rotWithShape="0">
              <a:prstClr val="black">
                <a:alpha val="40000"/>
              </a:prstClr>
            </a:outerShdw>
          </a:effectLst>
        </p:grpSpPr>
        <p:sp>
          <p:nvSpPr>
            <p:cNvPr id="13" name="テキスト ボックス 12">
              <a:extLst>
                <a:ext uri="{FF2B5EF4-FFF2-40B4-BE49-F238E27FC236}">
                  <a16:creationId xmlns:a16="http://schemas.microsoft.com/office/drawing/2014/main" id="{4C22CD91-F8D1-09F9-3418-DCFFA32469AD}"/>
                </a:ext>
              </a:extLst>
            </p:cNvPr>
            <p:cNvSpPr txBox="1"/>
            <p:nvPr userDrawn="1"/>
          </p:nvSpPr>
          <p:spPr>
            <a:xfrm>
              <a:off x="1335578" y="1335022"/>
              <a:ext cx="7179772" cy="495108"/>
            </a:xfrm>
            <a:prstGeom prst="rect">
              <a:avLst/>
            </a:prstGeom>
            <a:solidFill>
              <a:schemeClr val="bg1">
                <a:alpha val="90000"/>
              </a:schemeClr>
            </a:solidFill>
            <a:ln w="12700">
              <a:solidFill>
                <a:srgbClr val="88C9A1"/>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中絶・避妊</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14" name="テキスト ボックス 13">
              <a:extLst>
                <a:ext uri="{FF2B5EF4-FFF2-40B4-BE49-F238E27FC236}">
                  <a16:creationId xmlns:a16="http://schemas.microsoft.com/office/drawing/2014/main" id="{8744EE7E-6432-9801-F3D9-83FC8462C2A8}"/>
                </a:ext>
              </a:extLst>
            </p:cNvPr>
            <p:cNvSpPr txBox="1"/>
            <p:nvPr userDrawn="1"/>
          </p:nvSpPr>
          <p:spPr>
            <a:xfrm>
              <a:off x="628650" y="1335022"/>
              <a:ext cx="648504" cy="495108"/>
            </a:xfrm>
            <a:prstGeom prst="rect">
              <a:avLst/>
            </a:prstGeom>
            <a:solidFill>
              <a:srgbClr val="88C9A1"/>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4</a:t>
              </a:r>
            </a:p>
          </p:txBody>
        </p:sp>
      </p:grpSp>
      <p:grpSp>
        <p:nvGrpSpPr>
          <p:cNvPr id="15" name="グループ化 14">
            <a:extLst>
              <a:ext uri="{FF2B5EF4-FFF2-40B4-BE49-F238E27FC236}">
                <a16:creationId xmlns:a16="http://schemas.microsoft.com/office/drawing/2014/main" id="{16FB2DFF-DEF3-1843-3AD8-0C3BB9A77EA5}"/>
              </a:ext>
            </a:extLst>
          </p:cNvPr>
          <p:cNvGrpSpPr/>
          <p:nvPr/>
        </p:nvGrpSpPr>
        <p:grpSpPr>
          <a:xfrm>
            <a:off x="628650" y="3407941"/>
            <a:ext cx="7886700" cy="498663"/>
            <a:chOff x="628650" y="1331467"/>
            <a:chExt cx="7886700" cy="498663"/>
          </a:xfrm>
          <a:effectLst>
            <a:outerShdw blurRad="50800" dist="38100" algn="l" rotWithShape="0">
              <a:prstClr val="black">
                <a:alpha val="40000"/>
              </a:prstClr>
            </a:outerShdw>
          </a:effectLst>
        </p:grpSpPr>
        <p:sp>
          <p:nvSpPr>
            <p:cNvPr id="16" name="テキスト ボックス 15">
              <a:extLst>
                <a:ext uri="{FF2B5EF4-FFF2-40B4-BE49-F238E27FC236}">
                  <a16:creationId xmlns:a16="http://schemas.microsoft.com/office/drawing/2014/main" id="{F9F15019-AEED-3537-4C9D-CD12C4FEC0A5}"/>
                </a:ext>
              </a:extLst>
            </p:cNvPr>
            <p:cNvSpPr txBox="1"/>
            <p:nvPr userDrawn="1"/>
          </p:nvSpPr>
          <p:spPr>
            <a:xfrm>
              <a:off x="1335578" y="1335022"/>
              <a:ext cx="7179772" cy="495108"/>
            </a:xfrm>
            <a:prstGeom prst="rect">
              <a:avLst/>
            </a:prstGeom>
            <a:solidFill>
              <a:schemeClr val="bg1">
                <a:alpha val="90000"/>
              </a:schemeClr>
            </a:solidFill>
            <a:ln w="12700">
              <a:solidFill>
                <a:srgbClr val="7ECEF4"/>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性感染症</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17" name="テキスト ボックス 16">
              <a:extLst>
                <a:ext uri="{FF2B5EF4-FFF2-40B4-BE49-F238E27FC236}">
                  <a16:creationId xmlns:a16="http://schemas.microsoft.com/office/drawing/2014/main" id="{873E251F-842B-F30D-230F-5E85EA3AE99F}"/>
                </a:ext>
              </a:extLst>
            </p:cNvPr>
            <p:cNvSpPr txBox="1"/>
            <p:nvPr userDrawn="1"/>
          </p:nvSpPr>
          <p:spPr>
            <a:xfrm>
              <a:off x="628650" y="1331467"/>
              <a:ext cx="648504" cy="495108"/>
            </a:xfrm>
            <a:prstGeom prst="rect">
              <a:avLst/>
            </a:prstGeom>
            <a:solidFill>
              <a:srgbClr val="7ECEF4"/>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5</a:t>
              </a:r>
            </a:p>
          </p:txBody>
        </p:sp>
      </p:grpSp>
      <p:grpSp>
        <p:nvGrpSpPr>
          <p:cNvPr id="18" name="グループ化 17">
            <a:extLst>
              <a:ext uri="{FF2B5EF4-FFF2-40B4-BE49-F238E27FC236}">
                <a16:creationId xmlns:a16="http://schemas.microsoft.com/office/drawing/2014/main" id="{086C4597-2624-6AFB-A29D-CAB70162DC70}"/>
              </a:ext>
            </a:extLst>
          </p:cNvPr>
          <p:cNvGrpSpPr/>
          <p:nvPr/>
        </p:nvGrpSpPr>
        <p:grpSpPr>
          <a:xfrm>
            <a:off x="628650" y="3955358"/>
            <a:ext cx="7886700" cy="502218"/>
            <a:chOff x="628650" y="1327912"/>
            <a:chExt cx="7886700" cy="502218"/>
          </a:xfrm>
          <a:effectLst>
            <a:outerShdw blurRad="50800" dist="38100" algn="l" rotWithShape="0">
              <a:prstClr val="black">
                <a:alpha val="40000"/>
              </a:prstClr>
            </a:outerShdw>
          </a:effectLst>
        </p:grpSpPr>
        <p:sp>
          <p:nvSpPr>
            <p:cNvPr id="19" name="テキスト ボックス 18">
              <a:extLst>
                <a:ext uri="{FF2B5EF4-FFF2-40B4-BE49-F238E27FC236}">
                  <a16:creationId xmlns:a16="http://schemas.microsoft.com/office/drawing/2014/main" id="{F0332BB5-9181-E8EC-74CB-DD0F7F1E88C9}"/>
                </a:ext>
              </a:extLst>
            </p:cNvPr>
            <p:cNvSpPr txBox="1"/>
            <p:nvPr userDrawn="1"/>
          </p:nvSpPr>
          <p:spPr>
            <a:xfrm>
              <a:off x="1335578" y="1335022"/>
              <a:ext cx="7179772" cy="495108"/>
            </a:xfrm>
            <a:prstGeom prst="rect">
              <a:avLst/>
            </a:prstGeom>
            <a:solidFill>
              <a:schemeClr val="bg1">
                <a:alpha val="90000"/>
              </a:schemeClr>
            </a:solidFill>
            <a:ln w="12700">
              <a:solidFill>
                <a:srgbClr val="A3BCE2"/>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性について</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20" name="テキスト ボックス 19">
              <a:extLst>
                <a:ext uri="{FF2B5EF4-FFF2-40B4-BE49-F238E27FC236}">
                  <a16:creationId xmlns:a16="http://schemas.microsoft.com/office/drawing/2014/main" id="{7AF4E162-24E2-C2FD-BA03-7E7052B60D5B}"/>
                </a:ext>
              </a:extLst>
            </p:cNvPr>
            <p:cNvSpPr txBox="1"/>
            <p:nvPr userDrawn="1"/>
          </p:nvSpPr>
          <p:spPr>
            <a:xfrm>
              <a:off x="628650" y="1327912"/>
              <a:ext cx="648504" cy="495108"/>
            </a:xfrm>
            <a:prstGeom prst="rect">
              <a:avLst/>
            </a:prstGeom>
            <a:solidFill>
              <a:srgbClr val="A3BCE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6</a:t>
              </a:r>
            </a:p>
          </p:txBody>
        </p:sp>
      </p:grpSp>
      <p:grpSp>
        <p:nvGrpSpPr>
          <p:cNvPr id="21" name="グループ化 20">
            <a:extLst>
              <a:ext uri="{FF2B5EF4-FFF2-40B4-BE49-F238E27FC236}">
                <a16:creationId xmlns:a16="http://schemas.microsoft.com/office/drawing/2014/main" id="{25D9C24A-18F7-4059-9C57-DB7A339C4317}"/>
              </a:ext>
            </a:extLst>
          </p:cNvPr>
          <p:cNvGrpSpPr/>
          <p:nvPr/>
        </p:nvGrpSpPr>
        <p:grpSpPr>
          <a:xfrm>
            <a:off x="628650" y="4513440"/>
            <a:ext cx="7886700" cy="495108"/>
            <a:chOff x="628650" y="1335022"/>
            <a:chExt cx="7886700" cy="495108"/>
          </a:xfrm>
          <a:effectLst>
            <a:outerShdw blurRad="50800" dist="38100" algn="l" rotWithShape="0">
              <a:prstClr val="black">
                <a:alpha val="40000"/>
              </a:prstClr>
            </a:outerShdw>
          </a:effectLst>
        </p:grpSpPr>
        <p:sp>
          <p:nvSpPr>
            <p:cNvPr id="22" name="テキスト ボックス 21">
              <a:extLst>
                <a:ext uri="{FF2B5EF4-FFF2-40B4-BE49-F238E27FC236}">
                  <a16:creationId xmlns:a16="http://schemas.microsoft.com/office/drawing/2014/main" id="{FD0B5600-8513-8D7B-9C48-7AA7AE242E11}"/>
                </a:ext>
              </a:extLst>
            </p:cNvPr>
            <p:cNvSpPr txBox="1"/>
            <p:nvPr userDrawn="1"/>
          </p:nvSpPr>
          <p:spPr>
            <a:xfrm>
              <a:off x="1335578" y="1335022"/>
              <a:ext cx="7179772" cy="495108"/>
            </a:xfrm>
            <a:prstGeom prst="rect">
              <a:avLst/>
            </a:prstGeom>
            <a:solidFill>
              <a:schemeClr val="bg1">
                <a:alpha val="90000"/>
              </a:schemeClr>
            </a:solidFill>
            <a:ln w="12700">
              <a:solidFill>
                <a:srgbClr val="D5A9C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子宮頸がん</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23" name="テキスト ボックス 22">
              <a:extLst>
                <a:ext uri="{FF2B5EF4-FFF2-40B4-BE49-F238E27FC236}">
                  <a16:creationId xmlns:a16="http://schemas.microsoft.com/office/drawing/2014/main" id="{CE0724AF-780B-8136-9723-EFAC16690F24}"/>
                </a:ext>
              </a:extLst>
            </p:cNvPr>
            <p:cNvSpPr txBox="1"/>
            <p:nvPr userDrawn="1"/>
          </p:nvSpPr>
          <p:spPr>
            <a:xfrm>
              <a:off x="628650" y="1335022"/>
              <a:ext cx="648504" cy="495108"/>
            </a:xfrm>
            <a:prstGeom prst="rect">
              <a:avLst/>
            </a:prstGeom>
            <a:solidFill>
              <a:srgbClr val="D5A9C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7</a:t>
              </a:r>
            </a:p>
          </p:txBody>
        </p:sp>
      </p:grpSp>
      <p:grpSp>
        <p:nvGrpSpPr>
          <p:cNvPr id="24" name="グループ化 23">
            <a:extLst>
              <a:ext uri="{FF2B5EF4-FFF2-40B4-BE49-F238E27FC236}">
                <a16:creationId xmlns:a16="http://schemas.microsoft.com/office/drawing/2014/main" id="{B6F54288-E98C-B6B6-6253-DA309BABB123}"/>
              </a:ext>
            </a:extLst>
          </p:cNvPr>
          <p:cNvGrpSpPr/>
          <p:nvPr/>
        </p:nvGrpSpPr>
        <p:grpSpPr>
          <a:xfrm>
            <a:off x="628650" y="5064412"/>
            <a:ext cx="7886700" cy="495108"/>
            <a:chOff x="628650" y="1335022"/>
            <a:chExt cx="7886700" cy="495108"/>
          </a:xfrm>
          <a:effectLst>
            <a:outerShdw blurRad="50800" dist="38100" algn="l" rotWithShape="0">
              <a:prstClr val="black">
                <a:alpha val="40000"/>
              </a:prstClr>
            </a:outerShdw>
          </a:effectLst>
        </p:grpSpPr>
        <p:sp>
          <p:nvSpPr>
            <p:cNvPr id="25" name="テキスト ボックス 24">
              <a:extLst>
                <a:ext uri="{FF2B5EF4-FFF2-40B4-BE49-F238E27FC236}">
                  <a16:creationId xmlns:a16="http://schemas.microsoft.com/office/drawing/2014/main" id="{05936E12-A5D9-6953-9528-AB2C74190E28}"/>
                </a:ext>
              </a:extLst>
            </p:cNvPr>
            <p:cNvSpPr txBox="1"/>
            <p:nvPr userDrawn="1"/>
          </p:nvSpPr>
          <p:spPr>
            <a:xfrm>
              <a:off x="1335578" y="1335022"/>
              <a:ext cx="7179772" cy="495108"/>
            </a:xfrm>
            <a:prstGeom prst="rect">
              <a:avLst/>
            </a:prstGeom>
            <a:solidFill>
              <a:schemeClr val="bg1">
                <a:alpha val="90000"/>
              </a:schemeClr>
            </a:solidFill>
            <a:ln w="12700">
              <a:solidFill>
                <a:srgbClr val="F2A5C6"/>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デート</a:t>
              </a:r>
              <a:r>
                <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rPr>
                <a:t>DV</a:t>
              </a:r>
            </a:p>
          </p:txBody>
        </p:sp>
        <p:sp>
          <p:nvSpPr>
            <p:cNvPr id="26" name="テキスト ボックス 25">
              <a:extLst>
                <a:ext uri="{FF2B5EF4-FFF2-40B4-BE49-F238E27FC236}">
                  <a16:creationId xmlns:a16="http://schemas.microsoft.com/office/drawing/2014/main" id="{0B12FF69-ADCB-19E4-EAB4-1E590EF2FC43}"/>
                </a:ext>
              </a:extLst>
            </p:cNvPr>
            <p:cNvSpPr txBox="1"/>
            <p:nvPr userDrawn="1"/>
          </p:nvSpPr>
          <p:spPr>
            <a:xfrm>
              <a:off x="628650" y="1335022"/>
              <a:ext cx="648504" cy="495108"/>
            </a:xfrm>
            <a:prstGeom prst="rect">
              <a:avLst/>
            </a:prstGeom>
            <a:solidFill>
              <a:srgbClr val="F2A5C6"/>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8</a:t>
              </a:r>
            </a:p>
          </p:txBody>
        </p:sp>
      </p:grpSp>
      <p:grpSp>
        <p:nvGrpSpPr>
          <p:cNvPr id="28" name="グループ化 27">
            <a:extLst>
              <a:ext uri="{FF2B5EF4-FFF2-40B4-BE49-F238E27FC236}">
                <a16:creationId xmlns:a16="http://schemas.microsoft.com/office/drawing/2014/main" id="{D3272DFA-EF5A-2CA5-0DC0-27FE724FEA13}"/>
              </a:ext>
            </a:extLst>
          </p:cNvPr>
          <p:cNvGrpSpPr/>
          <p:nvPr/>
        </p:nvGrpSpPr>
        <p:grpSpPr>
          <a:xfrm>
            <a:off x="628650" y="5619020"/>
            <a:ext cx="7886700" cy="495108"/>
            <a:chOff x="628650" y="1335022"/>
            <a:chExt cx="7886700" cy="495108"/>
          </a:xfrm>
          <a:effectLst>
            <a:outerShdw blurRad="50800" dist="38100" algn="l" rotWithShape="0">
              <a:prstClr val="black">
                <a:alpha val="40000"/>
              </a:prstClr>
            </a:outerShdw>
          </a:effectLst>
        </p:grpSpPr>
        <p:sp>
          <p:nvSpPr>
            <p:cNvPr id="29" name="テキスト ボックス 28">
              <a:extLst>
                <a:ext uri="{FF2B5EF4-FFF2-40B4-BE49-F238E27FC236}">
                  <a16:creationId xmlns:a16="http://schemas.microsoft.com/office/drawing/2014/main" id="{CDB432EB-7780-8FE7-538E-D3A74CA01434}"/>
                </a:ext>
              </a:extLst>
            </p:cNvPr>
            <p:cNvSpPr txBox="1"/>
            <p:nvPr userDrawn="1"/>
          </p:nvSpPr>
          <p:spPr>
            <a:xfrm>
              <a:off x="1335578" y="1335022"/>
              <a:ext cx="7179772" cy="495108"/>
            </a:xfrm>
            <a:prstGeom prst="rect">
              <a:avLst/>
            </a:prstGeom>
            <a:solidFill>
              <a:schemeClr val="bg1">
                <a:alpha val="90000"/>
              </a:schemeClr>
            </a:solidFill>
            <a:ln w="12700">
              <a:solidFill>
                <a:srgbClr val="FB996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付録</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30" name="テキスト ボックス 29">
              <a:extLst>
                <a:ext uri="{FF2B5EF4-FFF2-40B4-BE49-F238E27FC236}">
                  <a16:creationId xmlns:a16="http://schemas.microsoft.com/office/drawing/2014/main" id="{C13E5336-99E6-B749-B399-A3A6255BFCDE}"/>
                </a:ext>
              </a:extLst>
            </p:cNvPr>
            <p:cNvSpPr txBox="1"/>
            <p:nvPr userDrawn="1"/>
          </p:nvSpPr>
          <p:spPr>
            <a:xfrm>
              <a:off x="628650" y="1335022"/>
              <a:ext cx="648504" cy="495108"/>
            </a:xfrm>
            <a:prstGeom prst="rect">
              <a:avLst/>
            </a:prstGeom>
            <a:solidFill>
              <a:srgbClr val="FB996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9</a:t>
              </a:r>
            </a:p>
          </p:txBody>
        </p:sp>
      </p:grpSp>
      <p:pic>
        <p:nvPicPr>
          <p:cNvPr id="27" name="図 26">
            <a:extLst>
              <a:ext uri="{FF2B5EF4-FFF2-40B4-BE49-F238E27FC236}">
                <a16:creationId xmlns:a16="http://schemas.microsoft.com/office/drawing/2014/main" id="{90FEE7CB-F62F-E692-2402-DB180F92C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26" y="3331991"/>
            <a:ext cx="1496074" cy="3236586"/>
          </a:xfrm>
          <a:prstGeom prst="rect">
            <a:avLst/>
          </a:prstGeom>
        </p:spPr>
      </p:pic>
    </p:spTree>
    <p:extLst>
      <p:ext uri="{BB962C8B-B14F-4D97-AF65-F5344CB8AC3E}">
        <p14:creationId xmlns:p14="http://schemas.microsoft.com/office/powerpoint/2010/main" val="2389845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0AC687-D4A6-44E3-C2B4-D2DD36892CA9}"/>
              </a:ext>
            </a:extLst>
          </p:cNvPr>
          <p:cNvSpPr>
            <a:spLocks noGrp="1"/>
          </p:cNvSpPr>
          <p:nvPr>
            <p:ph type="title"/>
          </p:nvPr>
        </p:nvSpPr>
        <p:spPr/>
        <p:txBody>
          <a:bodyPr>
            <a:normAutofit/>
          </a:bodyPr>
          <a:lstStyle/>
          <a:p>
            <a:r>
              <a:rPr lang="ja-JP" altLang="en-US" sz="4000" spc="-100" dirty="0"/>
              <a:t>産婦人科医の仕事</a:t>
            </a:r>
            <a:r>
              <a:rPr lang="ja-JP" altLang="en-US" sz="4000" spc="-500" dirty="0"/>
              <a:t>って</a:t>
            </a:r>
            <a:r>
              <a:rPr lang="ja-JP" altLang="en-US" sz="4000" spc="-100" dirty="0"/>
              <a:t>？</a:t>
            </a:r>
            <a:endParaRPr kumimoji="1" lang="ja-JP" altLang="en-US" sz="4000" spc="-100" dirty="0"/>
          </a:p>
        </p:txBody>
      </p:sp>
      <p:sp>
        <p:nvSpPr>
          <p:cNvPr id="12" name="Google Shape;85;g1674dcf04d3_2_0"/>
          <p:cNvSpPr txBox="1"/>
          <p:nvPr/>
        </p:nvSpPr>
        <p:spPr>
          <a:xfrm>
            <a:off x="862464" y="1512534"/>
            <a:ext cx="1920948" cy="623030"/>
          </a:xfrm>
          <a:prstGeom prst="roundRect">
            <a:avLst/>
          </a:prstGeom>
          <a:solidFill>
            <a:srgbClr val="FFE697"/>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marL="0" lvl="0" indent="0" algn="ctr" rtl="0">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妊娠・出産</a:t>
            </a:r>
            <a:endParaRPr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endParaRPr>
          </a:p>
        </p:txBody>
      </p:sp>
      <p:sp>
        <p:nvSpPr>
          <p:cNvPr id="13" name="Google Shape;85;g1674dcf04d3_2_0"/>
          <p:cNvSpPr txBox="1"/>
          <p:nvPr/>
        </p:nvSpPr>
        <p:spPr>
          <a:xfrm>
            <a:off x="2933648" y="2883606"/>
            <a:ext cx="1920948" cy="623030"/>
          </a:xfrm>
          <a:prstGeom prst="roundRect">
            <a:avLst/>
          </a:prstGeom>
          <a:solidFill>
            <a:srgbClr val="FFE697"/>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ピル・避妊</a:t>
            </a:r>
          </a:p>
        </p:txBody>
      </p:sp>
      <p:sp>
        <p:nvSpPr>
          <p:cNvPr id="14" name="Google Shape;85;g1674dcf04d3_2_0"/>
          <p:cNvSpPr txBox="1"/>
          <p:nvPr/>
        </p:nvSpPr>
        <p:spPr>
          <a:xfrm>
            <a:off x="3311615" y="1690132"/>
            <a:ext cx="1920948" cy="885315"/>
          </a:xfrm>
          <a:prstGeom prst="roundRect">
            <a:avLst/>
          </a:prstGeom>
          <a:solidFill>
            <a:schemeClr val="accent4">
              <a:lumMod val="60000"/>
              <a:lumOff val="40000"/>
            </a:schemeClr>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月経不順</a:t>
            </a:r>
          </a:p>
          <a:p>
            <a:pPr lvl="0" algn="ct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月経痛</a:t>
            </a:r>
          </a:p>
        </p:txBody>
      </p:sp>
      <p:sp>
        <p:nvSpPr>
          <p:cNvPr id="15" name="Google Shape;85;g1674dcf04d3_2_0"/>
          <p:cNvSpPr txBox="1"/>
          <p:nvPr/>
        </p:nvSpPr>
        <p:spPr>
          <a:xfrm>
            <a:off x="547391" y="2474055"/>
            <a:ext cx="1920948" cy="1021523"/>
          </a:xfrm>
          <a:prstGeom prst="roundRect">
            <a:avLst/>
          </a:prstGeom>
          <a:solidFill>
            <a:schemeClr val="accent4">
              <a:lumMod val="60000"/>
              <a:lumOff val="40000"/>
            </a:schemeClr>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子宮がん</a:t>
            </a:r>
          </a:p>
          <a:p>
            <a:pPr lvl="0" algn="ctr"/>
            <a:r>
              <a:rPr lang="ja-JP" altLang="en-US"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卵巣がん</a:t>
            </a:r>
          </a:p>
        </p:txBody>
      </p:sp>
      <p:sp>
        <p:nvSpPr>
          <p:cNvPr id="16" name="Google Shape;85;g1674dcf04d3_2_0"/>
          <p:cNvSpPr txBox="1"/>
          <p:nvPr/>
        </p:nvSpPr>
        <p:spPr>
          <a:xfrm>
            <a:off x="5766320" y="1554445"/>
            <a:ext cx="1427095" cy="544796"/>
          </a:xfrm>
          <a:prstGeom prst="roundRect">
            <a:avLst/>
          </a:prstGeom>
          <a:solidFill>
            <a:srgbClr val="FFE697"/>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不妊症</a:t>
            </a:r>
          </a:p>
        </p:txBody>
      </p:sp>
      <p:sp>
        <p:nvSpPr>
          <p:cNvPr id="17" name="Google Shape;85;g1674dcf04d3_2_0"/>
          <p:cNvSpPr txBox="1"/>
          <p:nvPr/>
        </p:nvSpPr>
        <p:spPr>
          <a:xfrm>
            <a:off x="6083818" y="2349659"/>
            <a:ext cx="2042267" cy="544796"/>
          </a:xfrm>
          <a:prstGeom prst="roundRect">
            <a:avLst/>
          </a:prstGeom>
          <a:solidFill>
            <a:schemeClr val="accent4">
              <a:lumMod val="60000"/>
              <a:lumOff val="40000"/>
            </a:schemeClr>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000" b="1">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更年期障害</a:t>
            </a:r>
            <a:endPar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endParaRPr>
          </a:p>
        </p:txBody>
      </p:sp>
      <p:sp>
        <p:nvSpPr>
          <p:cNvPr id="18" name="Google Shape;85;g1674dcf04d3_2_0"/>
          <p:cNvSpPr txBox="1"/>
          <p:nvPr/>
        </p:nvSpPr>
        <p:spPr>
          <a:xfrm>
            <a:off x="5239574" y="3013967"/>
            <a:ext cx="3362241" cy="1225834"/>
          </a:xfrm>
          <a:prstGeom prst="roundRect">
            <a:avLst/>
          </a:prstGeom>
          <a:solidFill>
            <a:srgbClr val="FFE697"/>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000" b="1" spc="-100"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デリケートゾーン（陰部）のかゆみ・できもの</a:t>
            </a:r>
          </a:p>
          <a:p>
            <a:pPr lvl="0" algn="ctr"/>
            <a:r>
              <a:rPr lang="ja-JP" altLang="en-US" sz="2000" b="1" spc="-100"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性感染症</a:t>
            </a:r>
          </a:p>
        </p:txBody>
      </p:sp>
      <p:sp>
        <p:nvSpPr>
          <p:cNvPr id="19" name="Google Shape;85;g1674dcf04d3_2_0"/>
          <p:cNvSpPr txBox="1"/>
          <p:nvPr/>
        </p:nvSpPr>
        <p:spPr>
          <a:xfrm>
            <a:off x="5239574" y="5585147"/>
            <a:ext cx="2582231" cy="544796"/>
          </a:xfrm>
          <a:prstGeom prst="roundRect">
            <a:avLst/>
          </a:prstGeom>
          <a:solidFill>
            <a:schemeClr val="accent4">
              <a:lumMod val="60000"/>
              <a:lumOff val="40000"/>
            </a:schemeClr>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子宮と卵巣の病気</a:t>
            </a:r>
          </a:p>
        </p:txBody>
      </p:sp>
      <p:sp>
        <p:nvSpPr>
          <p:cNvPr id="20" name="Google Shape;85;g1674dcf04d3_2_0"/>
          <p:cNvSpPr txBox="1"/>
          <p:nvPr/>
        </p:nvSpPr>
        <p:spPr>
          <a:xfrm>
            <a:off x="4824659" y="4421362"/>
            <a:ext cx="1506986" cy="894748"/>
          </a:xfrm>
          <a:prstGeom prst="roundRect">
            <a:avLst/>
          </a:prstGeom>
          <a:solidFill>
            <a:srgbClr val="FFE697"/>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人工妊娠中絶</a:t>
            </a:r>
          </a:p>
        </p:txBody>
      </p:sp>
      <p:sp>
        <p:nvSpPr>
          <p:cNvPr id="21" name="Google Shape;85;g1674dcf04d3_2_0"/>
          <p:cNvSpPr txBox="1"/>
          <p:nvPr/>
        </p:nvSpPr>
        <p:spPr>
          <a:xfrm>
            <a:off x="6652597" y="4449865"/>
            <a:ext cx="1909664" cy="885315"/>
          </a:xfrm>
          <a:prstGeom prst="roundRect">
            <a:avLst/>
          </a:prstGeom>
          <a:solidFill>
            <a:schemeClr val="accent4">
              <a:lumMod val="60000"/>
              <a:lumOff val="40000"/>
            </a:schemeClr>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骨粗しょう症</a:t>
            </a:r>
          </a:p>
          <a:p>
            <a:pPr lvl="0" algn="ct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 子宮脱</a:t>
            </a:r>
          </a:p>
        </p:txBody>
      </p:sp>
      <p:sp>
        <p:nvSpPr>
          <p:cNvPr id="22" name="Google Shape;85;g1674dcf04d3_2_0"/>
          <p:cNvSpPr txBox="1"/>
          <p:nvPr/>
        </p:nvSpPr>
        <p:spPr>
          <a:xfrm>
            <a:off x="2036727" y="5158291"/>
            <a:ext cx="2597227" cy="1021523"/>
          </a:xfrm>
          <a:prstGeom prst="roundRect">
            <a:avLst/>
          </a:prstGeom>
          <a:solidFill>
            <a:srgbClr val="FFE697"/>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性に関する悩み</a:t>
            </a:r>
          </a:p>
          <a:p>
            <a:pPr lvl="0" algn="ctr"/>
            <a:r>
              <a:rPr lang="ja-JP" altLang="en-US"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からだの悩み</a:t>
            </a:r>
          </a:p>
        </p:txBody>
      </p:sp>
      <p:sp>
        <p:nvSpPr>
          <p:cNvPr id="3" name="Google Shape;85;g1674dcf04d3_2_0">
            <a:extLst>
              <a:ext uri="{FF2B5EF4-FFF2-40B4-BE49-F238E27FC236}">
                <a16:creationId xmlns:a16="http://schemas.microsoft.com/office/drawing/2014/main" id="{E444921B-57FD-C258-83F6-67989B2D0373}"/>
              </a:ext>
            </a:extLst>
          </p:cNvPr>
          <p:cNvSpPr txBox="1"/>
          <p:nvPr/>
        </p:nvSpPr>
        <p:spPr>
          <a:xfrm>
            <a:off x="2335313" y="3824540"/>
            <a:ext cx="2161572" cy="882484"/>
          </a:xfrm>
          <a:prstGeom prst="roundRect">
            <a:avLst/>
          </a:prstGeom>
          <a:solidFill>
            <a:schemeClr val="accent4">
              <a:lumMod val="60000"/>
              <a:lumOff val="40000"/>
            </a:schemeClr>
          </a:solidFill>
          <a:ln>
            <a:noFill/>
          </a:ln>
          <a:effectLst>
            <a:glow rad="63500">
              <a:schemeClr val="accent3">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spAutoFit/>
          </a:bodyPr>
          <a:lstStyle/>
          <a:p>
            <a:pPr lvl="0" algn="ct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性犯罪・性暴力</a:t>
            </a:r>
            <a:b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rPr>
              <a:t>被害の相談</a:t>
            </a:r>
          </a:p>
        </p:txBody>
      </p:sp>
      <p:pic>
        <p:nvPicPr>
          <p:cNvPr id="4" name="図 3" descr="挿絵, シャツ が含まれている画像&#10;&#10;自動的に生成された説明">
            <a:extLst>
              <a:ext uri="{FF2B5EF4-FFF2-40B4-BE49-F238E27FC236}">
                <a16:creationId xmlns:a16="http://schemas.microsoft.com/office/drawing/2014/main" id="{D5CD4B4B-7634-65A2-EF85-6B57D9B42D35}"/>
              </a:ext>
            </a:extLst>
          </p:cNvPr>
          <p:cNvPicPr>
            <a:picLocks noChangeAspect="1"/>
          </p:cNvPicPr>
          <p:nvPr/>
        </p:nvPicPr>
        <p:blipFill rotWithShape="1">
          <a:blip r:embed="rId3"/>
          <a:srcRect l="17179" t="724" r="-6453" b="49749"/>
          <a:stretch/>
        </p:blipFill>
        <p:spPr>
          <a:xfrm flipH="1">
            <a:off x="-191016" y="3607049"/>
            <a:ext cx="2335624" cy="2803216"/>
          </a:xfrm>
          <a:prstGeom prst="rect">
            <a:avLst/>
          </a:prstGeom>
        </p:spPr>
      </p:pic>
    </p:spTree>
    <p:extLst>
      <p:ext uri="{BB962C8B-B14F-4D97-AF65-F5344CB8AC3E}">
        <p14:creationId xmlns:p14="http://schemas.microsoft.com/office/powerpoint/2010/main" val="1658849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19"/>
          <p:cNvSpPr>
            <a:spLocks noGrp="1"/>
          </p:cNvSpPr>
          <p:nvPr>
            <p:ph type="ctrTitle"/>
          </p:nvPr>
        </p:nvSpPr>
        <p:spPr/>
        <p:txBody>
          <a:bodyPr/>
          <a:lstStyle/>
          <a:p>
            <a:r>
              <a:rPr lang="zh-TW" altLang="en-US" dirty="0">
                <a:latin typeface="ＭＳ ゴシック" panose="020B0609070205080204" pitchFamily="49" charset="-128"/>
                <a:ea typeface="ＭＳ ゴシック" panose="020B0609070205080204" pitchFamily="49" charset="-128"/>
              </a:rPr>
              <a:t>第二次性徴</a:t>
            </a:r>
            <a:br>
              <a:rPr lang="en-US" altLang="zh-TW" dirty="0">
                <a:latin typeface="ＭＳ ゴシック" panose="020B0609070205080204" pitchFamily="49" charset="-128"/>
                <a:ea typeface="ＭＳ ゴシック" panose="020B0609070205080204" pitchFamily="49" charset="-128"/>
              </a:rPr>
            </a:br>
            <a:r>
              <a:rPr lang="zh-TW" altLang="en-US" sz="4400" dirty="0">
                <a:latin typeface="ＭＳ ゴシック" panose="020B0609070205080204" pitchFamily="49" charset="-128"/>
                <a:ea typeface="ＭＳ ゴシック" panose="020B0609070205080204" pitchFamily="49" charset="-128"/>
              </a:rPr>
              <a:t>（第</a:t>
            </a:r>
            <a:r>
              <a:rPr lang="en-US" altLang="zh-TW" sz="4400" dirty="0">
                <a:latin typeface="ＭＳ ゴシック" panose="020B0609070205080204" pitchFamily="49" charset="-128"/>
                <a:ea typeface="ＭＳ ゴシック" panose="020B0609070205080204" pitchFamily="49" charset="-128"/>
              </a:rPr>
              <a:t>2</a:t>
            </a:r>
            <a:r>
              <a:rPr lang="zh-TW" altLang="en-US" sz="4400" dirty="0">
                <a:latin typeface="ＭＳ ゴシック" panose="020B0609070205080204" pitchFamily="49" charset="-128"/>
                <a:ea typeface="ＭＳ ゴシック" panose="020B0609070205080204" pitchFamily="49" charset="-128"/>
              </a:rPr>
              <a:t>発育急進期）</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710895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21;p5">
            <a:extLst>
              <a:ext uri="{FF2B5EF4-FFF2-40B4-BE49-F238E27FC236}">
                <a16:creationId xmlns:a16="http://schemas.microsoft.com/office/drawing/2014/main" id="{69A4052D-D848-6F0B-3D38-DB8DD2CD383E}"/>
              </a:ext>
            </a:extLst>
          </p:cNvPr>
          <p:cNvPicPr preferRelativeResize="0">
            <a:picLocks noGrp="1"/>
          </p:cNvPicPr>
          <p:nvPr>
            <p:ph idx="1"/>
          </p:nvPr>
        </p:nvPicPr>
        <p:blipFill rotWithShape="1">
          <a:blip r:embed="rId3">
            <a:alphaModFix/>
          </a:blip>
          <a:stretch/>
        </p:blipFill>
        <p:spPr>
          <a:xfrm>
            <a:off x="863952" y="1933575"/>
            <a:ext cx="7416096" cy="4054475"/>
          </a:xfrm>
          <a:prstGeom prst="rect">
            <a:avLst/>
          </a:prstGeom>
          <a:noFill/>
          <a:ln>
            <a:noFill/>
          </a:ln>
        </p:spPr>
      </p:pic>
      <p:sp>
        <p:nvSpPr>
          <p:cNvPr id="4" name="コンテンツ プレースホルダー 3">
            <a:extLst>
              <a:ext uri="{FF2B5EF4-FFF2-40B4-BE49-F238E27FC236}">
                <a16:creationId xmlns:a16="http://schemas.microsoft.com/office/drawing/2014/main" id="{B3569216-0079-2DE0-D4DD-D07C67DC6D90}"/>
              </a:ext>
            </a:extLst>
          </p:cNvPr>
          <p:cNvSpPr>
            <a:spLocks noGrp="1"/>
          </p:cNvSpPr>
          <p:nvPr>
            <p:ph idx="10"/>
          </p:nvPr>
        </p:nvSpPr>
        <p:spPr/>
        <p:txBody>
          <a:bodyPr/>
          <a:lstStyle/>
          <a:p>
            <a:r>
              <a:rPr lang="ja-JP" altLang="en-US" dirty="0"/>
              <a:t>性ホルモンの働きで発育する部位に現れる特徴</a:t>
            </a:r>
          </a:p>
        </p:txBody>
      </p:sp>
      <p:sp>
        <p:nvSpPr>
          <p:cNvPr id="9" name="タイトル 8"/>
          <p:cNvSpPr>
            <a:spLocks noGrp="1"/>
          </p:cNvSpPr>
          <p:nvPr>
            <p:ph type="title"/>
          </p:nvPr>
        </p:nvSpPr>
        <p:spPr/>
        <p:txBody>
          <a:bodyPr/>
          <a:lstStyle/>
          <a:p>
            <a:r>
              <a:rPr lang="ja-JP" altLang="en-US" spc="-100" dirty="0"/>
              <a:t>第二次性徴</a:t>
            </a:r>
            <a:r>
              <a:rPr lang="ja-JP" altLang="en-US" spc="-500" dirty="0"/>
              <a:t>っ</a:t>
            </a:r>
            <a:r>
              <a:rPr lang="ja-JP" altLang="en-US" spc="-100" dirty="0"/>
              <a:t>て何？</a:t>
            </a:r>
          </a:p>
        </p:txBody>
      </p:sp>
      <p:sp>
        <p:nvSpPr>
          <p:cNvPr id="6" name="Google Shape;122;p5">
            <a:extLst>
              <a:ext uri="{FF2B5EF4-FFF2-40B4-BE49-F238E27FC236}">
                <a16:creationId xmlns:a16="http://schemas.microsoft.com/office/drawing/2014/main" id="{3A97D9F9-05B5-13A4-B934-18EFB4550156}"/>
              </a:ext>
            </a:extLst>
          </p:cNvPr>
          <p:cNvSpPr txBox="1"/>
          <p:nvPr/>
        </p:nvSpPr>
        <p:spPr>
          <a:xfrm>
            <a:off x="977234" y="5845293"/>
            <a:ext cx="1392600"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ja-JP"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sym typeface="Arial"/>
              </a:rPr>
              <a:t>小児期</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endParaRPr>
          </a:p>
        </p:txBody>
      </p:sp>
      <p:sp>
        <p:nvSpPr>
          <p:cNvPr id="7" name="Google Shape;123;p5">
            <a:extLst>
              <a:ext uri="{FF2B5EF4-FFF2-40B4-BE49-F238E27FC236}">
                <a16:creationId xmlns:a16="http://schemas.microsoft.com/office/drawing/2014/main" id="{87876D33-DCFF-9F59-90B0-ED5273731150}"/>
              </a:ext>
            </a:extLst>
          </p:cNvPr>
          <p:cNvSpPr txBox="1"/>
          <p:nvPr/>
        </p:nvSpPr>
        <p:spPr>
          <a:xfrm>
            <a:off x="2662130" y="5845293"/>
            <a:ext cx="1561200"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ja-JP"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sym typeface="Arial"/>
              </a:rPr>
              <a:t>思春期</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endParaRPr>
          </a:p>
        </p:txBody>
      </p:sp>
      <p:sp>
        <p:nvSpPr>
          <p:cNvPr id="8" name="Google Shape;124;p5">
            <a:extLst>
              <a:ext uri="{FF2B5EF4-FFF2-40B4-BE49-F238E27FC236}">
                <a16:creationId xmlns:a16="http://schemas.microsoft.com/office/drawing/2014/main" id="{4D1757B4-51BD-E2EF-0A82-74E5AEC488DB}"/>
              </a:ext>
            </a:extLst>
          </p:cNvPr>
          <p:cNvSpPr txBox="1"/>
          <p:nvPr/>
        </p:nvSpPr>
        <p:spPr>
          <a:xfrm>
            <a:off x="4587566" y="5845293"/>
            <a:ext cx="1561200"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ja-JP"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sym typeface="Arial"/>
              </a:rPr>
              <a:t>性成熟期</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endParaRPr>
          </a:p>
        </p:txBody>
      </p:sp>
      <p:sp>
        <p:nvSpPr>
          <p:cNvPr id="10" name="Google Shape;125;p5">
            <a:extLst>
              <a:ext uri="{FF2B5EF4-FFF2-40B4-BE49-F238E27FC236}">
                <a16:creationId xmlns:a16="http://schemas.microsoft.com/office/drawing/2014/main" id="{68713008-94D8-4456-7DDB-A6101BCCE9D0}"/>
              </a:ext>
            </a:extLst>
          </p:cNvPr>
          <p:cNvSpPr txBox="1"/>
          <p:nvPr/>
        </p:nvSpPr>
        <p:spPr>
          <a:xfrm>
            <a:off x="5967581" y="5845293"/>
            <a:ext cx="2673600" cy="276999"/>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ja-JP"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sym typeface="Arial"/>
              </a:rPr>
              <a:t>更年期～老年期</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cs typeface="Yu Gothic Medium" charset="-128"/>
            </a:endParaRPr>
          </a:p>
        </p:txBody>
      </p:sp>
    </p:spTree>
    <p:extLst>
      <p:ext uri="{BB962C8B-B14F-4D97-AF65-F5344CB8AC3E}">
        <p14:creationId xmlns:p14="http://schemas.microsoft.com/office/powerpoint/2010/main" val="644447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0AC687-D4A6-44E3-C2B4-D2DD36892CA9}"/>
              </a:ext>
            </a:extLst>
          </p:cNvPr>
          <p:cNvSpPr>
            <a:spLocks noGrp="1"/>
          </p:cNvSpPr>
          <p:nvPr>
            <p:ph type="title"/>
          </p:nvPr>
        </p:nvSpPr>
        <p:spPr/>
        <p:txBody>
          <a:bodyPr/>
          <a:lstStyle/>
          <a:p>
            <a:r>
              <a:rPr kumimoji="1" lang="ja-JP" altLang="en-US" dirty="0"/>
              <a:t>女の子のからだの変化</a:t>
            </a:r>
          </a:p>
        </p:txBody>
      </p:sp>
      <p:sp>
        <p:nvSpPr>
          <p:cNvPr id="3" name="コンテンツ プレースホルダー 2">
            <a:extLst>
              <a:ext uri="{FF2B5EF4-FFF2-40B4-BE49-F238E27FC236}">
                <a16:creationId xmlns:a16="http://schemas.microsoft.com/office/drawing/2014/main" id="{8B378FE5-D397-16BA-15C5-D0F01231729B}"/>
              </a:ext>
            </a:extLst>
          </p:cNvPr>
          <p:cNvSpPr>
            <a:spLocks noGrp="1"/>
          </p:cNvSpPr>
          <p:nvPr>
            <p:ph idx="1"/>
          </p:nvPr>
        </p:nvSpPr>
        <p:spPr>
          <a:xfrm>
            <a:off x="587375" y="1519372"/>
            <a:ext cx="5214335" cy="4652828"/>
          </a:xfrm>
        </p:spPr>
        <p:txBody>
          <a:bodyPr/>
          <a:lstStyle/>
          <a:p>
            <a:pPr>
              <a:spcBef>
                <a:spcPts val="1800"/>
              </a:spcBef>
            </a:pPr>
            <a:r>
              <a:rPr kumimoji="1" lang="ja-JP" altLang="en-US" dirty="0"/>
              <a:t>からだ全体が丸みをおびてくる</a:t>
            </a:r>
          </a:p>
          <a:p>
            <a:pPr>
              <a:spcBef>
                <a:spcPts val="1800"/>
              </a:spcBef>
            </a:pPr>
            <a:r>
              <a:rPr kumimoji="1" lang="ja-JP" altLang="en-US" dirty="0"/>
              <a:t>乳房が膨らんでくる</a:t>
            </a:r>
          </a:p>
          <a:p>
            <a:pPr>
              <a:spcBef>
                <a:spcPts val="1800"/>
              </a:spcBef>
            </a:pPr>
            <a:r>
              <a:rPr lang="ja-JP" altLang="en-US" dirty="0"/>
              <a:t>脇</a:t>
            </a:r>
            <a:r>
              <a:rPr kumimoji="1" lang="ja-JP" altLang="en-US" dirty="0"/>
              <a:t>の下や性器のまわりに毛が</a:t>
            </a:r>
            <a:br>
              <a:rPr kumimoji="1" lang="en-US" altLang="ja-JP" dirty="0"/>
            </a:br>
            <a:r>
              <a:rPr kumimoji="1" lang="ja-JP" altLang="en-US" dirty="0"/>
              <a:t>生えてくる</a:t>
            </a:r>
          </a:p>
          <a:p>
            <a:pPr>
              <a:spcBef>
                <a:spcPts val="1800"/>
              </a:spcBef>
            </a:pPr>
            <a:r>
              <a:rPr kumimoji="1" lang="ja-JP" altLang="en-US" dirty="0"/>
              <a:t>月経が始まる（初経）</a:t>
            </a:r>
          </a:p>
        </p:txBody>
      </p:sp>
      <p:pic>
        <p:nvPicPr>
          <p:cNvPr id="4" name="Google Shape;135;p6">
            <a:extLst>
              <a:ext uri="{FF2B5EF4-FFF2-40B4-BE49-F238E27FC236}">
                <a16:creationId xmlns:a16="http://schemas.microsoft.com/office/drawing/2014/main" id="{745B1FA1-3A38-832D-73F4-8AD9B658CD16}"/>
              </a:ext>
            </a:extLst>
          </p:cNvPr>
          <p:cNvPicPr preferRelativeResize="0"/>
          <p:nvPr/>
        </p:nvPicPr>
        <p:blipFill rotWithShape="1">
          <a:blip r:embed="rId3">
            <a:alphaModFix/>
          </a:blip>
          <a:srcRect/>
          <a:stretch/>
        </p:blipFill>
        <p:spPr>
          <a:xfrm>
            <a:off x="5960313" y="1491451"/>
            <a:ext cx="2596312" cy="4708669"/>
          </a:xfrm>
          <a:prstGeom prst="rect">
            <a:avLst/>
          </a:prstGeom>
          <a:noFill/>
          <a:ln>
            <a:noFill/>
          </a:ln>
        </p:spPr>
      </p:pic>
    </p:spTree>
    <p:extLst>
      <p:ext uri="{BB962C8B-B14F-4D97-AF65-F5344CB8AC3E}">
        <p14:creationId xmlns:p14="http://schemas.microsoft.com/office/powerpoint/2010/main" val="2135851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0">
            <a:extLst>
              <a:ext uri="{FF2B5EF4-FFF2-40B4-BE49-F238E27FC236}">
                <a16:creationId xmlns:a16="http://schemas.microsoft.com/office/drawing/2014/main" id="{F0198E77-36BB-D77A-2514-394ED665DF63}"/>
              </a:ext>
            </a:extLst>
          </p:cNvPr>
          <p:cNvSpPr>
            <a:spLocks noGrp="1"/>
          </p:cNvSpPr>
          <p:nvPr>
            <p:ph type="title"/>
          </p:nvPr>
        </p:nvSpPr>
        <p:spPr/>
        <p:txBody>
          <a:bodyPr>
            <a:normAutofit/>
          </a:bodyPr>
          <a:lstStyle/>
          <a:p>
            <a:r>
              <a:rPr lang="ja-JP" altLang="en-US"/>
              <a:t>男の子のからだの変化</a:t>
            </a:r>
            <a:endParaRPr lang="ja-JP" altLang="en-US" dirty="0"/>
          </a:p>
        </p:txBody>
      </p:sp>
      <p:sp>
        <p:nvSpPr>
          <p:cNvPr id="13" name="コンテンツ プレースホルダー 2">
            <a:extLst>
              <a:ext uri="{FF2B5EF4-FFF2-40B4-BE49-F238E27FC236}">
                <a16:creationId xmlns:a16="http://schemas.microsoft.com/office/drawing/2014/main" id="{2E1F0018-EF0A-33DC-9612-7A220C916D9E}"/>
              </a:ext>
            </a:extLst>
          </p:cNvPr>
          <p:cNvSpPr>
            <a:spLocks noGrp="1"/>
          </p:cNvSpPr>
          <p:nvPr>
            <p:ph idx="1"/>
          </p:nvPr>
        </p:nvSpPr>
        <p:spPr/>
        <p:txBody>
          <a:bodyPr/>
          <a:lstStyle/>
          <a:p>
            <a:pPr>
              <a:spcBef>
                <a:spcPts val="1800"/>
              </a:spcBef>
            </a:pPr>
            <a:r>
              <a:rPr kumimoji="1" lang="ja-JP" altLang="en-US" dirty="0"/>
              <a:t>からだ全体ががっしりしてくる</a:t>
            </a:r>
          </a:p>
          <a:p>
            <a:pPr>
              <a:spcBef>
                <a:spcPts val="1800"/>
              </a:spcBef>
            </a:pPr>
            <a:r>
              <a:rPr lang="ja-JP" altLang="en-US" dirty="0"/>
              <a:t>声変</a:t>
            </a:r>
            <a:r>
              <a:rPr kumimoji="1" lang="ja-JP" altLang="en-US" dirty="0"/>
              <a:t>わりする</a:t>
            </a:r>
          </a:p>
          <a:p>
            <a:pPr>
              <a:spcBef>
                <a:spcPts val="1800"/>
              </a:spcBef>
            </a:pPr>
            <a:r>
              <a:rPr kumimoji="1" lang="ja-JP" altLang="en-US" dirty="0"/>
              <a:t>ひげが生えてくる</a:t>
            </a:r>
          </a:p>
          <a:p>
            <a:pPr>
              <a:spcBef>
                <a:spcPts val="1800"/>
              </a:spcBef>
            </a:pPr>
            <a:r>
              <a:rPr lang="ja-JP" altLang="en-US" dirty="0"/>
              <a:t>脇</a:t>
            </a:r>
            <a:r>
              <a:rPr kumimoji="1" lang="ja-JP" altLang="en-US" dirty="0"/>
              <a:t>の下や性器のまわりに</a:t>
            </a:r>
            <a:br>
              <a:rPr kumimoji="1" lang="en-US" altLang="ja-JP" dirty="0"/>
            </a:br>
            <a:r>
              <a:rPr kumimoji="1" lang="ja-JP" altLang="en-US" dirty="0"/>
              <a:t>毛が生えてくる　　　　　</a:t>
            </a:r>
          </a:p>
          <a:p>
            <a:pPr>
              <a:spcBef>
                <a:spcPts val="1800"/>
              </a:spcBef>
            </a:pPr>
            <a:r>
              <a:rPr kumimoji="1" lang="ja-JP" altLang="en-US" dirty="0"/>
              <a:t>射精を経験する（精通）</a:t>
            </a:r>
          </a:p>
        </p:txBody>
      </p:sp>
      <p:pic>
        <p:nvPicPr>
          <p:cNvPr id="16" name="Google Shape;145;p7">
            <a:extLst>
              <a:ext uri="{FF2B5EF4-FFF2-40B4-BE49-F238E27FC236}">
                <a16:creationId xmlns:a16="http://schemas.microsoft.com/office/drawing/2014/main" id="{4F52A051-B9C4-950C-757D-A1DFC8F4C7A1}"/>
              </a:ext>
            </a:extLst>
          </p:cNvPr>
          <p:cNvPicPr preferRelativeResize="0"/>
          <p:nvPr/>
        </p:nvPicPr>
        <p:blipFill rotWithShape="1">
          <a:blip r:embed="rId3">
            <a:alphaModFix/>
          </a:blip>
          <a:srcRect/>
          <a:stretch/>
        </p:blipFill>
        <p:spPr>
          <a:xfrm>
            <a:off x="5960313" y="1491454"/>
            <a:ext cx="2596312" cy="4708665"/>
          </a:xfrm>
          <a:prstGeom prst="rect">
            <a:avLst/>
          </a:prstGeom>
          <a:noFill/>
          <a:ln>
            <a:noFill/>
          </a:ln>
        </p:spPr>
      </p:pic>
    </p:spTree>
    <p:extLst>
      <p:ext uri="{BB962C8B-B14F-4D97-AF65-F5344CB8AC3E}">
        <p14:creationId xmlns:p14="http://schemas.microsoft.com/office/powerpoint/2010/main" val="1619950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2E950D4B-EA87-4BA7-E67B-9863727EBA7E}"/>
              </a:ext>
            </a:extLst>
          </p:cNvPr>
          <p:cNvSpPr>
            <a:spLocks noGrp="1"/>
          </p:cNvSpPr>
          <p:nvPr>
            <p:ph idx="1"/>
          </p:nvPr>
        </p:nvSpPr>
        <p:spPr>
          <a:xfrm>
            <a:off x="587375" y="5765113"/>
            <a:ext cx="7969250" cy="482170"/>
          </a:xfrm>
        </p:spPr>
        <p:txBody>
          <a:bodyPr/>
          <a:lstStyle/>
          <a:p>
            <a:pPr marL="0" indent="0" algn="ctr">
              <a:buNone/>
            </a:pPr>
            <a:r>
              <a:rPr lang="ja-JP" altLang="en-US" dirty="0"/>
              <a:t>性器のまわりにも毛が生えてくる</a:t>
            </a:r>
          </a:p>
        </p:txBody>
      </p:sp>
      <p:sp>
        <p:nvSpPr>
          <p:cNvPr id="4" name="タイトル 3">
            <a:extLst>
              <a:ext uri="{FF2B5EF4-FFF2-40B4-BE49-F238E27FC236}">
                <a16:creationId xmlns:a16="http://schemas.microsoft.com/office/drawing/2014/main" id="{57B48CA0-4B1A-E074-D513-0813F48F2B00}"/>
              </a:ext>
            </a:extLst>
          </p:cNvPr>
          <p:cNvSpPr>
            <a:spLocks noGrp="1"/>
          </p:cNvSpPr>
          <p:nvPr>
            <p:ph type="title"/>
          </p:nvPr>
        </p:nvSpPr>
        <p:spPr/>
        <p:txBody>
          <a:bodyPr>
            <a:normAutofit/>
          </a:bodyPr>
          <a:lstStyle/>
          <a:p>
            <a:r>
              <a:rPr lang="ja-JP" altLang="en-US" dirty="0"/>
              <a:t>外性器の変化</a:t>
            </a:r>
          </a:p>
        </p:txBody>
      </p:sp>
      <p:grpSp>
        <p:nvGrpSpPr>
          <p:cNvPr id="32" name="グループ化 31">
            <a:extLst>
              <a:ext uri="{FF2B5EF4-FFF2-40B4-BE49-F238E27FC236}">
                <a16:creationId xmlns:a16="http://schemas.microsoft.com/office/drawing/2014/main" id="{B9D59A49-34B2-0A62-598F-7E99E4AB2638}"/>
              </a:ext>
            </a:extLst>
          </p:cNvPr>
          <p:cNvGrpSpPr/>
          <p:nvPr/>
        </p:nvGrpSpPr>
        <p:grpSpPr>
          <a:xfrm>
            <a:off x="651493" y="1595816"/>
            <a:ext cx="7841013" cy="4372750"/>
            <a:chOff x="507699" y="2003105"/>
            <a:chExt cx="7841013" cy="4302957"/>
          </a:xfrm>
        </p:grpSpPr>
        <p:pic>
          <p:nvPicPr>
            <p:cNvPr id="8" name="Google Shape;154;p8">
              <a:extLst>
                <a:ext uri="{FF2B5EF4-FFF2-40B4-BE49-F238E27FC236}">
                  <a16:creationId xmlns:a16="http://schemas.microsoft.com/office/drawing/2014/main" id="{1B531217-B28A-AC7B-A18A-3DA963ACF5B7}"/>
                </a:ext>
              </a:extLst>
            </p:cNvPr>
            <p:cNvPicPr preferRelativeResize="0"/>
            <p:nvPr/>
          </p:nvPicPr>
          <p:blipFill rotWithShape="1">
            <a:blip r:embed="rId3">
              <a:alphaModFix/>
            </a:blip>
            <a:srcRect/>
            <a:stretch/>
          </p:blipFill>
          <p:spPr>
            <a:xfrm>
              <a:off x="622134" y="2520786"/>
              <a:ext cx="3723810" cy="3419048"/>
            </a:xfrm>
            <a:prstGeom prst="rect">
              <a:avLst/>
            </a:prstGeom>
            <a:noFill/>
            <a:ln>
              <a:noFill/>
            </a:ln>
          </p:spPr>
        </p:pic>
        <p:pic>
          <p:nvPicPr>
            <p:cNvPr id="9" name="Google Shape;155;p8">
              <a:extLst>
                <a:ext uri="{FF2B5EF4-FFF2-40B4-BE49-F238E27FC236}">
                  <a16:creationId xmlns:a16="http://schemas.microsoft.com/office/drawing/2014/main" id="{D2268A4B-1F8A-DFDB-2547-E78016DDD5A1}"/>
                </a:ext>
              </a:extLst>
            </p:cNvPr>
            <p:cNvPicPr preferRelativeResize="0"/>
            <p:nvPr/>
          </p:nvPicPr>
          <p:blipFill rotWithShape="1">
            <a:blip r:embed="rId4">
              <a:alphaModFix/>
            </a:blip>
            <a:srcRect/>
            <a:stretch/>
          </p:blipFill>
          <p:spPr>
            <a:xfrm>
              <a:off x="4624902" y="2520786"/>
              <a:ext cx="3723810" cy="3419048"/>
            </a:xfrm>
            <a:prstGeom prst="rect">
              <a:avLst/>
            </a:prstGeom>
            <a:noFill/>
            <a:ln>
              <a:noFill/>
            </a:ln>
          </p:spPr>
        </p:pic>
        <p:sp>
          <p:nvSpPr>
            <p:cNvPr id="10" name="Google Shape;156;p8">
              <a:extLst>
                <a:ext uri="{FF2B5EF4-FFF2-40B4-BE49-F238E27FC236}">
                  <a16:creationId xmlns:a16="http://schemas.microsoft.com/office/drawing/2014/main" id="{EA468801-D678-0FD8-8E56-E86A14C2912B}"/>
                </a:ext>
              </a:extLst>
            </p:cNvPr>
            <p:cNvSpPr/>
            <p:nvPr/>
          </p:nvSpPr>
          <p:spPr>
            <a:xfrm>
              <a:off x="606859" y="2003105"/>
              <a:ext cx="3737616" cy="416997"/>
            </a:xfrm>
            <a:prstGeom prst="roundRect">
              <a:avLst>
                <a:gd name="adj" fmla="val 30295"/>
              </a:avLst>
            </a:prstGeom>
            <a:solidFill>
              <a:srgbClr val="EC75A9"/>
            </a:solidFill>
            <a:ln>
              <a:noFill/>
            </a:ln>
          </p:spPr>
          <p:txBody>
            <a:bodyPr spcFirstLastPara="1" wrap="square" lIns="36000" tIns="18000" rIns="36000" bIns="36000" anchor="ctr" anchorCtr="0">
              <a:noAutofit/>
            </a:bodyPr>
            <a:lstStyle/>
            <a:p>
              <a:pPr marL="0" marR="0" lvl="0" indent="0" algn="ctr" rtl="0">
                <a:lnSpc>
                  <a:spcPct val="108333"/>
                </a:lnSpc>
                <a:spcBef>
                  <a:spcPts val="0"/>
                </a:spcBef>
                <a:spcAft>
                  <a:spcPts val="0"/>
                </a:spcAft>
                <a:buNone/>
              </a:pPr>
              <a:r>
                <a:rPr lang="ja-JP" sz="2000" b="1" dirty="0">
                  <a:solidFill>
                    <a:schemeClr val="lt1"/>
                  </a:solidFill>
                  <a:latin typeface="ＭＳ ゴシック" panose="020B0609070205080204" pitchFamily="49" charset="-128"/>
                  <a:ea typeface="ＭＳ ゴシック" panose="020B0609070205080204" pitchFamily="49" charset="-128"/>
                  <a:cs typeface="Arial"/>
                  <a:sym typeface="Arial"/>
                </a:rPr>
                <a:t>女の子の性器</a:t>
              </a:r>
              <a:endParaRPr sz="2000" b="1" dirty="0">
                <a:latin typeface="ＭＳ ゴシック" panose="020B0609070205080204" pitchFamily="49" charset="-128"/>
                <a:ea typeface="ＭＳ ゴシック" panose="020B0609070205080204" pitchFamily="49" charset="-128"/>
              </a:endParaRPr>
            </a:p>
          </p:txBody>
        </p:sp>
        <p:sp>
          <p:nvSpPr>
            <p:cNvPr id="11" name="Google Shape;157;p8">
              <a:extLst>
                <a:ext uri="{FF2B5EF4-FFF2-40B4-BE49-F238E27FC236}">
                  <a16:creationId xmlns:a16="http://schemas.microsoft.com/office/drawing/2014/main" id="{63E10AE3-E127-3401-FD66-25AE96346CC6}"/>
                </a:ext>
              </a:extLst>
            </p:cNvPr>
            <p:cNvSpPr/>
            <p:nvPr/>
          </p:nvSpPr>
          <p:spPr>
            <a:xfrm>
              <a:off x="4624901" y="2003105"/>
              <a:ext cx="3722369" cy="416997"/>
            </a:xfrm>
            <a:prstGeom prst="roundRect">
              <a:avLst>
                <a:gd name="adj" fmla="val 30295"/>
              </a:avLst>
            </a:prstGeom>
            <a:solidFill>
              <a:srgbClr val="00B0F0"/>
            </a:solidFill>
            <a:ln>
              <a:noFill/>
            </a:ln>
          </p:spPr>
          <p:txBody>
            <a:bodyPr spcFirstLastPara="1" wrap="square" lIns="36000" tIns="18000" rIns="36000" bIns="36000" anchor="ctr" anchorCtr="0">
              <a:noAutofit/>
            </a:bodyPr>
            <a:lstStyle/>
            <a:p>
              <a:pPr marL="0" marR="0" lvl="0" indent="0" algn="ctr" rtl="0">
                <a:spcBef>
                  <a:spcPts val="0"/>
                </a:spcBef>
                <a:spcAft>
                  <a:spcPts val="0"/>
                </a:spcAft>
                <a:buNone/>
              </a:pPr>
              <a:r>
                <a:rPr lang="ja-JP" sz="2000" b="1" dirty="0">
                  <a:solidFill>
                    <a:schemeClr val="lt1"/>
                  </a:solidFill>
                  <a:latin typeface="ＭＳ ゴシック" panose="020B0609070205080204" pitchFamily="49" charset="-128"/>
                  <a:ea typeface="ＭＳ ゴシック" panose="020B0609070205080204" pitchFamily="49" charset="-128"/>
                  <a:cs typeface="Arial"/>
                  <a:sym typeface="Arial"/>
                </a:rPr>
                <a:t>男の子の性器</a:t>
              </a:r>
              <a:endParaRPr sz="2000" b="1" dirty="0">
                <a:latin typeface="ＭＳ ゴシック" panose="020B0609070205080204" pitchFamily="49" charset="-128"/>
                <a:ea typeface="ＭＳ ゴシック" panose="020B0609070205080204" pitchFamily="49" charset="-128"/>
              </a:endParaRPr>
            </a:p>
          </p:txBody>
        </p:sp>
        <p:sp>
          <p:nvSpPr>
            <p:cNvPr id="12" name="Google Shape;158;p8">
              <a:extLst>
                <a:ext uri="{FF2B5EF4-FFF2-40B4-BE49-F238E27FC236}">
                  <a16:creationId xmlns:a16="http://schemas.microsoft.com/office/drawing/2014/main" id="{3CF4E4D2-C0C6-495F-D260-90217CE97E16}"/>
                </a:ext>
              </a:extLst>
            </p:cNvPr>
            <p:cNvSpPr/>
            <p:nvPr/>
          </p:nvSpPr>
          <p:spPr>
            <a:xfrm>
              <a:off x="623575" y="2526826"/>
              <a:ext cx="3720900" cy="3383700"/>
            </a:xfrm>
            <a:prstGeom prst="roundRect">
              <a:avLst>
                <a:gd name="adj" fmla="val 11058"/>
              </a:avLst>
            </a:prstGeom>
            <a:noFill/>
            <a:ln w="38100" cap="flat" cmpd="sng">
              <a:solidFill>
                <a:srgbClr val="F67EA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n>
                  <a:solidFill>
                    <a:srgbClr val="EC75A9"/>
                  </a:solidFill>
                </a:ln>
                <a:solidFill>
                  <a:schemeClr val="tx1">
                    <a:lumMod val="75000"/>
                    <a:lumOff val="25000"/>
                  </a:schemeClr>
                </a:solidFill>
                <a:latin typeface="ＭＳ ゴシック" panose="020B0609070205080204" pitchFamily="49" charset="-128"/>
                <a:ea typeface="ＭＳ ゴシック" panose="020B0609070205080204" pitchFamily="49" charset="-128"/>
                <a:cs typeface="Calibri"/>
                <a:sym typeface="Calibri"/>
              </a:endParaRPr>
            </a:p>
          </p:txBody>
        </p:sp>
        <p:sp>
          <p:nvSpPr>
            <p:cNvPr id="13" name="Google Shape;159;p8">
              <a:extLst>
                <a:ext uri="{FF2B5EF4-FFF2-40B4-BE49-F238E27FC236}">
                  <a16:creationId xmlns:a16="http://schemas.microsoft.com/office/drawing/2014/main" id="{59595C43-8409-9888-9CC2-74F25D03E056}"/>
                </a:ext>
              </a:extLst>
            </p:cNvPr>
            <p:cNvSpPr/>
            <p:nvPr/>
          </p:nvSpPr>
          <p:spPr>
            <a:xfrm>
              <a:off x="4626343" y="2526826"/>
              <a:ext cx="3720928" cy="3383756"/>
            </a:xfrm>
            <a:prstGeom prst="roundRect">
              <a:avLst>
                <a:gd name="adj" fmla="val 11058"/>
              </a:avLst>
            </a:prstGeom>
            <a:noFill/>
            <a:ln w="381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tx1">
                    <a:lumMod val="75000"/>
                    <a:lumOff val="25000"/>
                  </a:schemeClr>
                </a:solidFill>
                <a:latin typeface="ＭＳ ゴシック" panose="020B0609070205080204" pitchFamily="49" charset="-128"/>
                <a:ea typeface="ＭＳ ゴシック" panose="020B0609070205080204" pitchFamily="49" charset="-128"/>
                <a:cs typeface="Calibri"/>
                <a:sym typeface="Calibri"/>
              </a:endParaRPr>
            </a:p>
          </p:txBody>
        </p:sp>
        <p:sp>
          <p:nvSpPr>
            <p:cNvPr id="14" name="Google Shape;160;p8">
              <a:extLst>
                <a:ext uri="{FF2B5EF4-FFF2-40B4-BE49-F238E27FC236}">
                  <a16:creationId xmlns:a16="http://schemas.microsoft.com/office/drawing/2014/main" id="{2AF48D75-CC47-6434-122E-7657FB88617A}"/>
                </a:ext>
              </a:extLst>
            </p:cNvPr>
            <p:cNvSpPr txBox="1"/>
            <p:nvPr/>
          </p:nvSpPr>
          <p:spPr>
            <a:xfrm>
              <a:off x="664502" y="3584597"/>
              <a:ext cx="923330" cy="369332"/>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大陰唇</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5" name="Google Shape;161;p8">
              <a:extLst>
                <a:ext uri="{FF2B5EF4-FFF2-40B4-BE49-F238E27FC236}">
                  <a16:creationId xmlns:a16="http://schemas.microsoft.com/office/drawing/2014/main" id="{BABF0A07-CC9C-765B-BA71-CCD0F67C697A}"/>
                </a:ext>
              </a:extLst>
            </p:cNvPr>
            <p:cNvSpPr txBox="1"/>
            <p:nvPr/>
          </p:nvSpPr>
          <p:spPr>
            <a:xfrm>
              <a:off x="664502" y="4120547"/>
              <a:ext cx="923330" cy="369332"/>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小陰唇</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6" name="Google Shape;162;p8">
              <a:extLst>
                <a:ext uri="{FF2B5EF4-FFF2-40B4-BE49-F238E27FC236}">
                  <a16:creationId xmlns:a16="http://schemas.microsoft.com/office/drawing/2014/main" id="{9A86C4BF-52F7-6E4E-353F-1376B0656A49}"/>
                </a:ext>
              </a:extLst>
            </p:cNvPr>
            <p:cNvSpPr txBox="1"/>
            <p:nvPr/>
          </p:nvSpPr>
          <p:spPr>
            <a:xfrm>
              <a:off x="1255384" y="4595722"/>
              <a:ext cx="321884" cy="369332"/>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腟</a:t>
              </a:r>
              <a:endParaRPr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endParaRPr>
            </a:p>
          </p:txBody>
        </p:sp>
        <p:sp>
          <p:nvSpPr>
            <p:cNvPr id="17" name="Google Shape;163;p8">
              <a:extLst>
                <a:ext uri="{FF2B5EF4-FFF2-40B4-BE49-F238E27FC236}">
                  <a16:creationId xmlns:a16="http://schemas.microsoft.com/office/drawing/2014/main" id="{603E2099-2578-D52F-BA6A-4360FF68B019}"/>
                </a:ext>
              </a:extLst>
            </p:cNvPr>
            <p:cNvSpPr txBox="1"/>
            <p:nvPr/>
          </p:nvSpPr>
          <p:spPr>
            <a:xfrm>
              <a:off x="952067" y="5153876"/>
              <a:ext cx="615553" cy="369332"/>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肛門</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8" name="Google Shape;164;p8">
              <a:extLst>
                <a:ext uri="{FF2B5EF4-FFF2-40B4-BE49-F238E27FC236}">
                  <a16:creationId xmlns:a16="http://schemas.microsoft.com/office/drawing/2014/main" id="{0F009AA2-0685-619A-5850-194BC7EAEDE7}"/>
                </a:ext>
              </a:extLst>
            </p:cNvPr>
            <p:cNvSpPr txBox="1"/>
            <p:nvPr/>
          </p:nvSpPr>
          <p:spPr>
            <a:xfrm>
              <a:off x="4740574" y="3667984"/>
              <a:ext cx="950700" cy="3693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ペニス</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9" name="Google Shape;165;p8">
              <a:extLst>
                <a:ext uri="{FF2B5EF4-FFF2-40B4-BE49-F238E27FC236}">
                  <a16:creationId xmlns:a16="http://schemas.microsoft.com/office/drawing/2014/main" id="{91F8C3A7-F614-20F8-F019-8DA81C8BC908}"/>
                </a:ext>
              </a:extLst>
            </p:cNvPr>
            <p:cNvSpPr txBox="1"/>
            <p:nvPr/>
          </p:nvSpPr>
          <p:spPr>
            <a:xfrm>
              <a:off x="7221558" y="2798538"/>
              <a:ext cx="923330" cy="369332"/>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尿道口</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0" name="Google Shape;166;p8">
              <a:extLst>
                <a:ext uri="{FF2B5EF4-FFF2-40B4-BE49-F238E27FC236}">
                  <a16:creationId xmlns:a16="http://schemas.microsoft.com/office/drawing/2014/main" id="{1402C18E-29E0-7D15-8EA2-FD81EE39CD60}"/>
                </a:ext>
              </a:extLst>
            </p:cNvPr>
            <p:cNvSpPr txBox="1"/>
            <p:nvPr/>
          </p:nvSpPr>
          <p:spPr>
            <a:xfrm>
              <a:off x="4751210" y="4427832"/>
              <a:ext cx="950700" cy="3693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ja-JP" sz="2400" b="1" spc="-15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陰のう</a:t>
              </a:r>
              <a:endParaRPr sz="2400" b="1" spc="-15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endParaRPr>
            </a:p>
          </p:txBody>
        </p:sp>
        <p:sp>
          <p:nvSpPr>
            <p:cNvPr id="21" name="Google Shape;167;p8">
              <a:extLst>
                <a:ext uri="{FF2B5EF4-FFF2-40B4-BE49-F238E27FC236}">
                  <a16:creationId xmlns:a16="http://schemas.microsoft.com/office/drawing/2014/main" id="{F0F9324C-F64D-0F4E-A377-596840D4AB20}"/>
                </a:ext>
              </a:extLst>
            </p:cNvPr>
            <p:cNvSpPr txBox="1"/>
            <p:nvPr/>
          </p:nvSpPr>
          <p:spPr>
            <a:xfrm>
              <a:off x="5212118" y="5209220"/>
              <a:ext cx="615553" cy="369332"/>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肛門</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2" name="Google Shape;168;p8">
              <a:extLst>
                <a:ext uri="{FF2B5EF4-FFF2-40B4-BE49-F238E27FC236}">
                  <a16:creationId xmlns:a16="http://schemas.microsoft.com/office/drawing/2014/main" id="{F3B40659-14DC-EE60-90D4-F8C94003519E}"/>
                </a:ext>
              </a:extLst>
            </p:cNvPr>
            <p:cNvSpPr txBox="1"/>
            <p:nvPr/>
          </p:nvSpPr>
          <p:spPr>
            <a:xfrm>
              <a:off x="3269363" y="4001747"/>
              <a:ext cx="923330" cy="369332"/>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尿道口</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3" name="Google Shape;169;p8">
              <a:extLst>
                <a:ext uri="{FF2B5EF4-FFF2-40B4-BE49-F238E27FC236}">
                  <a16:creationId xmlns:a16="http://schemas.microsoft.com/office/drawing/2014/main" id="{31D1DAF7-01A8-71A5-B61D-BB2F5509A7A3}"/>
                </a:ext>
              </a:extLst>
            </p:cNvPr>
            <p:cNvSpPr txBox="1"/>
            <p:nvPr/>
          </p:nvSpPr>
          <p:spPr>
            <a:xfrm>
              <a:off x="2268042" y="2739095"/>
              <a:ext cx="2018700" cy="3693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ja-JP" sz="2400" b="1" spc="-15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クリトリス</a:t>
              </a:r>
              <a:endParaRPr b="1" spc="-15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4" name="Google Shape;170;p8">
              <a:extLst>
                <a:ext uri="{FF2B5EF4-FFF2-40B4-BE49-F238E27FC236}">
                  <a16:creationId xmlns:a16="http://schemas.microsoft.com/office/drawing/2014/main" id="{CC9F4DF6-4D7D-F8D8-7AE6-6CD41C01C011}"/>
                </a:ext>
              </a:extLst>
            </p:cNvPr>
            <p:cNvSpPr txBox="1"/>
            <p:nvPr/>
          </p:nvSpPr>
          <p:spPr>
            <a:xfrm>
              <a:off x="687757" y="3469282"/>
              <a:ext cx="915315" cy="153888"/>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ja-JP" sz="100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だい</a:t>
              </a:r>
              <a:r>
                <a:rPr lang="en-US" altLang="ja-JP" sz="100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 </a:t>
              </a:r>
              <a:r>
                <a:rPr lang="ja-JP" sz="100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いん</a:t>
              </a:r>
              <a:r>
                <a:rPr lang="en-US" altLang="ja-JP" sz="100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 </a:t>
              </a:r>
              <a:r>
                <a:rPr lang="ja-JP" sz="100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しん</a:t>
              </a:r>
              <a:endParaRPr sz="10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5" name="Google Shape;171;p8">
              <a:extLst>
                <a:ext uri="{FF2B5EF4-FFF2-40B4-BE49-F238E27FC236}">
                  <a16:creationId xmlns:a16="http://schemas.microsoft.com/office/drawing/2014/main" id="{FDEA0969-BAF7-205C-B44B-0748B8FAE358}"/>
                </a:ext>
              </a:extLst>
            </p:cNvPr>
            <p:cNvSpPr txBox="1"/>
            <p:nvPr/>
          </p:nvSpPr>
          <p:spPr>
            <a:xfrm>
              <a:off x="507699" y="4001171"/>
              <a:ext cx="1267200" cy="153888"/>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ja-JP" sz="100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しょういんしん</a:t>
              </a:r>
              <a:endParaRPr sz="10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6" name="Google Shape;172;p8">
              <a:extLst>
                <a:ext uri="{FF2B5EF4-FFF2-40B4-BE49-F238E27FC236}">
                  <a16:creationId xmlns:a16="http://schemas.microsoft.com/office/drawing/2014/main" id="{46F9977A-EE34-6116-3429-9D9F7C7A56A4}"/>
                </a:ext>
              </a:extLst>
            </p:cNvPr>
            <p:cNvSpPr txBox="1"/>
            <p:nvPr/>
          </p:nvSpPr>
          <p:spPr>
            <a:xfrm>
              <a:off x="1198834" y="4505327"/>
              <a:ext cx="452700" cy="153888"/>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ja-JP" sz="100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ちつ</a:t>
              </a:r>
              <a:endParaRPr sz="10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8" name="Google Shape;174;p8">
              <a:extLst>
                <a:ext uri="{FF2B5EF4-FFF2-40B4-BE49-F238E27FC236}">
                  <a16:creationId xmlns:a16="http://schemas.microsoft.com/office/drawing/2014/main" id="{B25C55ED-2D39-91D1-5FFB-6BC1BB3A9FE1}"/>
                </a:ext>
              </a:extLst>
            </p:cNvPr>
            <p:cNvSpPr txBox="1"/>
            <p:nvPr/>
          </p:nvSpPr>
          <p:spPr>
            <a:xfrm>
              <a:off x="6576043" y="5978600"/>
              <a:ext cx="1753500" cy="327462"/>
            </a:xfrm>
            <a:prstGeom prst="rect">
              <a:avLst/>
            </a:prstGeom>
            <a:noFill/>
            <a:ln>
              <a:noFill/>
            </a:ln>
          </p:spPr>
          <p:txBody>
            <a:bodyPr spcFirstLastPara="1" wrap="square" lIns="0" tIns="0" rIns="0" bIns="0" anchor="ctr" anchorCtr="0">
              <a:spAutoFit/>
            </a:bodyPr>
            <a:lstStyle/>
            <a:p>
              <a:pPr marL="0" marR="0" lvl="0" indent="0" algn="r" rtl="0">
                <a:lnSpc>
                  <a:spcPct val="133333"/>
                </a:lnSpc>
                <a:spcBef>
                  <a:spcPts val="0"/>
                </a:spcBef>
                <a:spcAft>
                  <a:spcPts val="0"/>
                </a:spcAft>
                <a:buNone/>
              </a:pPr>
              <a:r>
                <a:rPr lang="ja-JP" sz="16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＊開いた図</a:t>
              </a:r>
              <a:endParaRPr sz="16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spTree>
    <p:extLst>
      <p:ext uri="{BB962C8B-B14F-4D97-AF65-F5344CB8AC3E}">
        <p14:creationId xmlns:p14="http://schemas.microsoft.com/office/powerpoint/2010/main" val="4135273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a:extLst>
              <a:ext uri="{FF2B5EF4-FFF2-40B4-BE49-F238E27FC236}">
                <a16:creationId xmlns:a16="http://schemas.microsoft.com/office/drawing/2014/main" id="{C6F021AA-E9CF-E163-373C-D413113130DA}"/>
              </a:ext>
            </a:extLst>
          </p:cNvPr>
          <p:cNvGraphicFramePr>
            <a:graphicFrameLocks noChangeAspect="1"/>
          </p:cNvGraphicFramePr>
          <p:nvPr>
            <p:extLst>
              <p:ext uri="{D42A27DB-BD31-4B8C-83A1-F6EECF244321}">
                <p14:modId xmlns:p14="http://schemas.microsoft.com/office/powerpoint/2010/main" val="1549631927"/>
              </p:ext>
            </p:extLst>
          </p:nvPr>
        </p:nvGraphicFramePr>
        <p:xfrm>
          <a:off x="664027" y="1308136"/>
          <a:ext cx="8041105" cy="4917346"/>
        </p:xfrm>
        <a:graphic>
          <a:graphicData uri="http://schemas.openxmlformats.org/presentationml/2006/ole">
            <mc:AlternateContent xmlns:mc="http://schemas.openxmlformats.org/markup-compatibility/2006">
              <mc:Choice xmlns:v="urn:schemas-microsoft-com:vml" Requires="v">
                <p:oleObj name="Worksheet" r:id="rId3" imgW="8925098" imgH="5457998" progId="Excel.Sheet.12">
                  <p:embed/>
                </p:oleObj>
              </mc:Choice>
              <mc:Fallback>
                <p:oleObj name="Worksheet" r:id="rId3" imgW="8925098" imgH="5457998" progId="Excel.Sheet.12">
                  <p:embed/>
                  <p:pic>
                    <p:nvPicPr>
                      <p:cNvPr id="0" name=""/>
                      <p:cNvPicPr/>
                      <p:nvPr/>
                    </p:nvPicPr>
                    <p:blipFill>
                      <a:blip r:embed="rId4"/>
                      <a:stretch>
                        <a:fillRect/>
                      </a:stretch>
                    </p:blipFill>
                    <p:spPr>
                      <a:xfrm>
                        <a:off x="664027" y="1308136"/>
                        <a:ext cx="8041105" cy="4917346"/>
                      </a:xfrm>
                      <a:prstGeom prst="rect">
                        <a:avLst/>
                      </a:prstGeom>
                    </p:spPr>
                  </p:pic>
                </p:oleObj>
              </mc:Fallback>
            </mc:AlternateContent>
          </a:graphicData>
        </a:graphic>
      </p:graphicFrame>
      <p:sp>
        <p:nvSpPr>
          <p:cNvPr id="6" name="タイトル 5">
            <a:extLst>
              <a:ext uri="{FF2B5EF4-FFF2-40B4-BE49-F238E27FC236}">
                <a16:creationId xmlns:a16="http://schemas.microsoft.com/office/drawing/2014/main" id="{1012B188-A097-1522-866F-17C3B8A0D21E}"/>
              </a:ext>
            </a:extLst>
          </p:cNvPr>
          <p:cNvSpPr>
            <a:spLocks noGrp="1"/>
          </p:cNvSpPr>
          <p:nvPr>
            <p:ph type="title"/>
          </p:nvPr>
        </p:nvSpPr>
        <p:spPr/>
        <p:txBody>
          <a:bodyPr>
            <a:normAutofit/>
          </a:bodyPr>
          <a:lstStyle/>
          <a:p>
            <a:r>
              <a:rPr lang="ja-JP" altLang="en-US" dirty="0"/>
              <a:t>変化はいつ頃</a:t>
            </a:r>
            <a:r>
              <a:rPr lang="ja-JP" altLang="en-US" spc="-1000" dirty="0"/>
              <a:t>、</a:t>
            </a:r>
            <a:r>
              <a:rPr lang="ja-JP" altLang="en-US" dirty="0"/>
              <a:t>訪れる？</a:t>
            </a:r>
          </a:p>
        </p:txBody>
      </p:sp>
      <p:sp>
        <p:nvSpPr>
          <p:cNvPr id="9" name="テキスト プレースホルダー 8">
            <a:extLst>
              <a:ext uri="{FF2B5EF4-FFF2-40B4-BE49-F238E27FC236}">
                <a16:creationId xmlns:a16="http://schemas.microsoft.com/office/drawing/2014/main" id="{44D15F57-EF7E-BF8D-DAEF-7DBF8AEFF64F}"/>
              </a:ext>
            </a:extLst>
          </p:cNvPr>
          <p:cNvSpPr>
            <a:spLocks noGrp="1"/>
          </p:cNvSpPr>
          <p:nvPr>
            <p:ph type="body" sz="quarter" idx="11"/>
          </p:nvPr>
        </p:nvSpPr>
        <p:spPr>
          <a:xfrm>
            <a:off x="4008063" y="6069939"/>
            <a:ext cx="4673478" cy="254204"/>
          </a:xfrm>
        </p:spPr>
        <p:txBody>
          <a:bodyPr/>
          <a:lstStyle/>
          <a:p>
            <a:r>
              <a:rPr lang="ja-JP" altLang="en-US" dirty="0"/>
              <a:t>出典：日本性教育協会：第８回青少年の性行動調査（</a:t>
            </a:r>
            <a:r>
              <a:rPr lang="en-US" altLang="ja-JP" dirty="0"/>
              <a:t>2017</a:t>
            </a:r>
            <a:r>
              <a:rPr lang="ja-JP" altLang="en-US" dirty="0"/>
              <a:t>）</a:t>
            </a:r>
          </a:p>
        </p:txBody>
      </p:sp>
    </p:spTree>
    <p:extLst>
      <p:ext uri="{BB962C8B-B14F-4D97-AF65-F5344CB8AC3E}">
        <p14:creationId xmlns:p14="http://schemas.microsoft.com/office/powerpoint/2010/main" val="2691666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986E6040-5A30-E91D-59BC-56404BF8F3C8}"/>
              </a:ext>
            </a:extLst>
          </p:cNvPr>
          <p:cNvSpPr>
            <a:spLocks noGrp="1"/>
          </p:cNvSpPr>
          <p:nvPr>
            <p:ph type="ctrTitle"/>
          </p:nvPr>
        </p:nvSpPr>
        <p:spPr/>
        <p:txBody>
          <a:bodyPr/>
          <a:lstStyle/>
          <a:p>
            <a:r>
              <a:rPr lang="ja-JP" altLang="en-US" dirty="0"/>
              <a:t>女の子のからだ</a:t>
            </a:r>
          </a:p>
        </p:txBody>
      </p:sp>
    </p:spTree>
    <p:extLst>
      <p:ext uri="{BB962C8B-B14F-4D97-AF65-F5344CB8AC3E}">
        <p14:creationId xmlns:p14="http://schemas.microsoft.com/office/powerpoint/2010/main" val="1120881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オブジェクト 8">
            <a:extLst>
              <a:ext uri="{FF2B5EF4-FFF2-40B4-BE49-F238E27FC236}">
                <a16:creationId xmlns:a16="http://schemas.microsoft.com/office/drawing/2014/main" id="{81ECEBDB-AA54-DADB-B210-CF8B2B81E717}"/>
              </a:ext>
            </a:extLst>
          </p:cNvPr>
          <p:cNvGraphicFramePr>
            <a:graphicFrameLocks noChangeAspect="1"/>
          </p:cNvGraphicFramePr>
          <p:nvPr>
            <p:extLst>
              <p:ext uri="{D42A27DB-BD31-4B8C-83A1-F6EECF244321}">
                <p14:modId xmlns:p14="http://schemas.microsoft.com/office/powerpoint/2010/main" val="577177983"/>
              </p:ext>
            </p:extLst>
          </p:nvPr>
        </p:nvGraphicFramePr>
        <p:xfrm>
          <a:off x="562948" y="1363628"/>
          <a:ext cx="7892242" cy="4826312"/>
        </p:xfrm>
        <a:graphic>
          <a:graphicData uri="http://schemas.openxmlformats.org/presentationml/2006/ole">
            <mc:AlternateContent xmlns:mc="http://schemas.openxmlformats.org/markup-compatibility/2006">
              <mc:Choice xmlns:v="urn:schemas-microsoft-com:vml" Requires="v">
                <p:oleObj name="Worksheet" r:id="rId3" imgW="8925098" imgH="5457998" progId="Excel.Sheet.12">
                  <p:embed/>
                </p:oleObj>
              </mc:Choice>
              <mc:Fallback>
                <p:oleObj name="Worksheet" r:id="rId3" imgW="8925098" imgH="5457998" progId="Excel.Sheet.12">
                  <p:embed/>
                  <p:pic>
                    <p:nvPicPr>
                      <p:cNvPr id="6" name="オブジェクト 5">
                        <a:extLst>
                          <a:ext uri="{FF2B5EF4-FFF2-40B4-BE49-F238E27FC236}">
                            <a16:creationId xmlns:a16="http://schemas.microsoft.com/office/drawing/2014/main" id="{81ECEBDB-AA54-DADB-B210-CF8B2B81E717}"/>
                          </a:ext>
                        </a:extLst>
                      </p:cNvPr>
                      <p:cNvPicPr/>
                      <p:nvPr/>
                    </p:nvPicPr>
                    <p:blipFill>
                      <a:blip r:embed="rId4"/>
                      <a:stretch>
                        <a:fillRect/>
                      </a:stretch>
                    </p:blipFill>
                    <p:spPr>
                      <a:xfrm>
                        <a:off x="562948" y="1363628"/>
                        <a:ext cx="7892242" cy="4826312"/>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AE2CB12C-ADE1-B65C-9D0A-4E5460C2280E}"/>
              </a:ext>
            </a:extLst>
          </p:cNvPr>
          <p:cNvSpPr>
            <a:spLocks noGrp="1"/>
          </p:cNvSpPr>
          <p:nvPr>
            <p:ph type="title"/>
          </p:nvPr>
        </p:nvSpPr>
        <p:spPr/>
        <p:txBody>
          <a:bodyPr>
            <a:normAutofit/>
          </a:bodyPr>
          <a:lstStyle/>
          <a:p>
            <a:r>
              <a:rPr lang="ja-JP" altLang="en-US" dirty="0"/>
              <a:t>性に関する不安や悩み</a:t>
            </a:r>
            <a:r>
              <a:rPr lang="ja-JP" altLang="en-US" sz="3200" dirty="0"/>
              <a:t>（％）</a:t>
            </a:r>
          </a:p>
        </p:txBody>
      </p:sp>
      <p:sp>
        <p:nvSpPr>
          <p:cNvPr id="39" name="テキスト プレースホルダー 38">
            <a:extLst>
              <a:ext uri="{FF2B5EF4-FFF2-40B4-BE49-F238E27FC236}">
                <a16:creationId xmlns:a16="http://schemas.microsoft.com/office/drawing/2014/main" id="{DCCB6664-62F7-A311-4D1B-381AEA07F89C}"/>
              </a:ext>
            </a:extLst>
          </p:cNvPr>
          <p:cNvSpPr>
            <a:spLocks noGrp="1"/>
          </p:cNvSpPr>
          <p:nvPr>
            <p:ph type="body" sz="quarter" idx="11"/>
          </p:nvPr>
        </p:nvSpPr>
        <p:spPr>
          <a:xfrm>
            <a:off x="1" y="6012873"/>
            <a:ext cx="8805860" cy="451822"/>
          </a:xfrm>
        </p:spPr>
        <p:txBody>
          <a:bodyPr/>
          <a:lstStyle/>
          <a:p>
            <a:pPr>
              <a:lnSpc>
                <a:spcPts val="500"/>
              </a:lnSpc>
            </a:pPr>
            <a:r>
              <a:rPr lang="ja-JP" altLang="en-US" dirty="0"/>
              <a:t>出典：日本家族計画協会　思春期・</a:t>
            </a:r>
            <a:r>
              <a:rPr lang="ja-JP" altLang="en-US" spc="-200" dirty="0"/>
              <a:t>ＦＰ</a:t>
            </a:r>
            <a:r>
              <a:rPr lang="ja-JP" altLang="en-US" dirty="0"/>
              <a:t>相談</a:t>
            </a:r>
            <a:r>
              <a:rPr lang="en-US" altLang="ja-JP" dirty="0"/>
              <a:t>LINE2022</a:t>
            </a:r>
            <a:r>
              <a:rPr lang="ja-JP" altLang="en-US" dirty="0"/>
              <a:t>年度データ</a:t>
            </a:r>
            <a:endParaRPr lang="en-US" altLang="ja-JP" dirty="0"/>
          </a:p>
          <a:p>
            <a:pPr>
              <a:lnSpc>
                <a:spcPts val="500"/>
              </a:lnSpc>
            </a:pPr>
            <a:r>
              <a:rPr lang="ja-JP" altLang="en-US" dirty="0"/>
              <a:t>（ライン相談）</a:t>
            </a:r>
          </a:p>
        </p:txBody>
      </p:sp>
      <p:grpSp>
        <p:nvGrpSpPr>
          <p:cNvPr id="8" name="グループ化 7">
            <a:extLst>
              <a:ext uri="{FF2B5EF4-FFF2-40B4-BE49-F238E27FC236}">
                <a16:creationId xmlns:a16="http://schemas.microsoft.com/office/drawing/2014/main" id="{57A72340-1FBA-80A0-5A41-582B1C41D20E}"/>
              </a:ext>
            </a:extLst>
          </p:cNvPr>
          <p:cNvGrpSpPr/>
          <p:nvPr/>
        </p:nvGrpSpPr>
        <p:grpSpPr>
          <a:xfrm>
            <a:off x="5826240" y="4115543"/>
            <a:ext cx="2403938" cy="1538312"/>
            <a:chOff x="5973945" y="4122314"/>
            <a:chExt cx="2403938" cy="1538312"/>
          </a:xfrm>
        </p:grpSpPr>
        <p:sp>
          <p:nvSpPr>
            <p:cNvPr id="5" name="Google Shape;578;p20">
              <a:extLst>
                <a:ext uri="{FF2B5EF4-FFF2-40B4-BE49-F238E27FC236}">
                  <a16:creationId xmlns:a16="http://schemas.microsoft.com/office/drawing/2014/main" id="{F543205D-558D-84F4-7B57-91C80AD1317F}"/>
                </a:ext>
              </a:extLst>
            </p:cNvPr>
            <p:cNvSpPr/>
            <p:nvPr/>
          </p:nvSpPr>
          <p:spPr>
            <a:xfrm>
              <a:off x="5973945" y="4122314"/>
              <a:ext cx="2403938" cy="1538312"/>
            </a:xfrm>
            <a:prstGeom prst="ellipse">
              <a:avLst/>
            </a:prstGeom>
            <a:solidFill>
              <a:srgbClr val="5185C5"/>
            </a:solidFill>
            <a:ln>
              <a:noFill/>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テキスト ボックス 2">
              <a:extLst>
                <a:ext uri="{FF2B5EF4-FFF2-40B4-BE49-F238E27FC236}">
                  <a16:creationId xmlns:a16="http://schemas.microsoft.com/office/drawing/2014/main" id="{1BC81E17-68FB-68F5-9F8E-6CC9F899947B}"/>
                </a:ext>
              </a:extLst>
            </p:cNvPr>
            <p:cNvSpPr txBox="1"/>
            <p:nvPr/>
          </p:nvSpPr>
          <p:spPr>
            <a:xfrm>
              <a:off x="6024718" y="4514167"/>
              <a:ext cx="2291379" cy="835998"/>
            </a:xfrm>
            <a:prstGeom prst="rect">
              <a:avLst/>
            </a:prstGeom>
            <a:noFill/>
          </p:spPr>
          <p:txBody>
            <a:bodyPr wrap="square" rtlCol="0">
              <a:spAutoFit/>
            </a:bodyPr>
            <a:lstStyle/>
            <a:p>
              <a:pPr marL="0" marR="0" lvl="0" indent="0" algn="ctr" rtl="0">
                <a:lnSpc>
                  <a:spcPct val="91666"/>
                </a:lnSpc>
                <a:spcBef>
                  <a:spcPts val="0"/>
                </a:spcBef>
                <a:spcAft>
                  <a:spcPts val="0"/>
                </a:spcAft>
                <a:buClr>
                  <a:schemeClr val="lt1"/>
                </a:buClr>
                <a:buSzPts val="2400"/>
                <a:buFont typeface="Arial"/>
                <a:buNone/>
              </a:pPr>
              <a:r>
                <a:rPr lang="ja-JP" altLang="en-US" sz="2400" b="1" dirty="0">
                  <a:solidFill>
                    <a:schemeClr val="lt1"/>
                  </a:solidFill>
                  <a:latin typeface="ＭＳ ゴシック" panose="020B0609070205080204" pitchFamily="49" charset="-128"/>
                  <a:ea typeface="ＭＳ ゴシック" panose="020B0609070205080204" pitchFamily="49" charset="-128"/>
                  <a:cs typeface="Arial"/>
                  <a:sym typeface="Arial"/>
                </a:rPr>
                <a:t>女子</a:t>
              </a:r>
              <a:r>
                <a:rPr lang="ja-JP" altLang="en-US" sz="2400" b="1" spc="-400" dirty="0">
                  <a:solidFill>
                    <a:schemeClr val="lt1"/>
                  </a:solidFill>
                  <a:latin typeface="ＭＳ ゴシック" panose="020B0609070205080204" pitchFamily="49" charset="-128"/>
                  <a:ea typeface="ＭＳ ゴシック" panose="020B0609070205080204" pitchFamily="49" charset="-128"/>
                  <a:cs typeface="Arial"/>
                  <a:sym typeface="Arial"/>
                </a:rPr>
                <a:t>中・</a:t>
              </a:r>
              <a:r>
                <a:rPr lang="ja-JP" altLang="en-US" sz="2400" b="1" dirty="0">
                  <a:solidFill>
                    <a:schemeClr val="lt1"/>
                  </a:solidFill>
                  <a:latin typeface="ＭＳ ゴシック" panose="020B0609070205080204" pitchFamily="49" charset="-128"/>
                  <a:ea typeface="ＭＳ ゴシック" panose="020B0609070205080204" pitchFamily="49" charset="-128"/>
                  <a:cs typeface="Arial"/>
                  <a:sym typeface="Arial"/>
                </a:rPr>
                <a:t>高校生</a:t>
              </a:r>
            </a:p>
            <a:p>
              <a:pPr marL="0" marR="0" lvl="0" indent="0" algn="ctr" rtl="0">
                <a:lnSpc>
                  <a:spcPct val="91666"/>
                </a:lnSpc>
                <a:spcBef>
                  <a:spcPts val="480"/>
                </a:spcBef>
                <a:spcAft>
                  <a:spcPts val="0"/>
                </a:spcAft>
                <a:buClr>
                  <a:schemeClr val="lt1"/>
                </a:buClr>
                <a:buSzPts val="2400"/>
                <a:buFont typeface="Arial"/>
                <a:buNone/>
              </a:pPr>
              <a:r>
                <a:rPr lang="ja-JP" altLang="en-US" sz="2400" b="1" dirty="0">
                  <a:solidFill>
                    <a:schemeClr val="lt1"/>
                  </a:solidFill>
                  <a:latin typeface="ＭＳ ゴシック" panose="020B0609070205080204" pitchFamily="49" charset="-128"/>
                  <a:ea typeface="ＭＳ ゴシック" panose="020B0609070205080204" pitchFamily="49" charset="-128"/>
                  <a:cs typeface="Arial"/>
                  <a:sym typeface="Arial"/>
                </a:rPr>
                <a:t>の悩み</a:t>
              </a:r>
            </a:p>
          </p:txBody>
        </p:sp>
      </p:grpSp>
    </p:spTree>
    <p:extLst>
      <p:ext uri="{BB962C8B-B14F-4D97-AF65-F5344CB8AC3E}">
        <p14:creationId xmlns:p14="http://schemas.microsoft.com/office/powerpoint/2010/main" val="363893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プレースホルダー 8">
            <a:extLst>
              <a:ext uri="{FF2B5EF4-FFF2-40B4-BE49-F238E27FC236}">
                <a16:creationId xmlns:a16="http://schemas.microsoft.com/office/drawing/2014/main" id="{36B80470-CD22-B622-7680-032B117738B1}"/>
              </a:ext>
            </a:extLst>
          </p:cNvPr>
          <p:cNvSpPr>
            <a:spLocks noGrp="1"/>
          </p:cNvSpPr>
          <p:nvPr>
            <p:ph type="body" sz="quarter" idx="11"/>
          </p:nvPr>
        </p:nvSpPr>
        <p:spPr/>
        <p:txBody>
          <a:bodyPr/>
          <a:lstStyle/>
          <a:p>
            <a:r>
              <a:rPr lang="ja-JP" altLang="en-US" dirty="0"/>
              <a:t>出典：日本性教育協会：第８回青少年の性行動調査（</a:t>
            </a:r>
            <a:r>
              <a:rPr lang="en-US" altLang="ja-JP" dirty="0"/>
              <a:t>2017</a:t>
            </a:r>
            <a:r>
              <a:rPr lang="ja-JP" altLang="en-US" dirty="0"/>
              <a:t>）</a:t>
            </a:r>
          </a:p>
        </p:txBody>
      </p:sp>
      <p:sp>
        <p:nvSpPr>
          <p:cNvPr id="3" name="テキスト ボックス 2">
            <a:extLst>
              <a:ext uri="{FF2B5EF4-FFF2-40B4-BE49-F238E27FC236}">
                <a16:creationId xmlns:a16="http://schemas.microsoft.com/office/drawing/2014/main" id="{01EAA723-5E51-7905-0AE4-AB971D59CE41}"/>
              </a:ext>
            </a:extLst>
          </p:cNvPr>
          <p:cNvSpPr txBox="1"/>
          <p:nvPr/>
        </p:nvSpPr>
        <p:spPr>
          <a:xfrm>
            <a:off x="344886" y="613580"/>
            <a:ext cx="8662086" cy="477054"/>
          </a:xfrm>
          <a:prstGeom prst="rect">
            <a:avLst/>
          </a:prstGeom>
          <a:noFill/>
        </p:spPr>
        <p:txBody>
          <a:bodyPr wrap="square" rtlCol="0">
            <a:spAutoFit/>
          </a:bodyPr>
          <a:lstStyle/>
          <a:p>
            <a:pPr algn="ctr"/>
            <a:r>
              <a:rPr kumimoji="1" lang="ja-JP" altLang="en-US" sz="2500" b="1" spc="-100" dirty="0">
                <a:latin typeface="ＭＳ ゴシック" panose="020B0609070205080204" pitchFamily="49" charset="-128"/>
                <a:ea typeface="ＭＳ ゴシック" panose="020B0609070205080204" pitchFamily="49" charset="-128"/>
              </a:rPr>
              <a:t>あなたがいま</a:t>
            </a:r>
            <a:r>
              <a:rPr kumimoji="1" lang="ja-JP" altLang="en-US" sz="2500" b="1" spc="-800" dirty="0">
                <a:latin typeface="ＭＳ ゴシック" panose="020B0609070205080204" pitchFamily="49" charset="-128"/>
                <a:ea typeface="ＭＳ ゴシック" panose="020B0609070205080204" pitchFamily="49" charset="-128"/>
              </a:rPr>
              <a:t>、</a:t>
            </a:r>
            <a:r>
              <a:rPr kumimoji="1" lang="ja-JP" altLang="en-US" sz="2500" b="1" spc="-100" dirty="0">
                <a:latin typeface="ＭＳ ゴシック" panose="020B0609070205080204" pitchFamily="49" charset="-128"/>
                <a:ea typeface="ＭＳ ゴシック" panose="020B0609070205080204" pitchFamily="49" charset="-128"/>
              </a:rPr>
              <a:t>性について知りたいことは何ですか？</a:t>
            </a:r>
          </a:p>
        </p:txBody>
      </p:sp>
      <p:graphicFrame>
        <p:nvGraphicFramePr>
          <p:cNvPr id="39" name="オブジェクト 38">
            <a:extLst>
              <a:ext uri="{FF2B5EF4-FFF2-40B4-BE49-F238E27FC236}">
                <a16:creationId xmlns:a16="http://schemas.microsoft.com/office/drawing/2014/main" id="{E067B4F9-9DA4-7AD5-852C-4F8BC1AF58B5}"/>
              </a:ext>
            </a:extLst>
          </p:cNvPr>
          <p:cNvGraphicFramePr>
            <a:graphicFrameLocks noChangeAspect="1"/>
          </p:cNvGraphicFramePr>
          <p:nvPr>
            <p:extLst>
              <p:ext uri="{D42A27DB-BD31-4B8C-83A1-F6EECF244321}">
                <p14:modId xmlns:p14="http://schemas.microsoft.com/office/powerpoint/2010/main" val="2583294619"/>
              </p:ext>
            </p:extLst>
          </p:nvPr>
        </p:nvGraphicFramePr>
        <p:xfrm>
          <a:off x="375074" y="1176445"/>
          <a:ext cx="8357639" cy="4622819"/>
        </p:xfrm>
        <a:graphic>
          <a:graphicData uri="http://schemas.openxmlformats.org/presentationml/2006/ole">
            <mc:AlternateContent xmlns:mc="http://schemas.openxmlformats.org/markup-compatibility/2006">
              <mc:Choice xmlns:v="urn:schemas-microsoft-com:vml" Requires="v">
                <p:oleObj name="Worksheet" r:id="rId3" imgW="9420398" imgH="5210348" progId="Excel.Sheet.12">
                  <p:embed/>
                </p:oleObj>
              </mc:Choice>
              <mc:Fallback>
                <p:oleObj name="Worksheet" r:id="rId3" imgW="9420398" imgH="5210348" progId="Excel.Sheet.12">
                  <p:embed/>
                  <p:pic>
                    <p:nvPicPr>
                      <p:cNvPr id="38" name="オブジェクト 37">
                        <a:extLst>
                          <a:ext uri="{FF2B5EF4-FFF2-40B4-BE49-F238E27FC236}">
                            <a16:creationId xmlns:a16="http://schemas.microsoft.com/office/drawing/2014/main" id="{E067B4F9-9DA4-7AD5-852C-4F8BC1AF58B5}"/>
                          </a:ext>
                        </a:extLst>
                      </p:cNvPr>
                      <p:cNvPicPr/>
                      <p:nvPr/>
                    </p:nvPicPr>
                    <p:blipFill>
                      <a:blip r:embed="rId4"/>
                      <a:stretch>
                        <a:fillRect/>
                      </a:stretch>
                    </p:blipFill>
                    <p:spPr>
                      <a:xfrm>
                        <a:off x="375074" y="1176445"/>
                        <a:ext cx="8357639" cy="4622819"/>
                      </a:xfrm>
                      <a:prstGeom prst="rect">
                        <a:avLst/>
                      </a:prstGeom>
                    </p:spPr>
                  </p:pic>
                </p:oleObj>
              </mc:Fallback>
            </mc:AlternateContent>
          </a:graphicData>
        </a:graphic>
      </p:graphicFrame>
    </p:spTree>
    <p:extLst>
      <p:ext uri="{BB962C8B-B14F-4D97-AF65-F5344CB8AC3E}">
        <p14:creationId xmlns:p14="http://schemas.microsoft.com/office/powerpoint/2010/main" val="3110002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3784F15-93E5-B9E2-861F-AC918202B643}"/>
              </a:ext>
            </a:extLst>
          </p:cNvPr>
          <p:cNvSpPr>
            <a:spLocks noGrp="1"/>
          </p:cNvSpPr>
          <p:nvPr>
            <p:ph type="title"/>
          </p:nvPr>
        </p:nvSpPr>
        <p:spPr/>
        <p:txBody>
          <a:bodyPr>
            <a:normAutofit/>
          </a:bodyPr>
          <a:lstStyle/>
          <a:p>
            <a:r>
              <a:rPr lang="ja-JP" altLang="en-US" spc="-100" dirty="0"/>
              <a:t>女性の</a:t>
            </a:r>
            <a:r>
              <a:rPr lang="ja-JP" altLang="en-US" spc="-200" dirty="0"/>
              <a:t>からだ</a:t>
            </a:r>
          </a:p>
        </p:txBody>
      </p:sp>
      <p:pic>
        <p:nvPicPr>
          <p:cNvPr id="6" name="Google Shape;392;p12">
            <a:extLst>
              <a:ext uri="{FF2B5EF4-FFF2-40B4-BE49-F238E27FC236}">
                <a16:creationId xmlns:a16="http://schemas.microsoft.com/office/drawing/2014/main" id="{B8577260-532C-ABFE-6A06-8D699E186EB8}"/>
              </a:ext>
            </a:extLst>
          </p:cNvPr>
          <p:cNvPicPr preferRelativeResize="0"/>
          <p:nvPr/>
        </p:nvPicPr>
        <p:blipFill rotWithShape="1">
          <a:blip r:embed="rId3">
            <a:alphaModFix/>
          </a:blip>
          <a:srcRect/>
          <a:stretch/>
        </p:blipFill>
        <p:spPr>
          <a:xfrm>
            <a:off x="1970520" y="1278626"/>
            <a:ext cx="4564093" cy="5134604"/>
          </a:xfrm>
          <a:prstGeom prst="rect">
            <a:avLst/>
          </a:prstGeom>
          <a:noFill/>
          <a:ln>
            <a:noFill/>
          </a:ln>
        </p:spPr>
      </p:pic>
      <p:pic>
        <p:nvPicPr>
          <p:cNvPr id="7" name="図 6" descr="挿絵, シャツ が含まれている画像&#10;&#10;自動的に生成された説明">
            <a:extLst>
              <a:ext uri="{FF2B5EF4-FFF2-40B4-BE49-F238E27FC236}">
                <a16:creationId xmlns:a16="http://schemas.microsoft.com/office/drawing/2014/main" id="{D27D04C7-BB78-BF14-057F-7D4925F4FC48}"/>
              </a:ext>
            </a:extLst>
          </p:cNvPr>
          <p:cNvPicPr>
            <a:picLocks noChangeAspect="1"/>
          </p:cNvPicPr>
          <p:nvPr/>
        </p:nvPicPr>
        <p:blipFill rotWithShape="1">
          <a:blip r:embed="rId4"/>
          <a:srcRect l="9050" b="59515"/>
          <a:stretch/>
        </p:blipFill>
        <p:spPr>
          <a:xfrm>
            <a:off x="6445404" y="3700965"/>
            <a:ext cx="2816531" cy="2712265"/>
          </a:xfrm>
          <a:prstGeom prst="rect">
            <a:avLst/>
          </a:prstGeom>
        </p:spPr>
      </p:pic>
    </p:spTree>
    <p:extLst>
      <p:ext uri="{BB962C8B-B14F-4D97-AF65-F5344CB8AC3E}">
        <p14:creationId xmlns:p14="http://schemas.microsoft.com/office/powerpoint/2010/main" val="2103790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058268C-9A2D-334A-60DB-7A5FB1CCD463}"/>
              </a:ext>
            </a:extLst>
          </p:cNvPr>
          <p:cNvSpPr>
            <a:spLocks noGrp="1"/>
          </p:cNvSpPr>
          <p:nvPr>
            <p:ph type="title"/>
          </p:nvPr>
        </p:nvSpPr>
        <p:spPr/>
        <p:txBody>
          <a:bodyPr>
            <a:normAutofit/>
          </a:bodyPr>
          <a:lstStyle/>
          <a:p>
            <a:r>
              <a:rPr lang="ja-JP" altLang="en-US" dirty="0"/>
              <a:t>女性の内性器</a:t>
            </a:r>
          </a:p>
        </p:txBody>
      </p:sp>
      <p:pic>
        <p:nvPicPr>
          <p:cNvPr id="6" name="Google Shape;400;p13">
            <a:extLst>
              <a:ext uri="{FF2B5EF4-FFF2-40B4-BE49-F238E27FC236}">
                <a16:creationId xmlns:a16="http://schemas.microsoft.com/office/drawing/2014/main" id="{53329700-B5A4-CDA5-045C-ACD7114B89C9}"/>
              </a:ext>
            </a:extLst>
          </p:cNvPr>
          <p:cNvPicPr preferRelativeResize="0"/>
          <p:nvPr/>
        </p:nvPicPr>
        <p:blipFill rotWithShape="1">
          <a:blip r:embed="rId3">
            <a:alphaModFix/>
          </a:blip>
          <a:srcRect/>
          <a:stretch/>
        </p:blipFill>
        <p:spPr>
          <a:xfrm>
            <a:off x="1244396" y="1250346"/>
            <a:ext cx="6683620" cy="5201730"/>
          </a:xfrm>
          <a:prstGeom prst="rect">
            <a:avLst/>
          </a:prstGeom>
          <a:noFill/>
          <a:ln>
            <a:noFill/>
          </a:ln>
        </p:spPr>
      </p:pic>
      <p:sp>
        <p:nvSpPr>
          <p:cNvPr id="8" name="Google Shape;402;p13">
            <a:extLst>
              <a:ext uri="{FF2B5EF4-FFF2-40B4-BE49-F238E27FC236}">
                <a16:creationId xmlns:a16="http://schemas.microsoft.com/office/drawing/2014/main" id="{AE929B56-D000-FE2D-5D37-9BC551B549F7}"/>
              </a:ext>
            </a:extLst>
          </p:cNvPr>
          <p:cNvSpPr txBox="1"/>
          <p:nvPr/>
        </p:nvSpPr>
        <p:spPr>
          <a:xfrm>
            <a:off x="4333357" y="2163842"/>
            <a:ext cx="564142" cy="256429"/>
          </a:xfrm>
          <a:prstGeom prst="rect">
            <a:avLst/>
          </a:prstGeom>
          <a:noFill/>
          <a:ln>
            <a:noFill/>
          </a:ln>
        </p:spPr>
        <p:txBody>
          <a:bodyPr spcFirstLastPara="1" wrap="square" lIns="0" tIns="0" rIns="0" bIns="0" anchor="ctr" anchorCtr="0">
            <a:normAutofit fontScale="85000" lnSpcReduction="20000"/>
          </a:bodyPr>
          <a:lstStyle/>
          <a:p>
            <a:pPr marL="0" marR="0" lvl="0" indent="0" algn="ct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尿管</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1" name="Google Shape;405;p13">
            <a:extLst>
              <a:ext uri="{FF2B5EF4-FFF2-40B4-BE49-F238E27FC236}">
                <a16:creationId xmlns:a16="http://schemas.microsoft.com/office/drawing/2014/main" id="{5DE646AB-CC8C-41EA-8E29-BBBCA5A788C2}"/>
              </a:ext>
            </a:extLst>
          </p:cNvPr>
          <p:cNvSpPr txBox="1"/>
          <p:nvPr/>
        </p:nvSpPr>
        <p:spPr>
          <a:xfrm>
            <a:off x="1335857" y="3061072"/>
            <a:ext cx="564141" cy="256429"/>
          </a:xfrm>
          <a:prstGeom prst="rect">
            <a:avLst/>
          </a:prstGeom>
          <a:noFill/>
          <a:ln>
            <a:noFill/>
          </a:ln>
        </p:spPr>
        <p:txBody>
          <a:bodyPr spcFirstLastPara="1" wrap="square" lIns="0" tIns="0" rIns="0" bIns="0" anchor="ctr" anchorCtr="0">
            <a:normAutofit fontScale="85000" lnSpcReduction="20000"/>
          </a:bodyPr>
          <a:lstStyle/>
          <a:p>
            <a:pPr marL="0" marR="0" lvl="0" indent="0" algn="ct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骨盤</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4" name="Google Shape;408;p13">
            <a:extLst>
              <a:ext uri="{FF2B5EF4-FFF2-40B4-BE49-F238E27FC236}">
                <a16:creationId xmlns:a16="http://schemas.microsoft.com/office/drawing/2014/main" id="{4D2CEEB3-DB0D-CFFD-B4BB-CE704AAFB351}"/>
              </a:ext>
            </a:extLst>
          </p:cNvPr>
          <p:cNvSpPr txBox="1"/>
          <p:nvPr/>
        </p:nvSpPr>
        <p:spPr>
          <a:xfrm>
            <a:off x="1352755" y="3742760"/>
            <a:ext cx="564141" cy="256429"/>
          </a:xfrm>
          <a:prstGeom prst="rect">
            <a:avLst/>
          </a:prstGeom>
          <a:noFill/>
          <a:ln>
            <a:noFill/>
          </a:ln>
        </p:spPr>
        <p:txBody>
          <a:bodyPr spcFirstLastPara="1" wrap="square" lIns="0" tIns="0" rIns="0" bIns="0" anchor="ctr" anchorCtr="0">
            <a:normAutofit fontScale="85000" lnSpcReduction="20000"/>
          </a:bodyPr>
          <a:lstStyle/>
          <a:p>
            <a:pPr marL="0" marR="0" lvl="0" indent="0" algn="ct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卵巣</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7" name="Google Shape;411;p13">
            <a:extLst>
              <a:ext uri="{FF2B5EF4-FFF2-40B4-BE49-F238E27FC236}">
                <a16:creationId xmlns:a16="http://schemas.microsoft.com/office/drawing/2014/main" id="{8BB7AC80-9247-C035-DDC9-7A9A37119445}"/>
              </a:ext>
            </a:extLst>
          </p:cNvPr>
          <p:cNvSpPr txBox="1"/>
          <p:nvPr/>
        </p:nvSpPr>
        <p:spPr>
          <a:xfrm>
            <a:off x="1329354" y="5644129"/>
            <a:ext cx="564141" cy="256429"/>
          </a:xfrm>
          <a:prstGeom prst="rect">
            <a:avLst/>
          </a:prstGeom>
          <a:noFill/>
          <a:ln>
            <a:noFill/>
          </a:ln>
        </p:spPr>
        <p:txBody>
          <a:bodyPr spcFirstLastPara="1" wrap="square" lIns="0" tIns="0" rIns="0" bIns="0" anchor="ctr" anchorCtr="0">
            <a:normAutofit fontScale="85000" lnSpcReduction="20000"/>
          </a:bodyPr>
          <a:lstStyle/>
          <a:p>
            <a:pPr marL="0" marR="0" lvl="0" indent="0" algn="ct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尿道</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0" name="Google Shape;414;p13">
            <a:extLst>
              <a:ext uri="{FF2B5EF4-FFF2-40B4-BE49-F238E27FC236}">
                <a16:creationId xmlns:a16="http://schemas.microsoft.com/office/drawing/2014/main" id="{CF8F5E14-48CC-729C-771B-621985F207C4}"/>
              </a:ext>
            </a:extLst>
          </p:cNvPr>
          <p:cNvSpPr txBox="1"/>
          <p:nvPr/>
        </p:nvSpPr>
        <p:spPr>
          <a:xfrm>
            <a:off x="3993612" y="3740392"/>
            <a:ext cx="564141" cy="256429"/>
          </a:xfrm>
          <a:prstGeom prst="rect">
            <a:avLst/>
          </a:prstGeom>
          <a:noFill/>
          <a:ln>
            <a:noFill/>
          </a:ln>
        </p:spPr>
        <p:txBody>
          <a:bodyPr spcFirstLastPara="1" wrap="square" lIns="0" tIns="0" rIns="0" bIns="0" anchor="ctr" anchorCtr="0">
            <a:normAutofit fontScale="85000" lnSpcReduction="20000"/>
          </a:bodyPr>
          <a:lstStyle/>
          <a:p>
            <a:pPr marL="0" marR="0" lvl="0" indent="0" algn="ct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子宮</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3" name="Google Shape;417;p13">
            <a:extLst>
              <a:ext uri="{FF2B5EF4-FFF2-40B4-BE49-F238E27FC236}">
                <a16:creationId xmlns:a16="http://schemas.microsoft.com/office/drawing/2014/main" id="{02FEB162-3B75-89C1-3070-7AD2AA67827D}"/>
              </a:ext>
            </a:extLst>
          </p:cNvPr>
          <p:cNvSpPr txBox="1"/>
          <p:nvPr/>
        </p:nvSpPr>
        <p:spPr>
          <a:xfrm>
            <a:off x="3985679" y="4444276"/>
            <a:ext cx="564141" cy="256429"/>
          </a:xfrm>
          <a:prstGeom prst="rect">
            <a:avLst/>
          </a:prstGeom>
          <a:noFill/>
          <a:ln>
            <a:noFill/>
          </a:ln>
        </p:spPr>
        <p:txBody>
          <a:bodyPr spcFirstLastPara="1" wrap="square" lIns="0" tIns="0" rIns="0" bIns="0" anchor="ctr" anchorCtr="0">
            <a:normAutofit fontScale="85000" lnSpcReduction="20000"/>
          </a:bodyPr>
          <a:lstStyle/>
          <a:p>
            <a:pPr marL="0" marR="0" lvl="0" indent="0" algn="ctr" rtl="0">
              <a:lnSpc>
                <a:spcPct val="100000"/>
              </a:lnSpc>
              <a:spcBef>
                <a:spcPts val="0"/>
              </a:spcBef>
              <a:spcAft>
                <a:spcPts val="0"/>
              </a:spcAft>
              <a:buNone/>
            </a:pPr>
            <a:r>
              <a:rPr lang="ja-JP" sz="24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膀胱</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5" name="Google Shape;419;p13">
            <a:extLst>
              <a:ext uri="{FF2B5EF4-FFF2-40B4-BE49-F238E27FC236}">
                <a16:creationId xmlns:a16="http://schemas.microsoft.com/office/drawing/2014/main" id="{8F1C3815-5648-63F3-219C-B5DFC86862CE}"/>
              </a:ext>
            </a:extLst>
          </p:cNvPr>
          <p:cNvSpPr txBox="1"/>
          <p:nvPr/>
        </p:nvSpPr>
        <p:spPr>
          <a:xfrm>
            <a:off x="6412370" y="5533107"/>
            <a:ext cx="564141" cy="282071"/>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肛門</a:t>
            </a:r>
            <a:endParaRPr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6" name="Google Shape;420;p13">
            <a:extLst>
              <a:ext uri="{FF2B5EF4-FFF2-40B4-BE49-F238E27FC236}">
                <a16:creationId xmlns:a16="http://schemas.microsoft.com/office/drawing/2014/main" id="{7D88C76F-7B06-1D22-A61F-C7847EA57B30}"/>
              </a:ext>
            </a:extLst>
          </p:cNvPr>
          <p:cNvSpPr txBox="1"/>
          <p:nvPr/>
        </p:nvSpPr>
        <p:spPr>
          <a:xfrm>
            <a:off x="7242155" y="2488002"/>
            <a:ext cx="564141" cy="282071"/>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大腸</a:t>
            </a:r>
            <a:endParaRPr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endParaRPr>
          </a:p>
        </p:txBody>
      </p:sp>
      <p:sp>
        <p:nvSpPr>
          <p:cNvPr id="28" name="Google Shape;424;p13">
            <a:extLst>
              <a:ext uri="{FF2B5EF4-FFF2-40B4-BE49-F238E27FC236}">
                <a16:creationId xmlns:a16="http://schemas.microsoft.com/office/drawing/2014/main" id="{689D4670-95CC-EBA8-439A-43A2698B3693}"/>
              </a:ext>
            </a:extLst>
          </p:cNvPr>
          <p:cNvSpPr txBox="1"/>
          <p:nvPr/>
        </p:nvSpPr>
        <p:spPr>
          <a:xfrm>
            <a:off x="4411757" y="5916182"/>
            <a:ext cx="295000" cy="28207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腟</a:t>
            </a:r>
            <a:endParaRPr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endParaRPr>
          </a:p>
        </p:txBody>
      </p:sp>
      <p:sp>
        <p:nvSpPr>
          <p:cNvPr id="31" name="Google Shape;427;p13">
            <a:extLst>
              <a:ext uri="{FF2B5EF4-FFF2-40B4-BE49-F238E27FC236}">
                <a16:creationId xmlns:a16="http://schemas.microsoft.com/office/drawing/2014/main" id="{1A3533CD-B3D8-DCBC-2E73-7E8051E317A5}"/>
              </a:ext>
            </a:extLst>
          </p:cNvPr>
          <p:cNvSpPr txBox="1"/>
          <p:nvPr/>
        </p:nvSpPr>
        <p:spPr>
          <a:xfrm>
            <a:off x="3143713" y="2821194"/>
            <a:ext cx="564141" cy="282071"/>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卵管</a:t>
            </a:r>
            <a:endParaRPr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495968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5DA09E-ED3D-D178-B7B3-93C7F325A64D}"/>
              </a:ext>
            </a:extLst>
          </p:cNvPr>
          <p:cNvSpPr>
            <a:spLocks noGrp="1"/>
          </p:cNvSpPr>
          <p:nvPr>
            <p:ph type="title"/>
          </p:nvPr>
        </p:nvSpPr>
        <p:spPr/>
        <p:txBody>
          <a:bodyPr>
            <a:normAutofit/>
          </a:bodyPr>
          <a:lstStyle/>
          <a:p>
            <a:r>
              <a:rPr kumimoji="1" lang="ja-JP" altLang="en-US" dirty="0"/>
              <a:t>女性の内性器</a:t>
            </a:r>
          </a:p>
        </p:txBody>
      </p:sp>
      <p:pic>
        <p:nvPicPr>
          <p:cNvPr id="4" name="Google Shape;434;p14">
            <a:extLst>
              <a:ext uri="{FF2B5EF4-FFF2-40B4-BE49-F238E27FC236}">
                <a16:creationId xmlns:a16="http://schemas.microsoft.com/office/drawing/2014/main" id="{46D348F0-944E-78EE-B6C3-C6FAA5E07057}"/>
              </a:ext>
            </a:extLst>
          </p:cNvPr>
          <p:cNvPicPr preferRelativeResize="0"/>
          <p:nvPr/>
        </p:nvPicPr>
        <p:blipFill rotWithShape="1">
          <a:blip r:embed="rId3">
            <a:alphaModFix/>
          </a:blip>
          <a:srcRect/>
          <a:stretch/>
        </p:blipFill>
        <p:spPr>
          <a:xfrm>
            <a:off x="1215806" y="1289601"/>
            <a:ext cx="6642576" cy="5127074"/>
          </a:xfrm>
          <a:prstGeom prst="rect">
            <a:avLst/>
          </a:prstGeom>
          <a:noFill/>
          <a:ln>
            <a:noFill/>
          </a:ln>
        </p:spPr>
      </p:pic>
      <p:sp>
        <p:nvSpPr>
          <p:cNvPr id="9" name="Google Shape;437;p14">
            <a:extLst>
              <a:ext uri="{FF2B5EF4-FFF2-40B4-BE49-F238E27FC236}">
                <a16:creationId xmlns:a16="http://schemas.microsoft.com/office/drawing/2014/main" id="{62C509FD-B2F5-98FC-6C81-923B9AD39E14}"/>
              </a:ext>
            </a:extLst>
          </p:cNvPr>
          <p:cNvSpPr txBox="1"/>
          <p:nvPr/>
        </p:nvSpPr>
        <p:spPr>
          <a:xfrm>
            <a:off x="1549636" y="2815122"/>
            <a:ext cx="783336" cy="316290"/>
          </a:xfrm>
          <a:prstGeom prst="rect">
            <a:avLst/>
          </a:prstGeom>
          <a:noFill/>
          <a:ln>
            <a:noFill/>
          </a:ln>
        </p:spPr>
        <p:txBody>
          <a:bodyPr spcFirstLastPara="1" wrap="square" lIns="0" tIns="0" rIns="0" bIns="0" anchor="ctr" anchorCtr="0">
            <a:normAutofit/>
          </a:bodyPr>
          <a:lstStyle/>
          <a:p>
            <a:pPr algn="ctr" defTabSz="914400">
              <a:buClr>
                <a:srgbClr val="000000"/>
              </a:buClr>
              <a:buFont typeface="Arial"/>
              <a:buNone/>
            </a:pPr>
            <a:r>
              <a:rPr lang="ja-JP" altLang="en-US"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卵巣</a:t>
            </a:r>
            <a:endParaRPr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12" name="Google Shape;440;p14">
            <a:extLst>
              <a:ext uri="{FF2B5EF4-FFF2-40B4-BE49-F238E27FC236}">
                <a16:creationId xmlns:a16="http://schemas.microsoft.com/office/drawing/2014/main" id="{797021E4-8A3C-FD87-1250-3F1810E16047}"/>
              </a:ext>
            </a:extLst>
          </p:cNvPr>
          <p:cNvSpPr txBox="1"/>
          <p:nvPr/>
        </p:nvSpPr>
        <p:spPr>
          <a:xfrm>
            <a:off x="1579628" y="4863719"/>
            <a:ext cx="644036" cy="316291"/>
          </a:xfrm>
          <a:prstGeom prst="rect">
            <a:avLst/>
          </a:prstGeom>
          <a:noFill/>
          <a:ln>
            <a:noFill/>
          </a:ln>
        </p:spPr>
        <p:txBody>
          <a:bodyPr spcFirstLastPara="1" wrap="square" lIns="0" tIns="0" rIns="0" bIns="0" anchor="ctr" anchorCtr="0">
            <a:normAutofit/>
          </a:bodyPr>
          <a:lstStyle/>
          <a:p>
            <a:pPr algn="ctr" defTabSz="914400">
              <a:buClr>
                <a:srgbClr val="000000"/>
              </a:buClr>
              <a:buFont typeface="Arial"/>
              <a:buNone/>
            </a:pPr>
            <a:r>
              <a:rPr lang="ja-JP" altLang="en-US"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尿道</a:t>
            </a:r>
            <a:endParaRPr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15" name="Google Shape;443;p14">
            <a:extLst>
              <a:ext uri="{FF2B5EF4-FFF2-40B4-BE49-F238E27FC236}">
                <a16:creationId xmlns:a16="http://schemas.microsoft.com/office/drawing/2014/main" id="{F38CE019-1714-CB08-37C2-FBA4AD9F50DB}"/>
              </a:ext>
            </a:extLst>
          </p:cNvPr>
          <p:cNvSpPr txBox="1"/>
          <p:nvPr/>
        </p:nvSpPr>
        <p:spPr>
          <a:xfrm>
            <a:off x="7110954" y="5810547"/>
            <a:ext cx="275657" cy="316290"/>
          </a:xfrm>
          <a:prstGeom prst="rect">
            <a:avLst/>
          </a:prstGeom>
          <a:noFill/>
          <a:ln>
            <a:noFill/>
          </a:ln>
        </p:spPr>
        <p:txBody>
          <a:bodyPr spcFirstLastPara="1" wrap="square" lIns="0" tIns="0" rIns="0" bIns="0" anchor="ctr" anchorCtr="0">
            <a:normAutofit/>
          </a:bodyPr>
          <a:lstStyle/>
          <a:p>
            <a:pPr algn="ctr" defTabSz="914400">
              <a:buClr>
                <a:srgbClr val="000000"/>
              </a:buClr>
              <a:buFont typeface="Arial"/>
              <a:buNone/>
            </a:pPr>
            <a:r>
              <a:rPr lang="ja-JP" altLang="en-US"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腟</a:t>
            </a:r>
            <a:endParaRPr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endParaRPr>
          </a:p>
        </p:txBody>
      </p:sp>
      <p:sp>
        <p:nvSpPr>
          <p:cNvPr id="18" name="Google Shape;446;p14">
            <a:extLst>
              <a:ext uri="{FF2B5EF4-FFF2-40B4-BE49-F238E27FC236}">
                <a16:creationId xmlns:a16="http://schemas.microsoft.com/office/drawing/2014/main" id="{35FD7E77-DE89-567E-0CAF-B52DA0DC3020}"/>
              </a:ext>
            </a:extLst>
          </p:cNvPr>
          <p:cNvSpPr txBox="1"/>
          <p:nvPr/>
        </p:nvSpPr>
        <p:spPr>
          <a:xfrm>
            <a:off x="1532411" y="3325123"/>
            <a:ext cx="783337" cy="316290"/>
          </a:xfrm>
          <a:prstGeom prst="rect">
            <a:avLst/>
          </a:prstGeom>
          <a:noFill/>
          <a:ln>
            <a:noFill/>
          </a:ln>
        </p:spPr>
        <p:txBody>
          <a:bodyPr spcFirstLastPara="1" wrap="square" lIns="0" tIns="0" rIns="0" bIns="0" anchor="ctr" anchorCtr="0">
            <a:normAutofit/>
          </a:bodyPr>
          <a:lstStyle/>
          <a:p>
            <a:pPr algn="ctr" defTabSz="914400">
              <a:buClr>
                <a:srgbClr val="000000"/>
              </a:buClr>
              <a:buFont typeface="Arial"/>
              <a:buNone/>
            </a:pPr>
            <a:r>
              <a:rPr lang="ja-JP" altLang="en-US"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子宮</a:t>
            </a:r>
            <a:endParaRPr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21" name="Google Shape;449;p14">
            <a:extLst>
              <a:ext uri="{FF2B5EF4-FFF2-40B4-BE49-F238E27FC236}">
                <a16:creationId xmlns:a16="http://schemas.microsoft.com/office/drawing/2014/main" id="{676EC29B-21A3-D83B-78CA-DCF8DBE24E51}"/>
              </a:ext>
            </a:extLst>
          </p:cNvPr>
          <p:cNvSpPr txBox="1"/>
          <p:nvPr/>
        </p:nvSpPr>
        <p:spPr>
          <a:xfrm>
            <a:off x="1579629" y="3834245"/>
            <a:ext cx="641303" cy="316291"/>
          </a:xfrm>
          <a:prstGeom prst="rect">
            <a:avLst/>
          </a:prstGeom>
          <a:noFill/>
          <a:ln>
            <a:noFill/>
          </a:ln>
        </p:spPr>
        <p:txBody>
          <a:bodyPr spcFirstLastPara="1" wrap="square" lIns="0" tIns="0" rIns="0" bIns="0" anchor="ctr" anchorCtr="0">
            <a:normAutofit/>
          </a:bodyPr>
          <a:lstStyle/>
          <a:p>
            <a:pPr algn="ctr" defTabSz="914400">
              <a:buClr>
                <a:srgbClr val="000000"/>
              </a:buClr>
              <a:buFont typeface="Arial"/>
              <a:buNone/>
            </a:pPr>
            <a:r>
              <a:rPr lang="ja-JP" altLang="en-US"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膀胱</a:t>
            </a:r>
            <a:endParaRPr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23" name="Google Shape;451;p14">
            <a:extLst>
              <a:ext uri="{FF2B5EF4-FFF2-40B4-BE49-F238E27FC236}">
                <a16:creationId xmlns:a16="http://schemas.microsoft.com/office/drawing/2014/main" id="{9150285D-8188-CF95-A369-A8D8E4B07D98}"/>
              </a:ext>
            </a:extLst>
          </p:cNvPr>
          <p:cNvSpPr txBox="1"/>
          <p:nvPr/>
        </p:nvSpPr>
        <p:spPr>
          <a:xfrm>
            <a:off x="7106284" y="5166084"/>
            <a:ext cx="780378" cy="316291"/>
          </a:xfrm>
          <a:prstGeom prst="rect">
            <a:avLst/>
          </a:prstGeom>
          <a:noFill/>
          <a:ln>
            <a:noFill/>
          </a:ln>
        </p:spPr>
        <p:txBody>
          <a:bodyPr spcFirstLastPara="1" wrap="square" lIns="0" tIns="0" rIns="0" bIns="0" anchor="ctr" anchorCtr="0">
            <a:normAutofit/>
          </a:bodyPr>
          <a:lstStyle/>
          <a:p>
            <a:pPr defTabSz="914400">
              <a:buClr>
                <a:srgbClr val="000000"/>
              </a:buClr>
              <a:buFont typeface="Arial"/>
              <a:buNone/>
            </a:pPr>
            <a:r>
              <a:rPr lang="ja-JP" altLang="en-US"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肛門</a:t>
            </a:r>
            <a:endParaRPr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24" name="Google Shape;452;p14">
            <a:extLst>
              <a:ext uri="{FF2B5EF4-FFF2-40B4-BE49-F238E27FC236}">
                <a16:creationId xmlns:a16="http://schemas.microsoft.com/office/drawing/2014/main" id="{0F17DE50-0DCA-AA36-95F3-C7EF9EB021E4}"/>
              </a:ext>
            </a:extLst>
          </p:cNvPr>
          <p:cNvSpPr txBox="1"/>
          <p:nvPr/>
        </p:nvSpPr>
        <p:spPr>
          <a:xfrm>
            <a:off x="7111882" y="1909044"/>
            <a:ext cx="712967" cy="632581"/>
          </a:xfrm>
          <a:prstGeom prst="rect">
            <a:avLst/>
          </a:prstGeom>
          <a:noFill/>
          <a:ln>
            <a:noFill/>
          </a:ln>
        </p:spPr>
        <p:txBody>
          <a:bodyPr spcFirstLastPara="1" wrap="square" lIns="0" tIns="0" rIns="0" bIns="0" anchor="ctr" anchorCtr="0">
            <a:normAutofit/>
          </a:bodyPr>
          <a:lstStyle/>
          <a:p>
            <a:pPr defTabSz="914400">
              <a:buClr>
                <a:srgbClr val="000000"/>
              </a:buClr>
              <a:buFont typeface="Arial"/>
              <a:buNone/>
            </a:pPr>
            <a:r>
              <a:rPr lang="ja-JP" altLang="en-US"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大腸</a:t>
            </a:r>
            <a:endParaRPr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endParaRPr>
          </a:p>
        </p:txBody>
      </p:sp>
      <p:sp>
        <p:nvSpPr>
          <p:cNvPr id="26" name="Google Shape;454;p14">
            <a:extLst>
              <a:ext uri="{FF2B5EF4-FFF2-40B4-BE49-F238E27FC236}">
                <a16:creationId xmlns:a16="http://schemas.microsoft.com/office/drawing/2014/main" id="{63774047-201F-C1F2-C171-5854971BBD2A}"/>
              </a:ext>
            </a:extLst>
          </p:cNvPr>
          <p:cNvSpPr txBox="1"/>
          <p:nvPr/>
        </p:nvSpPr>
        <p:spPr>
          <a:xfrm>
            <a:off x="1485361" y="2373393"/>
            <a:ext cx="902902" cy="316289"/>
          </a:xfrm>
          <a:prstGeom prst="rect">
            <a:avLst/>
          </a:prstGeom>
          <a:noFill/>
          <a:ln>
            <a:noFill/>
          </a:ln>
        </p:spPr>
        <p:txBody>
          <a:bodyPr spcFirstLastPara="1" wrap="square" lIns="0" tIns="0" rIns="0" bIns="0" anchor="ctr" anchorCtr="0">
            <a:normAutofit/>
          </a:bodyPr>
          <a:lstStyle/>
          <a:p>
            <a:pPr algn="ctr" defTabSz="914400">
              <a:buClr>
                <a:srgbClr val="000000"/>
              </a:buClr>
              <a:buFont typeface="Arial"/>
              <a:buNone/>
            </a:pPr>
            <a:r>
              <a:rPr lang="ja-JP" altLang="en-US"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卵管</a:t>
            </a:r>
            <a:endParaRPr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p:txBody>
      </p:sp>
      <p:grpSp>
        <p:nvGrpSpPr>
          <p:cNvPr id="28" name="Google Shape;456;p14">
            <a:extLst>
              <a:ext uri="{FF2B5EF4-FFF2-40B4-BE49-F238E27FC236}">
                <a16:creationId xmlns:a16="http://schemas.microsoft.com/office/drawing/2014/main" id="{390EFFE7-D6DD-8C03-FA58-4EFF159E1C98}"/>
              </a:ext>
            </a:extLst>
          </p:cNvPr>
          <p:cNvGrpSpPr/>
          <p:nvPr/>
        </p:nvGrpSpPr>
        <p:grpSpPr>
          <a:xfrm>
            <a:off x="1579627" y="4202591"/>
            <a:ext cx="641303" cy="442878"/>
            <a:chOff x="3699963" y="3853355"/>
            <a:chExt cx="748848" cy="568861"/>
          </a:xfrm>
        </p:grpSpPr>
        <p:sp>
          <p:nvSpPr>
            <p:cNvPr id="29" name="Google Shape;457;p14">
              <a:extLst>
                <a:ext uri="{FF2B5EF4-FFF2-40B4-BE49-F238E27FC236}">
                  <a16:creationId xmlns:a16="http://schemas.microsoft.com/office/drawing/2014/main" id="{378B1758-61DC-D297-C972-8D1494CD5ACB}"/>
                </a:ext>
              </a:extLst>
            </p:cNvPr>
            <p:cNvSpPr txBox="1"/>
            <p:nvPr/>
          </p:nvSpPr>
          <p:spPr>
            <a:xfrm>
              <a:off x="3699963" y="4015952"/>
              <a:ext cx="748848" cy="406264"/>
            </a:xfrm>
            <a:prstGeom prst="rect">
              <a:avLst/>
            </a:prstGeom>
            <a:noFill/>
            <a:ln>
              <a:noFill/>
            </a:ln>
          </p:spPr>
          <p:txBody>
            <a:bodyPr spcFirstLastPara="1" wrap="square" lIns="0" tIns="0" rIns="0" bIns="0" anchor="ctr" anchorCtr="0">
              <a:normAutofit/>
            </a:bodyPr>
            <a:lstStyle/>
            <a:p>
              <a:pPr algn="ctr" defTabSz="914400">
                <a:buClr>
                  <a:srgbClr val="000000"/>
                </a:buClr>
                <a:buFont typeface="Arial"/>
                <a:buNone/>
              </a:pPr>
              <a:r>
                <a:rPr lang="ja-JP" altLang="en-US"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恥骨</a:t>
              </a:r>
              <a:endParaRPr sz="2000" b="1"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0" name="Google Shape;458;p14">
              <a:extLst>
                <a:ext uri="{FF2B5EF4-FFF2-40B4-BE49-F238E27FC236}">
                  <a16:creationId xmlns:a16="http://schemas.microsoft.com/office/drawing/2014/main" id="{2ECD46E5-D521-10C7-AB44-494C2F86CA3D}"/>
                </a:ext>
              </a:extLst>
            </p:cNvPr>
            <p:cNvSpPr txBox="1"/>
            <p:nvPr/>
          </p:nvSpPr>
          <p:spPr>
            <a:xfrm>
              <a:off x="3721979" y="3853355"/>
              <a:ext cx="724847" cy="246420"/>
            </a:xfrm>
            <a:prstGeom prst="rect">
              <a:avLst/>
            </a:prstGeom>
            <a:noFill/>
            <a:ln>
              <a:noFill/>
            </a:ln>
          </p:spPr>
          <p:txBody>
            <a:bodyPr spcFirstLastPara="1" wrap="square" lIns="0" tIns="0" rIns="0" bIns="0" anchor="ctr" anchorCtr="0">
              <a:normAutofit/>
            </a:bodyPr>
            <a:lstStyle/>
            <a:p>
              <a:pPr algn="ctr" defTabSz="914400">
                <a:buClr>
                  <a:srgbClr val="000000"/>
                </a:buClr>
                <a:buFont typeface="Arial"/>
                <a:buNone/>
              </a:pPr>
              <a:r>
                <a:rPr lang="ja-JP" altLang="en-US" sz="1000"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ち こつ</a:t>
              </a:r>
              <a:endParaRPr sz="1000" kern="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p:txBody>
        </p:sp>
      </p:grpSp>
    </p:spTree>
    <p:extLst>
      <p:ext uri="{BB962C8B-B14F-4D97-AF65-F5344CB8AC3E}">
        <p14:creationId xmlns:p14="http://schemas.microsoft.com/office/powerpoint/2010/main" val="2046963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57AD64-9DA8-FDF3-D759-C71CD5EBEBA8}"/>
              </a:ext>
            </a:extLst>
          </p:cNvPr>
          <p:cNvSpPr>
            <a:spLocks noGrp="1"/>
          </p:cNvSpPr>
          <p:nvPr>
            <p:ph type="title"/>
          </p:nvPr>
        </p:nvSpPr>
        <p:spPr/>
        <p:txBody>
          <a:bodyPr>
            <a:normAutofit/>
          </a:bodyPr>
          <a:lstStyle/>
          <a:p>
            <a:r>
              <a:rPr kumimoji="1" lang="ja-JP" altLang="en-US" spc="-100" dirty="0"/>
              <a:t>月経の</a:t>
            </a:r>
            <a:r>
              <a:rPr kumimoji="1" lang="ja-JP" altLang="en-US" spc="-300" dirty="0"/>
              <a:t>しくみ</a:t>
            </a:r>
          </a:p>
        </p:txBody>
      </p:sp>
      <p:pic>
        <p:nvPicPr>
          <p:cNvPr id="4" name="Google Shape;465;p15">
            <a:extLst>
              <a:ext uri="{FF2B5EF4-FFF2-40B4-BE49-F238E27FC236}">
                <a16:creationId xmlns:a16="http://schemas.microsoft.com/office/drawing/2014/main" id="{83605FDA-B9DE-5C1B-CE51-2587ED2FEC2C}"/>
              </a:ext>
            </a:extLst>
          </p:cNvPr>
          <p:cNvPicPr preferRelativeResize="0"/>
          <p:nvPr/>
        </p:nvPicPr>
        <p:blipFill rotWithShape="1">
          <a:blip r:embed="rId3">
            <a:alphaModFix/>
          </a:blip>
          <a:srcRect t="8972"/>
          <a:stretch/>
        </p:blipFill>
        <p:spPr>
          <a:xfrm>
            <a:off x="323843" y="1382552"/>
            <a:ext cx="4831490" cy="5036660"/>
          </a:xfrm>
          <a:prstGeom prst="rect">
            <a:avLst/>
          </a:prstGeom>
          <a:noFill/>
          <a:ln>
            <a:noFill/>
          </a:ln>
        </p:spPr>
      </p:pic>
      <p:sp>
        <p:nvSpPr>
          <p:cNvPr id="9" name="Google Shape;468;p15">
            <a:extLst>
              <a:ext uri="{FF2B5EF4-FFF2-40B4-BE49-F238E27FC236}">
                <a16:creationId xmlns:a16="http://schemas.microsoft.com/office/drawing/2014/main" id="{D8776249-7DC8-F215-FB3F-A33789D715C7}"/>
              </a:ext>
            </a:extLst>
          </p:cNvPr>
          <p:cNvSpPr txBox="1"/>
          <p:nvPr/>
        </p:nvSpPr>
        <p:spPr>
          <a:xfrm>
            <a:off x="2643820" y="2247695"/>
            <a:ext cx="1502581" cy="32619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ja-JP" sz="2000" b="1">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卵胞が育つ</a:t>
            </a:r>
            <a:endParaRPr sz="2000" b="1">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1" name="Google Shape;470;p15">
            <a:extLst>
              <a:ext uri="{FF2B5EF4-FFF2-40B4-BE49-F238E27FC236}">
                <a16:creationId xmlns:a16="http://schemas.microsoft.com/office/drawing/2014/main" id="{1B73C8FC-9522-EBD8-B4AE-046AECEB4072}"/>
              </a:ext>
            </a:extLst>
          </p:cNvPr>
          <p:cNvSpPr txBox="1"/>
          <p:nvPr/>
        </p:nvSpPr>
        <p:spPr>
          <a:xfrm>
            <a:off x="1918996" y="4239723"/>
            <a:ext cx="1030608" cy="652378"/>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ja-JP" sz="2000" b="1">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子宮内膜</a:t>
            </a:r>
            <a:endParaRPr sz="2000" b="1">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3" name="Google Shape;472;p15">
            <a:extLst>
              <a:ext uri="{FF2B5EF4-FFF2-40B4-BE49-F238E27FC236}">
                <a16:creationId xmlns:a16="http://schemas.microsoft.com/office/drawing/2014/main" id="{8BE57A9C-0A29-90ED-8C18-125BD85139E3}"/>
              </a:ext>
            </a:extLst>
          </p:cNvPr>
          <p:cNvSpPr txBox="1"/>
          <p:nvPr/>
        </p:nvSpPr>
        <p:spPr>
          <a:xfrm>
            <a:off x="2120788" y="5358833"/>
            <a:ext cx="5963863" cy="704592"/>
          </a:xfrm>
          <a:prstGeom prst="rect">
            <a:avLst/>
          </a:prstGeom>
          <a:noFill/>
          <a:ln>
            <a:noFill/>
          </a:ln>
        </p:spPr>
        <p:txBody>
          <a:bodyPr spcFirstLastPara="1" wrap="square" lIns="0" tIns="0" rIns="0" bIns="0" anchor="ctr" anchorCtr="0">
            <a:noAutofit/>
          </a:bodyPr>
          <a:lstStyle/>
          <a:p>
            <a:pPr marL="0" marR="0" lvl="0" indent="0" algn="l" rtl="0">
              <a:lnSpc>
                <a:spcPct val="108333"/>
              </a:lnSpc>
              <a:spcBef>
                <a:spcPts val="0"/>
              </a:spcBef>
              <a:spcAft>
                <a:spcPts val="0"/>
              </a:spcAft>
              <a:buNone/>
            </a:pPr>
            <a:r>
              <a:rPr lang="ja-JP" sz="2000" b="1" spc="-100" dirty="0">
                <a:solidFill>
                  <a:srgbClr val="004F94"/>
                </a:solidFill>
                <a:latin typeface="ＭＳ ゴシック" panose="020B0609070205080204" pitchFamily="49" charset="-128"/>
                <a:ea typeface="ＭＳ ゴシック" panose="020B0609070205080204" pitchFamily="49" charset="-128"/>
                <a:cs typeface="MS PGothic"/>
                <a:sym typeface="MS PGothic"/>
              </a:rPr>
              <a:t>妊娠が成立しなかったときは</a:t>
            </a:r>
            <a:endParaRPr sz="2000" b="1" spc="-100" dirty="0">
              <a:solidFill>
                <a:srgbClr val="004F94"/>
              </a:solidFill>
              <a:latin typeface="ＭＳ ゴシック" panose="020B0609070205080204" pitchFamily="49" charset="-128"/>
              <a:ea typeface="ＭＳ ゴシック" panose="020B0609070205080204" pitchFamily="49" charset="-128"/>
              <a:cs typeface="MS PGothic"/>
              <a:sym typeface="MS PGothic"/>
            </a:endParaRPr>
          </a:p>
          <a:p>
            <a:pPr marL="0" marR="0" lvl="0" indent="0" algn="l" rtl="0">
              <a:lnSpc>
                <a:spcPct val="108333"/>
              </a:lnSpc>
              <a:spcBef>
                <a:spcPts val="0"/>
              </a:spcBef>
              <a:spcAft>
                <a:spcPts val="0"/>
              </a:spcAft>
              <a:buNone/>
            </a:pPr>
            <a:r>
              <a:rPr lang="ja-JP" sz="2000" b="1" spc="-100" dirty="0">
                <a:solidFill>
                  <a:srgbClr val="004F94"/>
                </a:solidFill>
                <a:latin typeface="ＭＳ ゴシック" panose="020B0609070205080204" pitchFamily="49" charset="-128"/>
                <a:ea typeface="ＭＳ ゴシック" panose="020B0609070205080204" pitchFamily="49" charset="-128"/>
                <a:cs typeface="MS PGothic"/>
                <a:sym typeface="MS PGothic"/>
              </a:rPr>
              <a:t>子宮内膜は</a:t>
            </a:r>
            <a:r>
              <a:rPr lang="ja-JP" sz="2000" b="1" spc="-700" dirty="0">
                <a:solidFill>
                  <a:srgbClr val="004F94"/>
                </a:solidFill>
                <a:latin typeface="ＭＳ ゴシック" panose="020B0609070205080204" pitchFamily="49" charset="-128"/>
                <a:ea typeface="ＭＳ ゴシック" panose="020B0609070205080204" pitchFamily="49" charset="-128"/>
                <a:cs typeface="MS PGothic"/>
                <a:sym typeface="MS PGothic"/>
              </a:rPr>
              <a:t>、</a:t>
            </a:r>
            <a:r>
              <a:rPr lang="ja-JP" altLang="en-US" sz="2000" b="1" spc="-100" dirty="0">
                <a:solidFill>
                  <a:srgbClr val="004F94"/>
                </a:solidFill>
                <a:latin typeface="ＭＳ ゴシック" panose="020B0609070205080204" pitchFamily="49" charset="-128"/>
                <a:ea typeface="ＭＳ ゴシック" panose="020B0609070205080204" pitchFamily="49" charset="-128"/>
                <a:cs typeface="MS PGothic"/>
                <a:sym typeface="MS PGothic"/>
              </a:rPr>
              <a:t>剥</a:t>
            </a:r>
            <a:r>
              <a:rPr lang="ja-JP" sz="2000" b="1" spc="-100" dirty="0">
                <a:solidFill>
                  <a:srgbClr val="004F94"/>
                </a:solidFill>
                <a:latin typeface="ＭＳ ゴシック" panose="020B0609070205080204" pitchFamily="49" charset="-128"/>
                <a:ea typeface="ＭＳ ゴシック" panose="020B0609070205080204" pitchFamily="49" charset="-128"/>
                <a:cs typeface="MS PGothic"/>
                <a:sym typeface="MS PGothic"/>
              </a:rPr>
              <a:t>がれおちて体外に出てく</a:t>
            </a:r>
            <a:r>
              <a:rPr lang="ja-JP" sz="2000" b="1" spc="-700" dirty="0">
                <a:solidFill>
                  <a:srgbClr val="004F94"/>
                </a:solidFill>
                <a:latin typeface="ＭＳ ゴシック" panose="020B0609070205080204" pitchFamily="49" charset="-128"/>
                <a:ea typeface="ＭＳ ゴシック" panose="020B0609070205080204" pitchFamily="49" charset="-128"/>
                <a:cs typeface="MS PGothic"/>
                <a:sym typeface="MS PGothic"/>
              </a:rPr>
              <a:t>る</a:t>
            </a:r>
            <a:r>
              <a:rPr lang="ja-JP" sz="2000" b="1" spc="-100" dirty="0">
                <a:solidFill>
                  <a:srgbClr val="004F94"/>
                </a:solidFill>
                <a:latin typeface="ＭＳ ゴシック" panose="020B0609070205080204" pitchFamily="49" charset="-128"/>
                <a:ea typeface="ＭＳ ゴシック" panose="020B0609070205080204" pitchFamily="49" charset="-128"/>
                <a:cs typeface="MS PGothic"/>
                <a:sym typeface="MS PGothic"/>
              </a:rPr>
              <a:t>（月経）</a:t>
            </a:r>
            <a:endParaRPr sz="2000" b="1" spc="-100" dirty="0">
              <a:solidFill>
                <a:srgbClr val="004F94"/>
              </a:solidFill>
              <a:latin typeface="ＭＳ ゴシック" panose="020B0609070205080204" pitchFamily="49" charset="-128"/>
              <a:ea typeface="ＭＳ ゴシック" panose="020B0609070205080204" pitchFamily="49" charset="-128"/>
            </a:endParaRPr>
          </a:p>
        </p:txBody>
      </p:sp>
      <p:sp>
        <p:nvSpPr>
          <p:cNvPr id="15" name="Google Shape;474;p15">
            <a:extLst>
              <a:ext uri="{FF2B5EF4-FFF2-40B4-BE49-F238E27FC236}">
                <a16:creationId xmlns:a16="http://schemas.microsoft.com/office/drawing/2014/main" id="{42AD63A8-59DC-9595-F8F3-966A304006FD}"/>
              </a:ext>
            </a:extLst>
          </p:cNvPr>
          <p:cNvSpPr txBox="1"/>
          <p:nvPr/>
        </p:nvSpPr>
        <p:spPr>
          <a:xfrm>
            <a:off x="1769964" y="1333857"/>
            <a:ext cx="808681" cy="652379"/>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卵管</a:t>
            </a:r>
            <a:endParaRPr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8" name="Google Shape;477;p15">
            <a:extLst>
              <a:ext uri="{FF2B5EF4-FFF2-40B4-BE49-F238E27FC236}">
                <a16:creationId xmlns:a16="http://schemas.microsoft.com/office/drawing/2014/main" id="{1719F922-BBC3-C241-8FDA-34247D8AC8E2}"/>
              </a:ext>
            </a:extLst>
          </p:cNvPr>
          <p:cNvSpPr txBox="1"/>
          <p:nvPr/>
        </p:nvSpPr>
        <p:spPr>
          <a:xfrm>
            <a:off x="2620888" y="3709132"/>
            <a:ext cx="515304" cy="6523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卵巣</a:t>
            </a:r>
            <a:endParaRPr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0" name="Google Shape;479;p15">
            <a:extLst>
              <a:ext uri="{FF2B5EF4-FFF2-40B4-BE49-F238E27FC236}">
                <a16:creationId xmlns:a16="http://schemas.microsoft.com/office/drawing/2014/main" id="{38EB0BBA-468E-A2E3-D812-E9EE6578F986}"/>
              </a:ext>
            </a:extLst>
          </p:cNvPr>
          <p:cNvSpPr txBox="1"/>
          <p:nvPr/>
        </p:nvSpPr>
        <p:spPr>
          <a:xfrm>
            <a:off x="3737972" y="3673133"/>
            <a:ext cx="515304" cy="652379"/>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rPr>
              <a:t>排卵</a:t>
            </a:r>
            <a:endParaRPr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22" name="Google Shape;481;p15">
            <a:extLst>
              <a:ext uri="{FF2B5EF4-FFF2-40B4-BE49-F238E27FC236}">
                <a16:creationId xmlns:a16="http://schemas.microsoft.com/office/drawing/2014/main" id="{B07BB964-47A8-C6D5-5F16-848EEE6E4277}"/>
              </a:ext>
            </a:extLst>
          </p:cNvPr>
          <p:cNvSpPr txBox="1"/>
          <p:nvPr/>
        </p:nvSpPr>
        <p:spPr>
          <a:xfrm>
            <a:off x="850177" y="6073714"/>
            <a:ext cx="269462" cy="326189"/>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ja-JP" sz="2000" b="1">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腟</a:t>
            </a:r>
            <a:endParaRPr sz="2000" b="1">
              <a:solidFill>
                <a:schemeClr val="tx1">
                  <a:lumMod val="75000"/>
                  <a:lumOff val="25000"/>
                </a:schemeClr>
              </a:solidFill>
              <a:latin typeface="ＭＳ ゴシック" panose="020B0609070205080204" pitchFamily="49" charset="-128"/>
              <a:ea typeface="ＭＳ ゴシック" panose="020B0609070205080204" pitchFamily="49" charset="-128"/>
              <a:cs typeface="MS PGothic"/>
              <a:sym typeface="MS PGothic"/>
            </a:endParaRPr>
          </a:p>
        </p:txBody>
      </p:sp>
    </p:spTree>
    <p:extLst>
      <p:ext uri="{BB962C8B-B14F-4D97-AF65-F5344CB8AC3E}">
        <p14:creationId xmlns:p14="http://schemas.microsoft.com/office/powerpoint/2010/main" val="151814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D76612-9817-1912-3597-213C76EE4B17}"/>
              </a:ext>
            </a:extLst>
          </p:cNvPr>
          <p:cNvSpPr>
            <a:spLocks noGrp="1"/>
          </p:cNvSpPr>
          <p:nvPr>
            <p:ph type="title"/>
          </p:nvPr>
        </p:nvSpPr>
        <p:spPr/>
        <p:txBody>
          <a:bodyPr>
            <a:normAutofit/>
          </a:bodyPr>
          <a:lstStyle/>
          <a:p>
            <a:r>
              <a:rPr kumimoji="1" lang="ja-JP" altLang="en-US" dirty="0"/>
              <a:t>卵 子</a:t>
            </a:r>
          </a:p>
        </p:txBody>
      </p:sp>
      <p:pic>
        <p:nvPicPr>
          <p:cNvPr id="5" name="コンテンツ プレースホルダー 4">
            <a:extLst>
              <a:ext uri="{FF2B5EF4-FFF2-40B4-BE49-F238E27FC236}">
                <a16:creationId xmlns:a16="http://schemas.microsoft.com/office/drawing/2014/main" id="{2CDFFD7F-48BA-FF57-5BC8-57B32C7B5078}"/>
              </a:ext>
            </a:extLst>
          </p:cNvPr>
          <p:cNvPicPr>
            <a:picLocks noGrp="1" noChangeAspect="1"/>
          </p:cNvPicPr>
          <p:nvPr>
            <p:ph idx="1"/>
          </p:nvPr>
        </p:nvPicPr>
        <p:blipFill>
          <a:blip r:embed="rId3"/>
          <a:stretch>
            <a:fillRect/>
          </a:stretch>
        </p:blipFill>
        <p:spPr>
          <a:xfrm>
            <a:off x="1294482" y="1623585"/>
            <a:ext cx="6555036" cy="4459288"/>
          </a:xfrm>
          <a:prstGeom prst="rect">
            <a:avLst/>
          </a:prstGeom>
        </p:spPr>
      </p:pic>
    </p:spTree>
    <p:extLst>
      <p:ext uri="{BB962C8B-B14F-4D97-AF65-F5344CB8AC3E}">
        <p14:creationId xmlns:p14="http://schemas.microsoft.com/office/powerpoint/2010/main" val="2998132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C58D4A-985F-EFF5-7165-75F0B8E1108D}"/>
              </a:ext>
            </a:extLst>
          </p:cNvPr>
          <p:cNvSpPr>
            <a:spLocks noGrp="1"/>
          </p:cNvSpPr>
          <p:nvPr>
            <p:ph type="title"/>
          </p:nvPr>
        </p:nvSpPr>
        <p:spPr/>
        <p:txBody>
          <a:bodyPr>
            <a:normAutofit/>
          </a:bodyPr>
          <a:lstStyle/>
          <a:p>
            <a:r>
              <a:rPr lang="ja-JP" altLang="en-US" spc="-100" dirty="0"/>
              <a:t>排卵のしくみ</a:t>
            </a:r>
            <a:endParaRPr kumimoji="1" lang="ja-JP" altLang="en-US" spc="-100" dirty="0"/>
          </a:p>
        </p:txBody>
      </p:sp>
      <p:sp>
        <p:nvSpPr>
          <p:cNvPr id="8" name="Google Shape;499;p17">
            <a:extLst>
              <a:ext uri="{FF2B5EF4-FFF2-40B4-BE49-F238E27FC236}">
                <a16:creationId xmlns:a16="http://schemas.microsoft.com/office/drawing/2014/main" id="{C37D79E2-B333-A5BB-E150-9D523058C74F}"/>
              </a:ext>
            </a:extLst>
          </p:cNvPr>
          <p:cNvSpPr txBox="1"/>
          <p:nvPr/>
        </p:nvSpPr>
        <p:spPr>
          <a:xfrm>
            <a:off x="4588421" y="1667168"/>
            <a:ext cx="3845782" cy="894748"/>
          </a:xfrm>
          <a:prstGeom prst="rect">
            <a:avLst/>
          </a:prstGeom>
          <a:noFill/>
          <a:ln>
            <a:noFill/>
          </a:ln>
        </p:spPr>
        <p:txBody>
          <a:bodyPr spcFirstLastPara="1" wrap="square" lIns="0" tIns="0" rIns="0" bIns="0" anchor="ctr" anchorCtr="0">
            <a:normAutofit/>
          </a:bodyPr>
          <a:lstStyle/>
          <a:p>
            <a:pPr marL="0" marR="0" lvl="0" indent="0" algn="ctr" rtl="0">
              <a:lnSpc>
                <a:spcPct val="108333"/>
              </a:lnSpc>
              <a:spcBef>
                <a:spcPts val="0"/>
              </a:spcBef>
              <a:spcAft>
                <a:spcPts val="0"/>
              </a:spcAft>
              <a:buNone/>
            </a:pPr>
            <a:r>
              <a:rPr lang="ja-JP" sz="2400" b="1" dirty="0">
                <a:solidFill>
                  <a:srgbClr val="5185C5"/>
                </a:solidFill>
                <a:latin typeface="ＭＳ ゴシック" panose="020B0609070205080204" pitchFamily="49" charset="-128"/>
                <a:ea typeface="ＭＳ ゴシック" panose="020B0609070205080204" pitchFamily="49" charset="-128"/>
                <a:cs typeface="MS PGothic"/>
                <a:sym typeface="MS PGothic"/>
              </a:rPr>
              <a:t>ホルモンは脳や卵巣から</a:t>
            </a:r>
            <a:endParaRPr sz="2400" b="1" dirty="0">
              <a:solidFill>
                <a:srgbClr val="5185C5"/>
              </a:solidFill>
              <a:latin typeface="ＭＳ ゴシック" panose="020B0609070205080204" pitchFamily="49" charset="-128"/>
              <a:ea typeface="ＭＳ ゴシック" panose="020B0609070205080204" pitchFamily="49" charset="-128"/>
              <a:cs typeface="MS PGothic"/>
              <a:sym typeface="MS PGothic"/>
            </a:endParaRPr>
          </a:p>
          <a:p>
            <a:pPr marL="0" marR="0" lvl="0" indent="0" algn="ctr" rtl="0">
              <a:lnSpc>
                <a:spcPct val="108333"/>
              </a:lnSpc>
              <a:spcBef>
                <a:spcPts val="0"/>
              </a:spcBef>
              <a:spcAft>
                <a:spcPts val="0"/>
              </a:spcAft>
              <a:buNone/>
            </a:pPr>
            <a:r>
              <a:rPr lang="ja-JP" sz="2400" b="1" dirty="0">
                <a:solidFill>
                  <a:srgbClr val="5185C5"/>
                </a:solidFill>
                <a:latin typeface="ＭＳ ゴシック" panose="020B0609070205080204" pitchFamily="49" charset="-128"/>
                <a:ea typeface="ＭＳ ゴシック" panose="020B0609070205080204" pitchFamily="49" charset="-128"/>
                <a:cs typeface="MS PGothic"/>
                <a:sym typeface="MS PGothic"/>
              </a:rPr>
              <a:t>分泌される</a:t>
            </a:r>
            <a:endParaRPr b="1" dirty="0">
              <a:solidFill>
                <a:srgbClr val="5185C5"/>
              </a:solidFill>
              <a:latin typeface="ＭＳ ゴシック" panose="020B0609070205080204" pitchFamily="49" charset="-128"/>
              <a:ea typeface="ＭＳ ゴシック" panose="020B0609070205080204" pitchFamily="49" charset="-128"/>
            </a:endParaRPr>
          </a:p>
        </p:txBody>
      </p:sp>
      <p:sp>
        <p:nvSpPr>
          <p:cNvPr id="9" name="Google Shape;500;p17">
            <a:extLst>
              <a:ext uri="{FF2B5EF4-FFF2-40B4-BE49-F238E27FC236}">
                <a16:creationId xmlns:a16="http://schemas.microsoft.com/office/drawing/2014/main" id="{5F6E3932-9990-BF84-A911-D67BF43EEA32}"/>
              </a:ext>
            </a:extLst>
          </p:cNvPr>
          <p:cNvSpPr txBox="1"/>
          <p:nvPr/>
        </p:nvSpPr>
        <p:spPr>
          <a:xfrm>
            <a:off x="4636444" y="2667564"/>
            <a:ext cx="4303858" cy="462135"/>
          </a:xfrm>
          <a:prstGeom prst="rect">
            <a:avLst/>
          </a:prstGeom>
          <a:noFill/>
          <a:ln>
            <a:noFill/>
          </a:ln>
        </p:spPr>
        <p:txBody>
          <a:bodyPr spcFirstLastPara="1" wrap="square" lIns="0" tIns="0" rIns="0" bIns="0" anchor="ctr" anchorCtr="0">
            <a:normAutofit/>
          </a:bodyPr>
          <a:lstStyle/>
          <a:p>
            <a:pPr marL="0" marR="0" lvl="0" indent="0" algn="l" rtl="0">
              <a:spcBef>
                <a:spcPts val="600"/>
              </a:spcBef>
              <a:spcAft>
                <a:spcPts val="0"/>
              </a:spcAft>
              <a:buNone/>
            </a:pPr>
            <a:r>
              <a:rPr lang="ja-JP" sz="2000" b="1" spc="-20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Ｇｎ-Ｒ</a:t>
            </a:r>
            <a:r>
              <a:rPr lang="ja-JP" sz="2000" b="1" spc="-700"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Ｈ</a:t>
            </a:r>
            <a:r>
              <a:rPr lang="ja-JP" sz="16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（ゴナドトロピン放出ホルモン）</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0" name="Google Shape;501;p17">
            <a:extLst>
              <a:ext uri="{FF2B5EF4-FFF2-40B4-BE49-F238E27FC236}">
                <a16:creationId xmlns:a16="http://schemas.microsoft.com/office/drawing/2014/main" id="{F8B67329-FCDF-26F0-6A59-4524117018AF}"/>
              </a:ext>
            </a:extLst>
          </p:cNvPr>
          <p:cNvSpPr txBox="1"/>
          <p:nvPr/>
        </p:nvSpPr>
        <p:spPr>
          <a:xfrm>
            <a:off x="4677534" y="3770481"/>
            <a:ext cx="4676016" cy="1386405"/>
          </a:xfrm>
          <a:prstGeom prst="rect">
            <a:avLst/>
          </a:prstGeom>
          <a:noFill/>
          <a:ln>
            <a:noFill/>
          </a:ln>
        </p:spPr>
        <p:txBody>
          <a:bodyPr spcFirstLastPara="1" wrap="square" lIns="0" tIns="0" rIns="0" bIns="0" anchor="ctr" anchorCtr="0">
            <a:normAutofit/>
          </a:bodyPr>
          <a:lstStyle/>
          <a:p>
            <a:pPr marL="0" marR="0" lvl="0" indent="0" algn="l" rtl="0">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性腺刺激ホルモン</a:t>
            </a:r>
            <a:r>
              <a:rPr lang="ja-JP" sz="16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（ゴナドトロピン）</a:t>
            </a:r>
            <a:endParaRPr sz="16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a:p>
            <a:pPr marL="0" marR="0" lvl="0" indent="0" algn="l" rtl="0">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　ＦＳＨ</a:t>
            </a:r>
            <a:r>
              <a:rPr lang="ja-JP" sz="16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（卵胞刺激ホルモン）</a:t>
            </a:r>
            <a:endParaRPr sz="16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a:p>
            <a:pPr marL="0" marR="0" lvl="0" indent="0" algn="l" rtl="0">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　ＬＨ</a:t>
            </a:r>
            <a:r>
              <a:rPr lang="ja-JP" sz="16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（黄体化ホルモン）</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11" name="Google Shape;502;p17">
            <a:extLst>
              <a:ext uri="{FF2B5EF4-FFF2-40B4-BE49-F238E27FC236}">
                <a16:creationId xmlns:a16="http://schemas.microsoft.com/office/drawing/2014/main" id="{AC98D5E5-B570-7581-C3F4-774BDB431ABD}"/>
              </a:ext>
            </a:extLst>
          </p:cNvPr>
          <p:cNvSpPr txBox="1"/>
          <p:nvPr/>
        </p:nvSpPr>
        <p:spPr>
          <a:xfrm>
            <a:off x="4748332" y="5072961"/>
            <a:ext cx="4080081" cy="924270"/>
          </a:xfrm>
          <a:prstGeom prst="rect">
            <a:avLst/>
          </a:prstGeom>
          <a:noFill/>
          <a:ln>
            <a:noFill/>
          </a:ln>
        </p:spPr>
        <p:txBody>
          <a:bodyPr spcFirstLastPara="1" wrap="square" lIns="0" tIns="0" rIns="0" bIns="0" anchor="ctr" anchorCtr="0">
            <a:normAutofit/>
          </a:bodyPr>
          <a:lstStyle/>
          <a:p>
            <a:pPr marL="0" marR="0" lvl="0" indent="0" algn="l" rtl="0">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エストロゲン</a:t>
            </a:r>
            <a:r>
              <a:rPr lang="ja-JP" sz="16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（卵胞ホルモン）</a:t>
            </a:r>
            <a:endParaRPr sz="16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endParaRPr>
          </a:p>
          <a:p>
            <a:pPr marL="0" marR="0" lvl="0" indent="0" algn="l" rtl="0">
              <a:spcAft>
                <a:spcPts val="0"/>
              </a:spcAft>
              <a:buNone/>
            </a:pPr>
            <a:r>
              <a:rPr 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プロゲステロン</a:t>
            </a:r>
            <a:r>
              <a:rPr lang="ja-JP" sz="16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（黄体ホルモン）</a:t>
            </a:r>
            <a:endParaRPr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19" name="グループ化 18">
            <a:extLst>
              <a:ext uri="{FF2B5EF4-FFF2-40B4-BE49-F238E27FC236}">
                <a16:creationId xmlns:a16="http://schemas.microsoft.com/office/drawing/2014/main" id="{1258F661-3421-CEB0-AFD4-4068BD6B9010}"/>
              </a:ext>
            </a:extLst>
          </p:cNvPr>
          <p:cNvGrpSpPr/>
          <p:nvPr/>
        </p:nvGrpSpPr>
        <p:grpSpPr>
          <a:xfrm>
            <a:off x="417320" y="1052725"/>
            <a:ext cx="4489087" cy="5351154"/>
            <a:chOff x="417320" y="1052725"/>
            <a:chExt cx="4489087" cy="5351154"/>
          </a:xfrm>
        </p:grpSpPr>
        <p:pic>
          <p:nvPicPr>
            <p:cNvPr id="3" name="Google Shape;496;p17">
              <a:extLst>
                <a:ext uri="{FF2B5EF4-FFF2-40B4-BE49-F238E27FC236}">
                  <a16:creationId xmlns:a16="http://schemas.microsoft.com/office/drawing/2014/main" id="{C83EEF0C-86B1-5D96-A90E-E59AAFE2FF7C}"/>
                </a:ext>
              </a:extLst>
            </p:cNvPr>
            <p:cNvPicPr preferRelativeResize="0"/>
            <p:nvPr/>
          </p:nvPicPr>
          <p:blipFill rotWithShape="1">
            <a:blip r:embed="rId3">
              <a:alphaModFix/>
            </a:blip>
            <a:srcRect b="6207"/>
            <a:stretch/>
          </p:blipFill>
          <p:spPr>
            <a:xfrm>
              <a:off x="534117" y="1052725"/>
              <a:ext cx="4372290" cy="5351154"/>
            </a:xfrm>
            <a:prstGeom prst="rect">
              <a:avLst/>
            </a:prstGeom>
            <a:noFill/>
            <a:ln>
              <a:noFill/>
            </a:ln>
          </p:spPr>
        </p:pic>
        <p:sp>
          <p:nvSpPr>
            <p:cNvPr id="4" name="角丸四角形 11">
              <a:extLst>
                <a:ext uri="{FF2B5EF4-FFF2-40B4-BE49-F238E27FC236}">
                  <a16:creationId xmlns:a16="http://schemas.microsoft.com/office/drawing/2014/main" id="{767BE655-2870-81AB-AFE4-D8278997DA80}"/>
                </a:ext>
              </a:extLst>
            </p:cNvPr>
            <p:cNvSpPr/>
            <p:nvPr/>
          </p:nvSpPr>
          <p:spPr>
            <a:xfrm>
              <a:off x="1033126" y="5085123"/>
              <a:ext cx="2988245" cy="1106709"/>
            </a:xfrm>
            <a:custGeom>
              <a:avLst/>
              <a:gdLst>
                <a:gd name="connsiteX0" fmla="*/ 0 w 3312368"/>
                <a:gd name="connsiteY0" fmla="*/ 387482 h 1296144"/>
                <a:gd name="connsiteX1" fmla="*/ 387482 w 3312368"/>
                <a:gd name="connsiteY1" fmla="*/ 0 h 1296144"/>
                <a:gd name="connsiteX2" fmla="*/ 2924886 w 3312368"/>
                <a:gd name="connsiteY2" fmla="*/ 0 h 1296144"/>
                <a:gd name="connsiteX3" fmla="*/ 3312368 w 3312368"/>
                <a:gd name="connsiteY3" fmla="*/ 387482 h 1296144"/>
                <a:gd name="connsiteX4" fmla="*/ 3312368 w 3312368"/>
                <a:gd name="connsiteY4" fmla="*/ 908662 h 1296144"/>
                <a:gd name="connsiteX5" fmla="*/ 2924886 w 3312368"/>
                <a:gd name="connsiteY5" fmla="*/ 1296144 h 1296144"/>
                <a:gd name="connsiteX6" fmla="*/ 387482 w 3312368"/>
                <a:gd name="connsiteY6" fmla="*/ 1296144 h 1296144"/>
                <a:gd name="connsiteX7" fmla="*/ 0 w 3312368"/>
                <a:gd name="connsiteY7" fmla="*/ 908662 h 1296144"/>
                <a:gd name="connsiteX8" fmla="*/ 0 w 3312368"/>
                <a:gd name="connsiteY8" fmla="*/ 387482 h 1296144"/>
                <a:gd name="connsiteX0" fmla="*/ 387482 w 3312368"/>
                <a:gd name="connsiteY0" fmla="*/ 0 h 1296144"/>
                <a:gd name="connsiteX1" fmla="*/ 2924886 w 3312368"/>
                <a:gd name="connsiteY1" fmla="*/ 0 h 1296144"/>
                <a:gd name="connsiteX2" fmla="*/ 3312368 w 3312368"/>
                <a:gd name="connsiteY2" fmla="*/ 387482 h 1296144"/>
                <a:gd name="connsiteX3" fmla="*/ 3312368 w 3312368"/>
                <a:gd name="connsiteY3" fmla="*/ 908662 h 1296144"/>
                <a:gd name="connsiteX4" fmla="*/ 2924886 w 3312368"/>
                <a:gd name="connsiteY4" fmla="*/ 1296144 h 1296144"/>
                <a:gd name="connsiteX5" fmla="*/ 387482 w 3312368"/>
                <a:gd name="connsiteY5" fmla="*/ 1296144 h 1296144"/>
                <a:gd name="connsiteX6" fmla="*/ 0 w 3312368"/>
                <a:gd name="connsiteY6" fmla="*/ 908662 h 1296144"/>
                <a:gd name="connsiteX7" fmla="*/ 0 w 3312368"/>
                <a:gd name="connsiteY7" fmla="*/ 387482 h 1296144"/>
                <a:gd name="connsiteX8" fmla="*/ 478922 w 3312368"/>
                <a:gd name="connsiteY8" fmla="*/ 91440 h 1296144"/>
                <a:gd name="connsiteX0" fmla="*/ 387482 w 3312368"/>
                <a:gd name="connsiteY0" fmla="*/ 0 h 1296144"/>
                <a:gd name="connsiteX1" fmla="*/ 2924886 w 3312368"/>
                <a:gd name="connsiteY1" fmla="*/ 0 h 1296144"/>
                <a:gd name="connsiteX2" fmla="*/ 3312368 w 3312368"/>
                <a:gd name="connsiteY2" fmla="*/ 387482 h 1296144"/>
                <a:gd name="connsiteX3" fmla="*/ 3312368 w 3312368"/>
                <a:gd name="connsiteY3" fmla="*/ 908662 h 1296144"/>
                <a:gd name="connsiteX4" fmla="*/ 2924886 w 3312368"/>
                <a:gd name="connsiteY4" fmla="*/ 1296144 h 1296144"/>
                <a:gd name="connsiteX5" fmla="*/ 387482 w 3312368"/>
                <a:gd name="connsiteY5" fmla="*/ 1296144 h 1296144"/>
                <a:gd name="connsiteX6" fmla="*/ 0 w 3312368"/>
                <a:gd name="connsiteY6" fmla="*/ 908662 h 1296144"/>
                <a:gd name="connsiteX7" fmla="*/ 0 w 3312368"/>
                <a:gd name="connsiteY7" fmla="*/ 387482 h 1296144"/>
                <a:gd name="connsiteX0" fmla="*/ 2924886 w 3312368"/>
                <a:gd name="connsiteY0" fmla="*/ 0 h 1296144"/>
                <a:gd name="connsiteX1" fmla="*/ 3312368 w 3312368"/>
                <a:gd name="connsiteY1" fmla="*/ 387482 h 1296144"/>
                <a:gd name="connsiteX2" fmla="*/ 3312368 w 3312368"/>
                <a:gd name="connsiteY2" fmla="*/ 908662 h 1296144"/>
                <a:gd name="connsiteX3" fmla="*/ 2924886 w 3312368"/>
                <a:gd name="connsiteY3" fmla="*/ 1296144 h 1296144"/>
                <a:gd name="connsiteX4" fmla="*/ 387482 w 3312368"/>
                <a:gd name="connsiteY4" fmla="*/ 1296144 h 1296144"/>
                <a:gd name="connsiteX5" fmla="*/ 0 w 3312368"/>
                <a:gd name="connsiteY5" fmla="*/ 908662 h 1296144"/>
                <a:gd name="connsiteX6" fmla="*/ 0 w 3312368"/>
                <a:gd name="connsiteY6" fmla="*/ 387482 h 1296144"/>
                <a:gd name="connsiteX0" fmla="*/ 3312368 w 3312368"/>
                <a:gd name="connsiteY0" fmla="*/ 0 h 908662"/>
                <a:gd name="connsiteX1" fmla="*/ 3312368 w 3312368"/>
                <a:gd name="connsiteY1" fmla="*/ 521180 h 908662"/>
                <a:gd name="connsiteX2" fmla="*/ 2924886 w 3312368"/>
                <a:gd name="connsiteY2" fmla="*/ 908662 h 908662"/>
                <a:gd name="connsiteX3" fmla="*/ 387482 w 3312368"/>
                <a:gd name="connsiteY3" fmla="*/ 908662 h 908662"/>
                <a:gd name="connsiteX4" fmla="*/ 0 w 3312368"/>
                <a:gd name="connsiteY4" fmla="*/ 521180 h 908662"/>
                <a:gd name="connsiteX5" fmla="*/ 0 w 3312368"/>
                <a:gd name="connsiteY5" fmla="*/ 0 h 908662"/>
                <a:gd name="connsiteX0" fmla="*/ 3302738 w 3312368"/>
                <a:gd name="connsiteY0" fmla="*/ 176286 h 908662"/>
                <a:gd name="connsiteX1" fmla="*/ 3312368 w 3312368"/>
                <a:gd name="connsiteY1" fmla="*/ 521180 h 908662"/>
                <a:gd name="connsiteX2" fmla="*/ 2924886 w 3312368"/>
                <a:gd name="connsiteY2" fmla="*/ 908662 h 908662"/>
                <a:gd name="connsiteX3" fmla="*/ 387482 w 3312368"/>
                <a:gd name="connsiteY3" fmla="*/ 908662 h 908662"/>
                <a:gd name="connsiteX4" fmla="*/ 0 w 3312368"/>
                <a:gd name="connsiteY4" fmla="*/ 521180 h 908662"/>
                <a:gd name="connsiteX5" fmla="*/ 0 w 3312368"/>
                <a:gd name="connsiteY5" fmla="*/ 0 h 908662"/>
                <a:gd name="connsiteX0" fmla="*/ 3348017 w 3348191"/>
                <a:gd name="connsiteY0" fmla="*/ 360226 h 908662"/>
                <a:gd name="connsiteX1" fmla="*/ 3312368 w 3348191"/>
                <a:gd name="connsiteY1" fmla="*/ 521180 h 908662"/>
                <a:gd name="connsiteX2" fmla="*/ 2924886 w 3348191"/>
                <a:gd name="connsiteY2" fmla="*/ 908662 h 908662"/>
                <a:gd name="connsiteX3" fmla="*/ 387482 w 3348191"/>
                <a:gd name="connsiteY3" fmla="*/ 908662 h 908662"/>
                <a:gd name="connsiteX4" fmla="*/ 0 w 3348191"/>
                <a:gd name="connsiteY4" fmla="*/ 521180 h 908662"/>
                <a:gd name="connsiteX5" fmla="*/ 0 w 3348191"/>
                <a:gd name="connsiteY5" fmla="*/ 0 h 908662"/>
                <a:gd name="connsiteX0" fmla="*/ 3360954 w 3361128"/>
                <a:gd name="connsiteY0" fmla="*/ 813001 h 1361437"/>
                <a:gd name="connsiteX1" fmla="*/ 3325305 w 3361128"/>
                <a:gd name="connsiteY1" fmla="*/ 973955 h 1361437"/>
                <a:gd name="connsiteX2" fmla="*/ 2937823 w 3361128"/>
                <a:gd name="connsiteY2" fmla="*/ 1361437 h 1361437"/>
                <a:gd name="connsiteX3" fmla="*/ 400419 w 3361128"/>
                <a:gd name="connsiteY3" fmla="*/ 1361437 h 1361437"/>
                <a:gd name="connsiteX4" fmla="*/ 12937 w 3361128"/>
                <a:gd name="connsiteY4" fmla="*/ 973955 h 1361437"/>
                <a:gd name="connsiteX5" fmla="*/ 0 w 3361128"/>
                <a:gd name="connsiteY5" fmla="*/ 0 h 136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1128" h="1361437">
                  <a:moveTo>
                    <a:pt x="3360954" y="813001"/>
                  </a:moveTo>
                  <a:cubicBezTo>
                    <a:pt x="3364164" y="927966"/>
                    <a:pt x="3322095" y="858990"/>
                    <a:pt x="3325305" y="973955"/>
                  </a:cubicBezTo>
                  <a:cubicBezTo>
                    <a:pt x="3325305" y="1187955"/>
                    <a:pt x="3151823" y="1361437"/>
                    <a:pt x="2937823" y="1361437"/>
                  </a:cubicBezTo>
                  <a:lnTo>
                    <a:pt x="400419" y="1361437"/>
                  </a:lnTo>
                  <a:cubicBezTo>
                    <a:pt x="186419" y="1361437"/>
                    <a:pt x="12937" y="1187955"/>
                    <a:pt x="12937" y="973955"/>
                  </a:cubicBezTo>
                  <a:lnTo>
                    <a:pt x="0" y="0"/>
                  </a:lnTo>
                </a:path>
              </a:pathLst>
            </a:custGeom>
            <a:noFill/>
            <a:ln w="98425" cap="rnd">
              <a:solidFill>
                <a:srgbClr val="EC75A9"/>
              </a:solidFill>
              <a:prstDash val="sysDot"/>
              <a:headEnd type="none"/>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2" name="Google Shape;503;p17">
              <a:extLst>
                <a:ext uri="{FF2B5EF4-FFF2-40B4-BE49-F238E27FC236}">
                  <a16:creationId xmlns:a16="http://schemas.microsoft.com/office/drawing/2014/main" id="{224E6EDC-CD6A-E3F4-E529-8575EA89675A}"/>
                </a:ext>
              </a:extLst>
            </p:cNvPr>
            <p:cNvSpPr/>
            <p:nvPr/>
          </p:nvSpPr>
          <p:spPr>
            <a:xfrm>
              <a:off x="2809945" y="2169458"/>
              <a:ext cx="754888" cy="2010655"/>
            </a:xfrm>
            <a:custGeom>
              <a:avLst/>
              <a:gdLst/>
              <a:ahLst/>
              <a:cxnLst/>
              <a:rect l="l" t="t" r="r" b="b"/>
              <a:pathLst>
                <a:path w="1044116" h="2807642" extrusionOk="0">
                  <a:moveTo>
                    <a:pt x="1044116" y="2807642"/>
                  </a:moveTo>
                  <a:lnTo>
                    <a:pt x="0" y="2807642"/>
                  </a:lnTo>
                  <a:lnTo>
                    <a:pt x="0" y="0"/>
                  </a:lnTo>
                </a:path>
              </a:pathLst>
            </a:custGeom>
            <a:noFill/>
            <a:ln w="19050" cap="flat" cmpd="sng">
              <a:solidFill>
                <a:srgbClr val="7F7F7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endParaRPr sz="1800" b="1">
                <a:solidFill>
                  <a:schemeClr val="lt1"/>
                </a:solidFill>
                <a:latin typeface="ＭＳ ゴシック" panose="020B0609070205080204" pitchFamily="49" charset="-128"/>
                <a:ea typeface="ＭＳ ゴシック" panose="020B0609070205080204" pitchFamily="49" charset="-128"/>
                <a:cs typeface="Calibri"/>
                <a:sym typeface="Calibri"/>
              </a:endParaRPr>
            </a:p>
          </p:txBody>
        </p:sp>
        <p:sp>
          <p:nvSpPr>
            <p:cNvPr id="14" name="Google Shape;505;p17">
              <a:extLst>
                <a:ext uri="{FF2B5EF4-FFF2-40B4-BE49-F238E27FC236}">
                  <a16:creationId xmlns:a16="http://schemas.microsoft.com/office/drawing/2014/main" id="{CD5A7361-610B-40AF-453C-A9F68FD6353E}"/>
                </a:ext>
              </a:extLst>
            </p:cNvPr>
            <p:cNvSpPr/>
            <p:nvPr/>
          </p:nvSpPr>
          <p:spPr>
            <a:xfrm>
              <a:off x="2725271" y="1947473"/>
              <a:ext cx="1264251" cy="871675"/>
            </a:xfrm>
            <a:custGeom>
              <a:avLst/>
              <a:gdLst/>
              <a:ahLst/>
              <a:cxnLst/>
              <a:rect l="l" t="t" r="r" b="b"/>
              <a:pathLst>
                <a:path w="1224136" h="1080120" extrusionOk="0">
                  <a:moveTo>
                    <a:pt x="0" y="0"/>
                  </a:moveTo>
                  <a:lnTo>
                    <a:pt x="1224136" y="0"/>
                  </a:lnTo>
                  <a:lnTo>
                    <a:pt x="1224136" y="1080120"/>
                  </a:lnTo>
                </a:path>
              </a:pathLst>
            </a:custGeom>
            <a:noFill/>
            <a:ln w="19050" cap="flat" cmpd="sng">
              <a:solidFill>
                <a:srgbClr val="7F7F7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endParaRPr sz="1800" b="1">
                <a:solidFill>
                  <a:schemeClr val="lt1"/>
                </a:solidFill>
                <a:latin typeface="ＭＳ ゴシック" panose="020B0609070205080204" pitchFamily="49" charset="-128"/>
                <a:ea typeface="ＭＳ ゴシック" panose="020B0609070205080204" pitchFamily="49" charset="-128"/>
                <a:cs typeface="Calibri"/>
                <a:sym typeface="Calibri"/>
              </a:endParaRPr>
            </a:p>
          </p:txBody>
        </p:sp>
        <p:sp>
          <p:nvSpPr>
            <p:cNvPr id="15" name="Google Shape;506;p17">
              <a:extLst>
                <a:ext uri="{FF2B5EF4-FFF2-40B4-BE49-F238E27FC236}">
                  <a16:creationId xmlns:a16="http://schemas.microsoft.com/office/drawing/2014/main" id="{6D632F25-4817-531C-2447-9BFC0DD40C80}"/>
                </a:ext>
              </a:extLst>
            </p:cNvPr>
            <p:cNvSpPr/>
            <p:nvPr/>
          </p:nvSpPr>
          <p:spPr>
            <a:xfrm>
              <a:off x="3882819" y="4274987"/>
              <a:ext cx="193436" cy="1075069"/>
            </a:xfrm>
            <a:prstGeom prst="downArrow">
              <a:avLst>
                <a:gd name="adj1" fmla="val 50000"/>
                <a:gd name="adj2" fmla="val 90258"/>
              </a:avLst>
            </a:prstGeom>
            <a:solidFill>
              <a:srgbClr val="F67EA3"/>
            </a:solid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endParaRPr sz="1800" dirty="0">
                <a:solidFill>
                  <a:schemeClr val="lt1"/>
                </a:solidFill>
                <a:latin typeface="ＭＳ ゴシック" panose="020B0609070205080204" pitchFamily="49" charset="-128"/>
                <a:ea typeface="ＭＳ ゴシック" panose="020B0609070205080204" pitchFamily="49" charset="-128"/>
                <a:cs typeface="Calibri"/>
                <a:sym typeface="Calibri"/>
              </a:endParaRPr>
            </a:p>
          </p:txBody>
        </p:sp>
        <p:sp>
          <p:nvSpPr>
            <p:cNvPr id="16" name="Google Shape;507;p17">
              <a:extLst>
                <a:ext uri="{FF2B5EF4-FFF2-40B4-BE49-F238E27FC236}">
                  <a16:creationId xmlns:a16="http://schemas.microsoft.com/office/drawing/2014/main" id="{0ABD9DAE-45AD-870B-2A86-C6FD5084E0C3}"/>
                </a:ext>
              </a:extLst>
            </p:cNvPr>
            <p:cNvSpPr/>
            <p:nvPr/>
          </p:nvSpPr>
          <p:spPr>
            <a:xfrm>
              <a:off x="3882819" y="2806309"/>
              <a:ext cx="193436" cy="1149352"/>
            </a:xfrm>
            <a:prstGeom prst="downArrow">
              <a:avLst>
                <a:gd name="adj1" fmla="val 50000"/>
                <a:gd name="adj2" fmla="val 90258"/>
              </a:avLst>
            </a:prstGeom>
            <a:solidFill>
              <a:srgbClr val="F67EA3"/>
            </a:solid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endParaRPr sz="1800">
                <a:solidFill>
                  <a:schemeClr val="lt1"/>
                </a:solidFill>
                <a:latin typeface="ＭＳ ゴシック" panose="020B0609070205080204" pitchFamily="49" charset="-128"/>
                <a:ea typeface="ＭＳ ゴシック" panose="020B0609070205080204" pitchFamily="49" charset="-128"/>
                <a:cs typeface="Calibri"/>
                <a:sym typeface="Calibri"/>
              </a:endParaRPr>
            </a:p>
          </p:txBody>
        </p:sp>
        <p:sp>
          <p:nvSpPr>
            <p:cNvPr id="17" name="Google Shape;508;p17">
              <a:extLst>
                <a:ext uri="{FF2B5EF4-FFF2-40B4-BE49-F238E27FC236}">
                  <a16:creationId xmlns:a16="http://schemas.microsoft.com/office/drawing/2014/main" id="{86AFE2FC-6B05-03D4-92DD-1C1C650D3AFD}"/>
                </a:ext>
              </a:extLst>
            </p:cNvPr>
            <p:cNvSpPr/>
            <p:nvPr/>
          </p:nvSpPr>
          <p:spPr>
            <a:xfrm>
              <a:off x="3441474" y="3956311"/>
              <a:ext cx="1149862" cy="404034"/>
            </a:xfrm>
            <a:prstGeom prst="roundRect">
              <a:avLst>
                <a:gd name="adj" fmla="val 25756"/>
              </a:avLst>
            </a:prstGeom>
            <a:solidFill>
              <a:srgbClr val="F97B7B"/>
            </a:solidFill>
            <a:ln>
              <a:noFill/>
            </a:ln>
          </p:spPr>
          <p:txBody>
            <a:bodyPr spcFirstLastPara="1" wrap="square" lIns="0" tIns="18000" rIns="0" bIns="18000" anchor="ctr" anchorCtr="0">
              <a:spAutoFit/>
            </a:bodyPr>
            <a:lstStyle/>
            <a:p>
              <a:pPr marL="0" marR="0" lvl="0" indent="0" algn="ctr" rtl="0">
                <a:lnSpc>
                  <a:spcPct val="100000"/>
                </a:lnSpc>
                <a:spcBef>
                  <a:spcPts val="0"/>
                </a:spcBef>
                <a:spcAft>
                  <a:spcPts val="0"/>
                </a:spcAft>
                <a:buNone/>
              </a:pPr>
              <a:r>
                <a:rPr lang="ja-JP" sz="2000" b="1" dirty="0">
                  <a:solidFill>
                    <a:schemeClr val="lt1"/>
                  </a:solidFill>
                  <a:latin typeface="ＭＳ ゴシック" panose="020B0609070205080204" pitchFamily="49" charset="-128"/>
                  <a:ea typeface="ＭＳ ゴシック" panose="020B0609070205080204" pitchFamily="49" charset="-128"/>
                  <a:cs typeface="Arial"/>
                  <a:sym typeface="Arial"/>
                </a:rPr>
                <a:t>下垂体</a:t>
              </a:r>
              <a:endParaRPr sz="2000" b="1" dirty="0">
                <a:solidFill>
                  <a:schemeClr val="lt1"/>
                </a:solidFill>
                <a:latin typeface="ＭＳ ゴシック" panose="020B0609070205080204" pitchFamily="49" charset="-128"/>
                <a:ea typeface="ＭＳ ゴシック" panose="020B0609070205080204" pitchFamily="49" charset="-128"/>
                <a:cs typeface="Arial"/>
                <a:sym typeface="Arial"/>
              </a:endParaRPr>
            </a:p>
          </p:txBody>
        </p:sp>
        <p:sp>
          <p:nvSpPr>
            <p:cNvPr id="18" name="Google Shape;509;p17">
              <a:extLst>
                <a:ext uri="{FF2B5EF4-FFF2-40B4-BE49-F238E27FC236}">
                  <a16:creationId xmlns:a16="http://schemas.microsoft.com/office/drawing/2014/main" id="{554064EE-2060-02FF-24DA-B5F8C9E4B779}"/>
                </a:ext>
              </a:extLst>
            </p:cNvPr>
            <p:cNvSpPr/>
            <p:nvPr/>
          </p:nvSpPr>
          <p:spPr>
            <a:xfrm>
              <a:off x="3441474" y="2561124"/>
              <a:ext cx="1146947" cy="404034"/>
            </a:xfrm>
            <a:prstGeom prst="roundRect">
              <a:avLst>
                <a:gd name="adj" fmla="val 25756"/>
              </a:avLst>
            </a:prstGeom>
            <a:solidFill>
              <a:srgbClr val="F97B7B"/>
            </a:solidFill>
            <a:ln>
              <a:noFill/>
            </a:ln>
          </p:spPr>
          <p:txBody>
            <a:bodyPr spcFirstLastPara="1" wrap="square" lIns="0" tIns="18000" rIns="0" bIns="18000" anchor="ctr" anchorCtr="0">
              <a:spAutoFit/>
            </a:bodyPr>
            <a:lstStyle/>
            <a:p>
              <a:pPr marL="0" marR="0" lvl="0" indent="0" algn="ctr" rtl="0">
                <a:lnSpc>
                  <a:spcPct val="100000"/>
                </a:lnSpc>
                <a:spcBef>
                  <a:spcPts val="0"/>
                </a:spcBef>
                <a:spcAft>
                  <a:spcPts val="0"/>
                </a:spcAft>
                <a:buNone/>
              </a:pPr>
              <a:r>
                <a:rPr lang="ja-JP" sz="2000" b="1" dirty="0">
                  <a:solidFill>
                    <a:schemeClr val="lt1"/>
                  </a:solidFill>
                  <a:latin typeface="ＭＳ ゴシック" panose="020B0609070205080204" pitchFamily="49" charset="-128"/>
                  <a:ea typeface="ＭＳ ゴシック" panose="020B0609070205080204" pitchFamily="49" charset="-128"/>
                  <a:cs typeface="Arial"/>
                  <a:sym typeface="Arial"/>
                </a:rPr>
                <a:t>視床下部</a:t>
              </a:r>
              <a:endParaRPr sz="2000" b="1" dirty="0">
                <a:solidFill>
                  <a:schemeClr val="lt1"/>
                </a:solidFill>
                <a:latin typeface="ＭＳ ゴシック" panose="020B0609070205080204" pitchFamily="49" charset="-128"/>
                <a:ea typeface="ＭＳ ゴシック" panose="020B0609070205080204" pitchFamily="49" charset="-128"/>
                <a:cs typeface="Arial"/>
                <a:sym typeface="Arial"/>
              </a:endParaRPr>
            </a:p>
          </p:txBody>
        </p:sp>
        <p:sp>
          <p:nvSpPr>
            <p:cNvPr id="21" name="Google Shape;512;p17">
              <a:extLst>
                <a:ext uri="{FF2B5EF4-FFF2-40B4-BE49-F238E27FC236}">
                  <a16:creationId xmlns:a16="http://schemas.microsoft.com/office/drawing/2014/main" id="{D5B4E69D-105D-BE37-4F29-31708603F64C}"/>
                </a:ext>
              </a:extLst>
            </p:cNvPr>
            <p:cNvSpPr/>
            <p:nvPr/>
          </p:nvSpPr>
          <p:spPr>
            <a:xfrm>
              <a:off x="417320" y="3880976"/>
              <a:ext cx="1279924" cy="1126744"/>
            </a:xfrm>
            <a:prstGeom prst="roundRect">
              <a:avLst>
                <a:gd name="adj" fmla="val 25756"/>
              </a:avLst>
            </a:prstGeom>
            <a:solidFill>
              <a:srgbClr val="F97B7B"/>
            </a:solidFill>
            <a:ln>
              <a:noFill/>
            </a:ln>
          </p:spPr>
          <p:txBody>
            <a:bodyPr spcFirstLastPara="1" wrap="square" lIns="0" tIns="18000" rIns="0" bIns="18000" anchor="ctr" anchorCtr="0">
              <a:spAutoFit/>
            </a:bodyPr>
            <a:lstStyle/>
            <a:p>
              <a:pPr marL="0" marR="0" lvl="0" indent="0" algn="ctr" rtl="0">
                <a:lnSpc>
                  <a:spcPct val="100000"/>
                </a:lnSpc>
                <a:spcBef>
                  <a:spcPts val="0"/>
                </a:spcBef>
                <a:spcAft>
                  <a:spcPts val="0"/>
                </a:spcAft>
                <a:buNone/>
              </a:pPr>
              <a:r>
                <a:rPr lang="ja-JP" sz="2000" b="1" dirty="0">
                  <a:solidFill>
                    <a:schemeClr val="lt1"/>
                  </a:solidFill>
                  <a:latin typeface="ＭＳ ゴシック" panose="020B0609070205080204" pitchFamily="49" charset="-128"/>
                  <a:ea typeface="ＭＳ ゴシック" panose="020B0609070205080204" pitchFamily="49" charset="-128"/>
                  <a:cs typeface="Arial"/>
                  <a:sym typeface="Arial"/>
                </a:rPr>
                <a:t>脳への</a:t>
              </a:r>
              <a:r>
                <a:rPr lang="ja-JP" sz="2000" b="1" spc="-200" dirty="0">
                  <a:solidFill>
                    <a:schemeClr val="lt1"/>
                  </a:solidFill>
                  <a:latin typeface="ＭＳ ゴシック" panose="020B0609070205080204" pitchFamily="49" charset="-128"/>
                  <a:ea typeface="ＭＳ ゴシック" panose="020B0609070205080204" pitchFamily="49" charset="-128"/>
                  <a:cs typeface="Arial"/>
                  <a:sym typeface="Arial"/>
                </a:rPr>
                <a:t>フィード</a:t>
              </a:r>
              <a:r>
                <a:rPr lang="ja-JP" sz="2000" b="1" dirty="0">
                  <a:solidFill>
                    <a:schemeClr val="lt1"/>
                  </a:solidFill>
                  <a:latin typeface="ＭＳ ゴシック" panose="020B0609070205080204" pitchFamily="49" charset="-128"/>
                  <a:ea typeface="ＭＳ ゴシック" panose="020B0609070205080204" pitchFamily="49" charset="-128"/>
                  <a:cs typeface="Arial"/>
                  <a:sym typeface="Arial"/>
                </a:rPr>
                <a:t>バック</a:t>
              </a:r>
              <a:endParaRPr sz="2000" b="1" dirty="0">
                <a:solidFill>
                  <a:schemeClr val="lt1"/>
                </a:solidFill>
                <a:latin typeface="ＭＳ ゴシック" panose="020B0609070205080204" pitchFamily="49" charset="-128"/>
                <a:ea typeface="ＭＳ ゴシック" panose="020B0609070205080204" pitchFamily="49" charset="-128"/>
                <a:cs typeface="Arial"/>
                <a:sym typeface="Arial"/>
              </a:endParaRPr>
            </a:p>
          </p:txBody>
        </p:sp>
        <p:sp>
          <p:nvSpPr>
            <p:cNvPr id="6" name="角丸四角形 11">
              <a:extLst>
                <a:ext uri="{FF2B5EF4-FFF2-40B4-BE49-F238E27FC236}">
                  <a16:creationId xmlns:a16="http://schemas.microsoft.com/office/drawing/2014/main" id="{8DD54F61-785B-3C1B-1770-3342152C54B4}"/>
                </a:ext>
              </a:extLst>
            </p:cNvPr>
            <p:cNvSpPr/>
            <p:nvPr/>
          </p:nvSpPr>
          <p:spPr>
            <a:xfrm rot="10800000">
              <a:off x="1060624" y="1802571"/>
              <a:ext cx="1062523" cy="1946100"/>
            </a:xfrm>
            <a:custGeom>
              <a:avLst/>
              <a:gdLst>
                <a:gd name="connsiteX0" fmla="*/ 0 w 3312368"/>
                <a:gd name="connsiteY0" fmla="*/ 387482 h 1296144"/>
                <a:gd name="connsiteX1" fmla="*/ 387482 w 3312368"/>
                <a:gd name="connsiteY1" fmla="*/ 0 h 1296144"/>
                <a:gd name="connsiteX2" fmla="*/ 2924886 w 3312368"/>
                <a:gd name="connsiteY2" fmla="*/ 0 h 1296144"/>
                <a:gd name="connsiteX3" fmla="*/ 3312368 w 3312368"/>
                <a:gd name="connsiteY3" fmla="*/ 387482 h 1296144"/>
                <a:gd name="connsiteX4" fmla="*/ 3312368 w 3312368"/>
                <a:gd name="connsiteY4" fmla="*/ 908662 h 1296144"/>
                <a:gd name="connsiteX5" fmla="*/ 2924886 w 3312368"/>
                <a:gd name="connsiteY5" fmla="*/ 1296144 h 1296144"/>
                <a:gd name="connsiteX6" fmla="*/ 387482 w 3312368"/>
                <a:gd name="connsiteY6" fmla="*/ 1296144 h 1296144"/>
                <a:gd name="connsiteX7" fmla="*/ 0 w 3312368"/>
                <a:gd name="connsiteY7" fmla="*/ 908662 h 1296144"/>
                <a:gd name="connsiteX8" fmla="*/ 0 w 3312368"/>
                <a:gd name="connsiteY8" fmla="*/ 387482 h 1296144"/>
                <a:gd name="connsiteX0" fmla="*/ 387482 w 3312368"/>
                <a:gd name="connsiteY0" fmla="*/ 0 h 1296144"/>
                <a:gd name="connsiteX1" fmla="*/ 2924886 w 3312368"/>
                <a:gd name="connsiteY1" fmla="*/ 0 h 1296144"/>
                <a:gd name="connsiteX2" fmla="*/ 3312368 w 3312368"/>
                <a:gd name="connsiteY2" fmla="*/ 387482 h 1296144"/>
                <a:gd name="connsiteX3" fmla="*/ 3312368 w 3312368"/>
                <a:gd name="connsiteY3" fmla="*/ 908662 h 1296144"/>
                <a:gd name="connsiteX4" fmla="*/ 2924886 w 3312368"/>
                <a:gd name="connsiteY4" fmla="*/ 1296144 h 1296144"/>
                <a:gd name="connsiteX5" fmla="*/ 387482 w 3312368"/>
                <a:gd name="connsiteY5" fmla="*/ 1296144 h 1296144"/>
                <a:gd name="connsiteX6" fmla="*/ 0 w 3312368"/>
                <a:gd name="connsiteY6" fmla="*/ 908662 h 1296144"/>
                <a:gd name="connsiteX7" fmla="*/ 0 w 3312368"/>
                <a:gd name="connsiteY7" fmla="*/ 387482 h 1296144"/>
                <a:gd name="connsiteX8" fmla="*/ 478922 w 3312368"/>
                <a:gd name="connsiteY8" fmla="*/ 91440 h 1296144"/>
                <a:gd name="connsiteX0" fmla="*/ 387482 w 3312368"/>
                <a:gd name="connsiteY0" fmla="*/ 0 h 1296144"/>
                <a:gd name="connsiteX1" fmla="*/ 2924886 w 3312368"/>
                <a:gd name="connsiteY1" fmla="*/ 0 h 1296144"/>
                <a:gd name="connsiteX2" fmla="*/ 3312368 w 3312368"/>
                <a:gd name="connsiteY2" fmla="*/ 387482 h 1296144"/>
                <a:gd name="connsiteX3" fmla="*/ 3312368 w 3312368"/>
                <a:gd name="connsiteY3" fmla="*/ 908662 h 1296144"/>
                <a:gd name="connsiteX4" fmla="*/ 2924886 w 3312368"/>
                <a:gd name="connsiteY4" fmla="*/ 1296144 h 1296144"/>
                <a:gd name="connsiteX5" fmla="*/ 387482 w 3312368"/>
                <a:gd name="connsiteY5" fmla="*/ 1296144 h 1296144"/>
                <a:gd name="connsiteX6" fmla="*/ 0 w 3312368"/>
                <a:gd name="connsiteY6" fmla="*/ 908662 h 1296144"/>
                <a:gd name="connsiteX7" fmla="*/ 0 w 3312368"/>
                <a:gd name="connsiteY7" fmla="*/ 387482 h 1296144"/>
                <a:gd name="connsiteX0" fmla="*/ 2924886 w 3312368"/>
                <a:gd name="connsiteY0" fmla="*/ 0 h 1296144"/>
                <a:gd name="connsiteX1" fmla="*/ 3312368 w 3312368"/>
                <a:gd name="connsiteY1" fmla="*/ 387482 h 1296144"/>
                <a:gd name="connsiteX2" fmla="*/ 3312368 w 3312368"/>
                <a:gd name="connsiteY2" fmla="*/ 908662 h 1296144"/>
                <a:gd name="connsiteX3" fmla="*/ 2924886 w 3312368"/>
                <a:gd name="connsiteY3" fmla="*/ 1296144 h 1296144"/>
                <a:gd name="connsiteX4" fmla="*/ 387482 w 3312368"/>
                <a:gd name="connsiteY4" fmla="*/ 1296144 h 1296144"/>
                <a:gd name="connsiteX5" fmla="*/ 0 w 3312368"/>
                <a:gd name="connsiteY5" fmla="*/ 908662 h 1296144"/>
                <a:gd name="connsiteX6" fmla="*/ 0 w 3312368"/>
                <a:gd name="connsiteY6" fmla="*/ 387482 h 1296144"/>
                <a:gd name="connsiteX0" fmla="*/ 3312368 w 3312368"/>
                <a:gd name="connsiteY0" fmla="*/ 0 h 908662"/>
                <a:gd name="connsiteX1" fmla="*/ 3312368 w 3312368"/>
                <a:gd name="connsiteY1" fmla="*/ 521180 h 908662"/>
                <a:gd name="connsiteX2" fmla="*/ 2924886 w 3312368"/>
                <a:gd name="connsiteY2" fmla="*/ 908662 h 908662"/>
                <a:gd name="connsiteX3" fmla="*/ 387482 w 3312368"/>
                <a:gd name="connsiteY3" fmla="*/ 908662 h 908662"/>
                <a:gd name="connsiteX4" fmla="*/ 0 w 3312368"/>
                <a:gd name="connsiteY4" fmla="*/ 521180 h 908662"/>
                <a:gd name="connsiteX5" fmla="*/ 0 w 3312368"/>
                <a:gd name="connsiteY5" fmla="*/ 0 h 908662"/>
                <a:gd name="connsiteX0" fmla="*/ 3312368 w 3312368"/>
                <a:gd name="connsiteY0" fmla="*/ 0 h 908662"/>
                <a:gd name="connsiteX1" fmla="*/ 3312368 w 3312368"/>
                <a:gd name="connsiteY1" fmla="*/ 521180 h 908662"/>
                <a:gd name="connsiteX2" fmla="*/ 2924886 w 3312368"/>
                <a:gd name="connsiteY2" fmla="*/ 908662 h 908662"/>
                <a:gd name="connsiteX3" fmla="*/ 387482 w 3312368"/>
                <a:gd name="connsiteY3" fmla="*/ 908662 h 908662"/>
                <a:gd name="connsiteX4" fmla="*/ 0 w 3312368"/>
                <a:gd name="connsiteY4" fmla="*/ 521180 h 908662"/>
                <a:gd name="connsiteX0" fmla="*/ 2924886 w 2924886"/>
                <a:gd name="connsiteY0" fmla="*/ 0 h 908662"/>
                <a:gd name="connsiteX1" fmla="*/ 2924886 w 2924886"/>
                <a:gd name="connsiteY1" fmla="*/ 521180 h 908662"/>
                <a:gd name="connsiteX2" fmla="*/ 2537404 w 2924886"/>
                <a:gd name="connsiteY2" fmla="*/ 908662 h 908662"/>
                <a:gd name="connsiteX3" fmla="*/ 0 w 2924886"/>
                <a:gd name="connsiteY3" fmla="*/ 908662 h 908662"/>
              </a:gdLst>
              <a:ahLst/>
              <a:cxnLst>
                <a:cxn ang="0">
                  <a:pos x="connsiteX0" y="connsiteY0"/>
                </a:cxn>
                <a:cxn ang="0">
                  <a:pos x="connsiteX1" y="connsiteY1"/>
                </a:cxn>
                <a:cxn ang="0">
                  <a:pos x="connsiteX2" y="connsiteY2"/>
                </a:cxn>
                <a:cxn ang="0">
                  <a:pos x="connsiteX3" y="connsiteY3"/>
                </a:cxn>
              </a:cxnLst>
              <a:rect l="l" t="t" r="r" b="b"/>
              <a:pathLst>
                <a:path w="2924886" h="908662">
                  <a:moveTo>
                    <a:pt x="2924886" y="0"/>
                  </a:moveTo>
                  <a:lnTo>
                    <a:pt x="2924886" y="521180"/>
                  </a:lnTo>
                  <a:cubicBezTo>
                    <a:pt x="2924886" y="735180"/>
                    <a:pt x="2751404" y="908662"/>
                    <a:pt x="2537404" y="908662"/>
                  </a:cubicBezTo>
                  <a:lnTo>
                    <a:pt x="0" y="908662"/>
                  </a:lnTo>
                </a:path>
              </a:pathLst>
            </a:custGeom>
            <a:noFill/>
            <a:ln w="98425" cap="rnd">
              <a:solidFill>
                <a:srgbClr val="EC75A9"/>
              </a:solidFill>
              <a:prstDash val="sysDot"/>
              <a:headEnd type="none"/>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a:latin typeface="ＭＳ ゴシック" panose="020B0609070205080204" pitchFamily="49" charset="-128"/>
                <a:ea typeface="ＭＳ ゴシック" panose="020B0609070205080204" pitchFamily="49" charset="-128"/>
              </a:endParaRPr>
            </a:p>
          </p:txBody>
        </p:sp>
        <p:cxnSp>
          <p:nvCxnSpPr>
            <p:cNvPr id="13" name="直線コネクタ 12">
              <a:extLst>
                <a:ext uri="{FF2B5EF4-FFF2-40B4-BE49-F238E27FC236}">
                  <a16:creationId xmlns:a16="http://schemas.microsoft.com/office/drawing/2014/main" id="{F08B3837-AD42-A42B-C510-642403D482FE}"/>
                </a:ext>
              </a:extLst>
            </p:cNvPr>
            <p:cNvCxnSpPr/>
            <p:nvPr/>
          </p:nvCxnSpPr>
          <p:spPr>
            <a:xfrm>
              <a:off x="3069553" y="5564676"/>
              <a:ext cx="549798" cy="0"/>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sp>
          <p:nvSpPr>
            <p:cNvPr id="22" name="Google Shape;513;p17">
              <a:extLst>
                <a:ext uri="{FF2B5EF4-FFF2-40B4-BE49-F238E27FC236}">
                  <a16:creationId xmlns:a16="http://schemas.microsoft.com/office/drawing/2014/main" id="{84F76CDB-E13D-755D-5CAD-E39EEE9D8968}"/>
                </a:ext>
              </a:extLst>
            </p:cNvPr>
            <p:cNvSpPr/>
            <p:nvPr/>
          </p:nvSpPr>
          <p:spPr>
            <a:xfrm>
              <a:off x="3422138" y="5364871"/>
              <a:ext cx="1149862" cy="404034"/>
            </a:xfrm>
            <a:prstGeom prst="roundRect">
              <a:avLst>
                <a:gd name="adj" fmla="val 25756"/>
              </a:avLst>
            </a:prstGeom>
            <a:solidFill>
              <a:srgbClr val="F97B7B"/>
            </a:solidFill>
            <a:ln>
              <a:noFill/>
            </a:ln>
          </p:spPr>
          <p:txBody>
            <a:bodyPr spcFirstLastPara="1" wrap="square" lIns="0" tIns="18000" rIns="0" bIns="18000" anchor="ctr" anchorCtr="0">
              <a:spAutoFit/>
            </a:bodyPr>
            <a:lstStyle/>
            <a:p>
              <a:pPr marL="0" marR="0" lvl="0" indent="0" algn="ctr" rtl="0">
                <a:lnSpc>
                  <a:spcPct val="100000"/>
                </a:lnSpc>
                <a:spcBef>
                  <a:spcPts val="0"/>
                </a:spcBef>
                <a:spcAft>
                  <a:spcPts val="0"/>
                </a:spcAft>
                <a:buNone/>
              </a:pPr>
              <a:r>
                <a:rPr lang="ja-JP" sz="2000" b="1" dirty="0">
                  <a:solidFill>
                    <a:schemeClr val="lt1"/>
                  </a:solidFill>
                  <a:latin typeface="ＭＳ ゴシック" panose="020B0609070205080204" pitchFamily="49" charset="-128"/>
                  <a:ea typeface="ＭＳ ゴシック" panose="020B0609070205080204" pitchFamily="49" charset="-128"/>
                  <a:cs typeface="Arial"/>
                  <a:sym typeface="Arial"/>
                </a:rPr>
                <a:t>卵 巣</a:t>
              </a:r>
              <a:endParaRPr sz="2000" b="1" dirty="0">
                <a:solidFill>
                  <a:schemeClr val="lt1"/>
                </a:solidFill>
                <a:latin typeface="ＭＳ ゴシック" panose="020B0609070205080204" pitchFamily="49" charset="-128"/>
                <a:ea typeface="ＭＳ ゴシック" panose="020B0609070205080204" pitchFamily="49" charset="-128"/>
                <a:cs typeface="Arial"/>
                <a:sym typeface="Arial"/>
              </a:endParaRPr>
            </a:p>
          </p:txBody>
        </p:sp>
      </p:grpSp>
    </p:spTree>
    <p:extLst>
      <p:ext uri="{BB962C8B-B14F-4D97-AF65-F5344CB8AC3E}">
        <p14:creationId xmlns:p14="http://schemas.microsoft.com/office/powerpoint/2010/main" val="406305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FC4FA1-0F0E-99B5-C748-AB0353A3703A}"/>
              </a:ext>
            </a:extLst>
          </p:cNvPr>
          <p:cNvSpPr>
            <a:spLocks noGrp="1"/>
          </p:cNvSpPr>
          <p:nvPr>
            <p:ph type="title"/>
          </p:nvPr>
        </p:nvSpPr>
        <p:spPr/>
        <p:txBody>
          <a:bodyPr>
            <a:normAutofit/>
          </a:bodyPr>
          <a:lstStyle/>
          <a:p>
            <a:r>
              <a:rPr kumimoji="1" lang="ja-JP" altLang="en-US" dirty="0"/>
              <a:t>月経のリズム</a:t>
            </a:r>
          </a:p>
        </p:txBody>
      </p:sp>
      <p:grpSp>
        <p:nvGrpSpPr>
          <p:cNvPr id="100" name="グループ化 99">
            <a:extLst>
              <a:ext uri="{FF2B5EF4-FFF2-40B4-BE49-F238E27FC236}">
                <a16:creationId xmlns:a16="http://schemas.microsoft.com/office/drawing/2014/main" id="{B41128C7-221C-BCD8-3649-0A6924F50C26}"/>
              </a:ext>
            </a:extLst>
          </p:cNvPr>
          <p:cNvGrpSpPr>
            <a:grpSpLocks noChangeAspect="1"/>
          </p:cNvGrpSpPr>
          <p:nvPr/>
        </p:nvGrpSpPr>
        <p:grpSpPr>
          <a:xfrm>
            <a:off x="1287742" y="1437076"/>
            <a:ext cx="6735154" cy="4810414"/>
            <a:chOff x="681498" y="940604"/>
            <a:chExt cx="7530284" cy="5378315"/>
          </a:xfrm>
        </p:grpSpPr>
        <p:pic>
          <p:nvPicPr>
            <p:cNvPr id="34" name="図 33" descr="グラフ, 折れ線グラフ&#10;&#10;自動的に生成された説明">
              <a:extLst>
                <a:ext uri="{FF2B5EF4-FFF2-40B4-BE49-F238E27FC236}">
                  <a16:creationId xmlns:a16="http://schemas.microsoft.com/office/drawing/2014/main" id="{63C42299-F380-BD89-E3EF-0B568D4B8983}"/>
                </a:ext>
              </a:extLst>
            </p:cNvPr>
            <p:cNvPicPr>
              <a:picLocks noChangeAspect="1"/>
            </p:cNvPicPr>
            <p:nvPr/>
          </p:nvPicPr>
          <p:blipFill>
            <a:blip r:embed="rId3"/>
            <a:stretch>
              <a:fillRect/>
            </a:stretch>
          </p:blipFill>
          <p:spPr>
            <a:xfrm>
              <a:off x="684566" y="959519"/>
              <a:ext cx="7353300" cy="5359400"/>
            </a:xfrm>
            <a:prstGeom prst="rect">
              <a:avLst/>
            </a:prstGeom>
          </p:spPr>
        </p:pic>
        <p:sp>
          <p:nvSpPr>
            <p:cNvPr id="37" name="Google Shape;534;p18">
              <a:extLst>
                <a:ext uri="{FF2B5EF4-FFF2-40B4-BE49-F238E27FC236}">
                  <a16:creationId xmlns:a16="http://schemas.microsoft.com/office/drawing/2014/main" id="{27D5EE21-7D9E-A136-7E8F-3169850CC380}"/>
                </a:ext>
              </a:extLst>
            </p:cNvPr>
            <p:cNvSpPr txBox="1"/>
            <p:nvPr/>
          </p:nvSpPr>
          <p:spPr>
            <a:xfrm>
              <a:off x="2273300" y="3194359"/>
              <a:ext cx="1840800" cy="246300"/>
            </a:xfrm>
            <a:prstGeom prst="rect">
              <a:avLst/>
            </a:prstGeom>
            <a:noFill/>
            <a:ln>
              <a:noFill/>
            </a:ln>
          </p:spPr>
          <p:txBody>
            <a:bodyPr spcFirstLastPara="1" wrap="square" lIns="0" tIns="0" rIns="0" bIns="0" anchor="ctr" anchorCtr="0">
              <a:noAutofit/>
            </a:bodyPr>
            <a:lstStyle/>
            <a:p>
              <a:pPr defTabSz="914400">
                <a:buClr>
                  <a:srgbClr val="000000"/>
                </a:buClr>
                <a:buFont typeface="Arial"/>
                <a:buNone/>
              </a:pPr>
              <a:r>
                <a:rPr lang="ja-JP" altLang="en-US" sz="1500" b="1" kern="0" dirty="0">
                  <a:solidFill>
                    <a:srgbClr val="002060"/>
                  </a:solidFill>
                  <a:latin typeface="ＭＳ ゴシック" panose="020B0609070205080204" pitchFamily="49" charset="-128"/>
                  <a:ea typeface="ＭＳ ゴシック" panose="020B0609070205080204" pitchFamily="49" charset="-128"/>
                  <a:cs typeface="Arial"/>
                  <a:sym typeface="Arial"/>
                </a:rPr>
                <a:t>卵胞が育っていく</a:t>
              </a:r>
              <a:endParaRPr sz="1500" b="1" kern="0" dirty="0">
                <a:solidFill>
                  <a:srgbClr val="002060"/>
                </a:solidFill>
                <a:latin typeface="ＭＳ ゴシック" panose="020B0609070205080204" pitchFamily="49" charset="-128"/>
                <a:ea typeface="ＭＳ ゴシック" panose="020B0609070205080204" pitchFamily="49" charset="-128"/>
                <a:cs typeface="Arial"/>
                <a:sym typeface="Arial"/>
              </a:endParaRPr>
            </a:p>
          </p:txBody>
        </p:sp>
        <p:sp>
          <p:nvSpPr>
            <p:cNvPr id="38" name="Google Shape;535;p18">
              <a:extLst>
                <a:ext uri="{FF2B5EF4-FFF2-40B4-BE49-F238E27FC236}">
                  <a16:creationId xmlns:a16="http://schemas.microsoft.com/office/drawing/2014/main" id="{149C8E46-6849-D68E-CB7F-4C672F6E6BBB}"/>
                </a:ext>
              </a:extLst>
            </p:cNvPr>
            <p:cNvSpPr txBox="1"/>
            <p:nvPr/>
          </p:nvSpPr>
          <p:spPr>
            <a:xfrm>
              <a:off x="4584367" y="1068648"/>
              <a:ext cx="3249334" cy="229331"/>
            </a:xfrm>
            <a:prstGeom prst="rect">
              <a:avLst/>
            </a:prstGeom>
            <a:noFill/>
            <a:ln>
              <a:noFill/>
            </a:ln>
          </p:spPr>
          <p:txBody>
            <a:bodyPr spcFirstLastPara="1" wrap="square" lIns="0" tIns="0" rIns="0" bIns="0" anchor="ctr" anchorCtr="0">
              <a:normAutofit fontScale="92500" lnSpcReduction="20000"/>
            </a:bodyPr>
            <a:lstStyle/>
            <a:p>
              <a:pPr defTabSz="914400">
                <a:buClr>
                  <a:srgbClr val="000000"/>
                </a:buClr>
                <a:buFont typeface="Arial"/>
                <a:buNone/>
              </a:pPr>
              <a:r>
                <a:rPr lang="ja-JP" altLang="en-US" sz="1600" b="1" kern="0" dirty="0">
                  <a:solidFill>
                    <a:srgbClr val="0070C0"/>
                  </a:solidFill>
                  <a:latin typeface="ＭＳ ゴシック" panose="020B0609070205080204" pitchFamily="49" charset="-128"/>
                  <a:ea typeface="ＭＳ ゴシック" panose="020B0609070205080204" pitchFamily="49" charset="-128"/>
                  <a:cs typeface="Arial"/>
                  <a:sym typeface="Arial"/>
                </a:rPr>
                <a:t>Ｌ</a:t>
              </a:r>
              <a:r>
                <a:rPr lang="ja-JP" altLang="en-US" sz="1600" b="1" kern="0" spc="-500" dirty="0">
                  <a:solidFill>
                    <a:srgbClr val="0070C0"/>
                  </a:solidFill>
                  <a:latin typeface="ＭＳ ゴシック" panose="020B0609070205080204" pitchFamily="49" charset="-128"/>
                  <a:ea typeface="ＭＳ ゴシック" panose="020B0609070205080204" pitchFamily="49" charset="-128"/>
                  <a:cs typeface="Arial"/>
                  <a:sym typeface="Arial"/>
                </a:rPr>
                <a:t>Ｈ</a:t>
              </a:r>
              <a:r>
                <a:rPr lang="ja-JP" altLang="en-US" sz="1500" b="1" kern="0" dirty="0">
                  <a:solidFill>
                    <a:srgbClr val="0070C0"/>
                  </a:solidFill>
                  <a:latin typeface="ＭＳ ゴシック" panose="020B0609070205080204" pitchFamily="49" charset="-128"/>
                  <a:ea typeface="ＭＳ ゴシック" panose="020B0609070205080204" pitchFamily="49" charset="-128"/>
                  <a:cs typeface="Arial"/>
                  <a:sym typeface="Arial"/>
                </a:rPr>
                <a:t>（黄体化ホルモン）</a:t>
              </a:r>
              <a:endParaRPr sz="1500" b="1" kern="0" dirty="0">
                <a:solidFill>
                  <a:srgbClr val="000000"/>
                </a:solidFill>
                <a:latin typeface="ＭＳ ゴシック" panose="020B0609070205080204" pitchFamily="49" charset="-128"/>
                <a:ea typeface="ＭＳ ゴシック" panose="020B0609070205080204" pitchFamily="49" charset="-128"/>
                <a:cs typeface="Arial"/>
                <a:sym typeface="Arial"/>
              </a:endParaRPr>
            </a:p>
          </p:txBody>
        </p:sp>
        <p:sp>
          <p:nvSpPr>
            <p:cNvPr id="39" name="Google Shape;536;p18">
              <a:extLst>
                <a:ext uri="{FF2B5EF4-FFF2-40B4-BE49-F238E27FC236}">
                  <a16:creationId xmlns:a16="http://schemas.microsoft.com/office/drawing/2014/main" id="{265BDCD3-BC6E-7D8A-A248-42EC278F0621}"/>
                </a:ext>
              </a:extLst>
            </p:cNvPr>
            <p:cNvSpPr txBox="1"/>
            <p:nvPr/>
          </p:nvSpPr>
          <p:spPr>
            <a:xfrm>
              <a:off x="5003763" y="2567739"/>
              <a:ext cx="2356392" cy="519198"/>
            </a:xfrm>
            <a:prstGeom prst="rect">
              <a:avLst/>
            </a:prstGeom>
            <a:noFill/>
            <a:ln>
              <a:noFill/>
            </a:ln>
            <a:effectLst>
              <a:glow rad="266700">
                <a:schemeClr val="bg1"/>
              </a:glow>
            </a:effectLst>
          </p:spPr>
          <p:txBody>
            <a:bodyPr spcFirstLastPara="1" wrap="square" lIns="0" tIns="0" rIns="0" bIns="0" anchor="ctr" anchorCtr="0">
              <a:normAutofit/>
            </a:bodyPr>
            <a:lstStyle/>
            <a:p>
              <a:pPr defTabSz="914400">
                <a:lnSpc>
                  <a:spcPct val="83333"/>
                </a:lnSpc>
                <a:buClr>
                  <a:srgbClr val="000000"/>
                </a:buClr>
                <a:buFont typeface="Arial"/>
                <a:buNone/>
              </a:pPr>
              <a:r>
                <a:rPr lang="ja-JP" altLang="en-US" b="1" kern="0" dirty="0">
                  <a:solidFill>
                    <a:srgbClr val="C84040"/>
                  </a:solidFill>
                  <a:effectLst>
                    <a:glow rad="190500">
                      <a:schemeClr val="bg1"/>
                    </a:glow>
                  </a:effectLst>
                  <a:latin typeface="ＭＳ ゴシック" panose="020B0609070205080204" pitchFamily="49" charset="-128"/>
                  <a:ea typeface="ＭＳ ゴシック" panose="020B0609070205080204" pitchFamily="49" charset="-128"/>
                  <a:cs typeface="Arial"/>
                  <a:sym typeface="Arial"/>
                </a:rPr>
                <a:t>プロゲステロン</a:t>
              </a:r>
              <a:endParaRPr b="1" kern="0" dirty="0">
                <a:solidFill>
                  <a:srgbClr val="C84040"/>
                </a:solidFill>
                <a:effectLst>
                  <a:glow rad="190500">
                    <a:schemeClr val="bg1"/>
                  </a:glow>
                </a:effectLst>
                <a:latin typeface="ＭＳ ゴシック" panose="020B0609070205080204" pitchFamily="49" charset="-128"/>
                <a:ea typeface="ＭＳ ゴシック" panose="020B0609070205080204" pitchFamily="49" charset="-128"/>
                <a:cs typeface="Arial"/>
                <a:sym typeface="Arial"/>
              </a:endParaRPr>
            </a:p>
            <a:p>
              <a:pPr defTabSz="914400">
                <a:lnSpc>
                  <a:spcPct val="93750"/>
                </a:lnSpc>
                <a:buClr>
                  <a:srgbClr val="000000"/>
                </a:buClr>
                <a:buFont typeface="Arial"/>
                <a:buNone/>
              </a:pPr>
              <a:r>
                <a:rPr lang="ja-JP" altLang="en-US" sz="1400" b="1" kern="0" dirty="0">
                  <a:solidFill>
                    <a:srgbClr val="C84040"/>
                  </a:solidFill>
                  <a:effectLst>
                    <a:glow rad="190500">
                      <a:schemeClr val="bg1"/>
                    </a:glow>
                  </a:effectLst>
                  <a:latin typeface="ＭＳ ゴシック" panose="020B0609070205080204" pitchFamily="49" charset="-128"/>
                  <a:ea typeface="ＭＳ ゴシック" panose="020B0609070205080204" pitchFamily="49" charset="-128"/>
                  <a:cs typeface="Arial"/>
                  <a:sym typeface="Arial"/>
                </a:rPr>
                <a:t>（黄体ホルモン）</a:t>
              </a:r>
              <a:endParaRPr sz="1400" b="1" kern="0" dirty="0">
                <a:solidFill>
                  <a:srgbClr val="000000"/>
                </a:solidFill>
                <a:effectLst>
                  <a:glow rad="190500">
                    <a:schemeClr val="bg1"/>
                  </a:glow>
                </a:effectLst>
                <a:latin typeface="ＭＳ ゴシック" panose="020B0609070205080204" pitchFamily="49" charset="-128"/>
                <a:ea typeface="ＭＳ ゴシック" panose="020B0609070205080204" pitchFamily="49" charset="-128"/>
                <a:cs typeface="Arial"/>
                <a:sym typeface="Arial"/>
              </a:endParaRPr>
            </a:p>
          </p:txBody>
        </p:sp>
        <p:sp>
          <p:nvSpPr>
            <p:cNvPr id="40" name="Google Shape;537;p18">
              <a:extLst>
                <a:ext uri="{FF2B5EF4-FFF2-40B4-BE49-F238E27FC236}">
                  <a16:creationId xmlns:a16="http://schemas.microsoft.com/office/drawing/2014/main" id="{288C71EF-EB5B-F8AD-B0DF-24195412091A}"/>
                </a:ext>
              </a:extLst>
            </p:cNvPr>
            <p:cNvSpPr txBox="1"/>
            <p:nvPr/>
          </p:nvSpPr>
          <p:spPr>
            <a:xfrm>
              <a:off x="5571721" y="5075559"/>
              <a:ext cx="1296300" cy="246300"/>
            </a:xfrm>
            <a:prstGeom prst="rect">
              <a:avLst/>
            </a:prstGeom>
            <a:noFill/>
            <a:ln>
              <a:noFill/>
            </a:ln>
          </p:spPr>
          <p:txBody>
            <a:bodyPr spcFirstLastPara="1" wrap="square" lIns="0" tIns="0" rIns="0" bIns="0" anchor="ctr" anchorCtr="0">
              <a:normAutofit lnSpcReduction="10000"/>
            </a:bodyPr>
            <a:lstStyle/>
            <a:p>
              <a:pPr defTabSz="914400">
                <a:buClr>
                  <a:srgbClr val="000000"/>
                </a:buClr>
                <a:buFont typeface="Arial"/>
                <a:buNone/>
              </a:pPr>
              <a:r>
                <a:rPr lang="ja-JP" altLang="en-US" sz="1600" b="1" kern="0">
                  <a:solidFill>
                    <a:srgbClr val="002060"/>
                  </a:solidFill>
                  <a:latin typeface="ＭＳ ゴシック" panose="020B0609070205080204" pitchFamily="49" charset="-128"/>
                  <a:ea typeface="ＭＳ ゴシック" panose="020B0609070205080204" pitchFamily="49" charset="-128"/>
                  <a:cs typeface="Arial"/>
                  <a:sym typeface="Arial"/>
                </a:rPr>
                <a:t>高温期</a:t>
              </a:r>
              <a:endParaRPr sz="1600" b="1" kern="0">
                <a:solidFill>
                  <a:srgbClr val="002060"/>
                </a:solidFill>
                <a:latin typeface="ＭＳ ゴシック" panose="020B0609070205080204" pitchFamily="49" charset="-128"/>
                <a:ea typeface="ＭＳ ゴシック" panose="020B0609070205080204" pitchFamily="49" charset="-128"/>
                <a:cs typeface="Arial"/>
                <a:sym typeface="Arial"/>
              </a:endParaRPr>
            </a:p>
          </p:txBody>
        </p:sp>
        <p:sp>
          <p:nvSpPr>
            <p:cNvPr id="41" name="Google Shape;538;p18">
              <a:extLst>
                <a:ext uri="{FF2B5EF4-FFF2-40B4-BE49-F238E27FC236}">
                  <a16:creationId xmlns:a16="http://schemas.microsoft.com/office/drawing/2014/main" id="{649BC6FE-F6EF-7BC9-84BA-31A5DF18AAC4}"/>
                </a:ext>
              </a:extLst>
            </p:cNvPr>
            <p:cNvSpPr/>
            <p:nvPr/>
          </p:nvSpPr>
          <p:spPr>
            <a:xfrm>
              <a:off x="4995664" y="3185359"/>
              <a:ext cx="850840" cy="324000"/>
            </a:xfrm>
            <a:prstGeom prst="roundRect">
              <a:avLst>
                <a:gd name="adj" fmla="val 25756"/>
              </a:avLst>
            </a:prstGeom>
            <a:solidFill>
              <a:srgbClr val="1F497D">
                <a:lumMod val="60000"/>
                <a:lumOff val="40000"/>
              </a:srgbClr>
            </a:solidFill>
            <a:ln>
              <a:noFill/>
            </a:ln>
          </p:spPr>
          <p:txBody>
            <a:bodyPr spcFirstLastPara="1" wrap="square" lIns="0" tIns="72000" rIns="0" bIns="36000" anchor="ctr" anchorCtr="0">
              <a:normAutofit fontScale="40000" lnSpcReduction="20000"/>
            </a:bodyPr>
            <a:lstStyle/>
            <a:p>
              <a:pPr marL="0" marR="0" lvl="0" indent="0" algn="ctr" defTabSz="914400" eaLnBrk="1" fontAlgn="auto" latinLnBrk="0" hangingPunct="1">
                <a:lnSpc>
                  <a:spcPct val="133333"/>
                </a:lnSpc>
                <a:spcBef>
                  <a:spcPts val="0"/>
                </a:spcBef>
                <a:spcAft>
                  <a:spcPts val="0"/>
                </a:spcAft>
                <a:buClr>
                  <a:srgbClr val="000000"/>
                </a:buClr>
                <a:buSzTx/>
                <a:buFont typeface="Arial"/>
                <a:buNone/>
                <a:tabLst/>
                <a:defRPr/>
              </a:pPr>
              <a:endParaRPr kumimoji="0" sz="1800" b="1" i="0" u="none" strike="noStrike" kern="0" cap="none" spc="0" normalizeH="0" baseline="0" noProof="0" dirty="0">
                <a:ln>
                  <a:noFill/>
                </a:ln>
                <a:solidFill>
                  <a:srgbClr val="FFFFFF"/>
                </a:solidFill>
                <a:effectLst/>
                <a:uLnTx/>
                <a:uFillTx/>
                <a:latin typeface="ＭＳ ゴシック" panose="020B0609070205080204" pitchFamily="49" charset="-128"/>
                <a:ea typeface="ＭＳ ゴシック" panose="020B0609070205080204" pitchFamily="49" charset="-128"/>
                <a:cs typeface="Arial"/>
                <a:sym typeface="Arial"/>
              </a:endParaRPr>
            </a:p>
          </p:txBody>
        </p:sp>
        <p:sp>
          <p:nvSpPr>
            <p:cNvPr id="42" name="Google Shape;539;p18">
              <a:extLst>
                <a:ext uri="{FF2B5EF4-FFF2-40B4-BE49-F238E27FC236}">
                  <a16:creationId xmlns:a16="http://schemas.microsoft.com/office/drawing/2014/main" id="{47D89137-B6C5-5466-DA83-5081A37F42C9}"/>
                </a:ext>
              </a:extLst>
            </p:cNvPr>
            <p:cNvSpPr txBox="1"/>
            <p:nvPr/>
          </p:nvSpPr>
          <p:spPr>
            <a:xfrm>
              <a:off x="6003775" y="3194359"/>
              <a:ext cx="1335300" cy="246300"/>
            </a:xfrm>
            <a:prstGeom prst="rect">
              <a:avLst/>
            </a:prstGeom>
            <a:noFill/>
            <a:ln>
              <a:noFill/>
            </a:ln>
          </p:spPr>
          <p:txBody>
            <a:bodyPr spcFirstLastPara="1" wrap="square" lIns="0" tIns="0" rIns="0" bIns="0" anchor="ctr" anchorCtr="0">
              <a:noAutofit/>
            </a:bodyPr>
            <a:lstStyle/>
            <a:p>
              <a:pPr defTabSz="914400">
                <a:buClr>
                  <a:srgbClr val="000000"/>
                </a:buClr>
                <a:buFont typeface="Arial"/>
                <a:buNone/>
              </a:pPr>
              <a:r>
                <a:rPr lang="ja-JP" altLang="en-US" sz="1500" b="1" kern="0" dirty="0">
                  <a:solidFill>
                    <a:srgbClr val="002060"/>
                  </a:solidFill>
                  <a:latin typeface="ＭＳ ゴシック" panose="020B0609070205080204" pitchFamily="49" charset="-128"/>
                  <a:ea typeface="ＭＳ ゴシック" panose="020B0609070205080204" pitchFamily="49" charset="-128"/>
                  <a:cs typeface="Arial"/>
                  <a:sym typeface="Arial"/>
                </a:rPr>
                <a:t>黄体の形成</a:t>
              </a:r>
              <a:endParaRPr sz="1500" b="1" kern="0" dirty="0">
                <a:solidFill>
                  <a:srgbClr val="002060"/>
                </a:solidFill>
                <a:latin typeface="ＭＳ ゴシック" panose="020B0609070205080204" pitchFamily="49" charset="-128"/>
                <a:ea typeface="ＭＳ ゴシック" panose="020B0609070205080204" pitchFamily="49" charset="-128"/>
                <a:cs typeface="Arial"/>
                <a:sym typeface="Arial"/>
              </a:endParaRPr>
            </a:p>
          </p:txBody>
        </p:sp>
        <p:sp>
          <p:nvSpPr>
            <p:cNvPr id="81" name="Google Shape;540;p18">
              <a:extLst>
                <a:ext uri="{FF2B5EF4-FFF2-40B4-BE49-F238E27FC236}">
                  <a16:creationId xmlns:a16="http://schemas.microsoft.com/office/drawing/2014/main" id="{A66C5D75-4AC3-1C09-DCAC-29F74D404B1E}"/>
                </a:ext>
              </a:extLst>
            </p:cNvPr>
            <p:cNvSpPr txBox="1"/>
            <p:nvPr/>
          </p:nvSpPr>
          <p:spPr>
            <a:xfrm>
              <a:off x="7466282" y="3194359"/>
              <a:ext cx="745500" cy="246300"/>
            </a:xfrm>
            <a:prstGeom prst="rect">
              <a:avLst/>
            </a:prstGeom>
            <a:noFill/>
            <a:ln>
              <a:noFill/>
            </a:ln>
          </p:spPr>
          <p:txBody>
            <a:bodyPr spcFirstLastPara="1" wrap="square" lIns="0" tIns="0" rIns="0" bIns="0" anchor="ctr" anchorCtr="0">
              <a:noAutofit/>
            </a:bodyPr>
            <a:lstStyle/>
            <a:p>
              <a:pPr defTabSz="914400">
                <a:buClr>
                  <a:srgbClr val="000000"/>
                </a:buClr>
                <a:buFont typeface="Arial"/>
                <a:buNone/>
              </a:pPr>
              <a:r>
                <a:rPr lang="ja-JP" altLang="en-US" sz="1500" b="1" kern="0" dirty="0">
                  <a:solidFill>
                    <a:srgbClr val="002060"/>
                  </a:solidFill>
                  <a:latin typeface="ＭＳ ゴシック" panose="020B0609070205080204" pitchFamily="49" charset="-128"/>
                  <a:ea typeface="ＭＳ ゴシック" panose="020B0609070205080204" pitchFamily="49" charset="-128"/>
                  <a:cs typeface="Arial"/>
                  <a:sym typeface="Arial"/>
                </a:rPr>
                <a:t>退化</a:t>
              </a:r>
              <a:endParaRPr sz="1500" b="1" kern="0" dirty="0">
                <a:solidFill>
                  <a:srgbClr val="002060"/>
                </a:solidFill>
                <a:latin typeface="ＭＳ ゴシック" panose="020B0609070205080204" pitchFamily="49" charset="-128"/>
                <a:ea typeface="ＭＳ ゴシック" panose="020B0609070205080204" pitchFamily="49" charset="-128"/>
                <a:cs typeface="Arial"/>
                <a:sym typeface="Arial"/>
              </a:endParaRPr>
            </a:p>
          </p:txBody>
        </p:sp>
        <p:sp>
          <p:nvSpPr>
            <p:cNvPr id="82" name="Google Shape;541;p18">
              <a:extLst>
                <a:ext uri="{FF2B5EF4-FFF2-40B4-BE49-F238E27FC236}">
                  <a16:creationId xmlns:a16="http://schemas.microsoft.com/office/drawing/2014/main" id="{58F3E762-09CD-06F7-6726-A27335A49644}"/>
                </a:ext>
              </a:extLst>
            </p:cNvPr>
            <p:cNvSpPr txBox="1"/>
            <p:nvPr/>
          </p:nvSpPr>
          <p:spPr>
            <a:xfrm>
              <a:off x="2655397" y="5599559"/>
              <a:ext cx="1015200" cy="246300"/>
            </a:xfrm>
            <a:prstGeom prst="rect">
              <a:avLst/>
            </a:prstGeom>
            <a:noFill/>
            <a:ln>
              <a:noFill/>
            </a:ln>
          </p:spPr>
          <p:txBody>
            <a:bodyPr spcFirstLastPara="1" wrap="square" lIns="0" tIns="0" rIns="0" bIns="0" anchor="ctr" anchorCtr="0">
              <a:normAutofit lnSpcReduction="10000"/>
            </a:bodyPr>
            <a:lstStyle/>
            <a:p>
              <a:pPr defTabSz="914400">
                <a:buClr>
                  <a:srgbClr val="000000"/>
                </a:buClr>
                <a:buFont typeface="Arial"/>
                <a:buNone/>
              </a:pPr>
              <a:r>
                <a:rPr lang="ja-JP" altLang="en-US" sz="1600" b="1" kern="0" dirty="0">
                  <a:solidFill>
                    <a:srgbClr val="002060"/>
                  </a:solidFill>
                  <a:latin typeface="ＭＳ ゴシック" panose="020B0609070205080204" pitchFamily="49" charset="-128"/>
                  <a:ea typeface="ＭＳ ゴシック" panose="020B0609070205080204" pitchFamily="49" charset="-128"/>
                  <a:cs typeface="Arial"/>
                  <a:sym typeface="Arial"/>
                </a:rPr>
                <a:t>低温期</a:t>
              </a:r>
              <a:endParaRPr sz="1600" b="1" kern="0" dirty="0">
                <a:solidFill>
                  <a:srgbClr val="002060"/>
                </a:solidFill>
                <a:latin typeface="ＭＳ ゴシック" panose="020B0609070205080204" pitchFamily="49" charset="-128"/>
                <a:ea typeface="ＭＳ ゴシック" panose="020B0609070205080204" pitchFamily="49" charset="-128"/>
                <a:cs typeface="Arial"/>
                <a:sym typeface="Arial"/>
              </a:endParaRPr>
            </a:p>
          </p:txBody>
        </p:sp>
        <p:sp>
          <p:nvSpPr>
            <p:cNvPr id="83" name="Google Shape;544;p18">
              <a:extLst>
                <a:ext uri="{FF2B5EF4-FFF2-40B4-BE49-F238E27FC236}">
                  <a16:creationId xmlns:a16="http://schemas.microsoft.com/office/drawing/2014/main" id="{7417DC38-68FA-285F-6DE0-95E2C43A24B4}"/>
                </a:ext>
              </a:extLst>
            </p:cNvPr>
            <p:cNvSpPr txBox="1"/>
            <p:nvPr/>
          </p:nvSpPr>
          <p:spPr>
            <a:xfrm>
              <a:off x="1367153" y="5620759"/>
              <a:ext cx="745500" cy="246300"/>
            </a:xfrm>
            <a:prstGeom prst="rect">
              <a:avLst/>
            </a:prstGeom>
            <a:noFill/>
            <a:ln>
              <a:noFill/>
            </a:ln>
          </p:spPr>
          <p:txBody>
            <a:bodyPr spcFirstLastPara="1" wrap="square" lIns="0" tIns="0" rIns="0" bIns="0" anchor="ctr" anchorCtr="0">
              <a:normAutofit lnSpcReduction="10000"/>
            </a:bodyPr>
            <a:lstStyle/>
            <a:p>
              <a:pPr defTabSz="914400">
                <a:buClr>
                  <a:srgbClr val="000000"/>
                </a:buClr>
                <a:buFont typeface="Arial"/>
                <a:buNone/>
              </a:pPr>
              <a:r>
                <a:rPr lang="ja-JP" altLang="en-US" sz="1600" b="1" kern="0" dirty="0">
                  <a:solidFill>
                    <a:srgbClr val="002060"/>
                  </a:solidFill>
                  <a:latin typeface="ＭＳ ゴシック" panose="020B0609070205080204" pitchFamily="49" charset="-128"/>
                  <a:ea typeface="ＭＳ ゴシック" panose="020B0609070205080204" pitchFamily="49" charset="-128"/>
                  <a:cs typeface="Arial"/>
                  <a:sym typeface="Arial"/>
                </a:rPr>
                <a:t>月経</a:t>
              </a:r>
              <a:endParaRPr sz="1600" b="1" kern="0" dirty="0">
                <a:solidFill>
                  <a:srgbClr val="002060"/>
                </a:solidFill>
                <a:latin typeface="ＭＳ ゴシック" panose="020B0609070205080204" pitchFamily="49" charset="-128"/>
                <a:ea typeface="ＭＳ ゴシック" panose="020B0609070205080204" pitchFamily="49" charset="-128"/>
                <a:cs typeface="Arial"/>
                <a:sym typeface="Arial"/>
              </a:endParaRPr>
            </a:p>
          </p:txBody>
        </p:sp>
        <p:sp>
          <p:nvSpPr>
            <p:cNvPr id="84" name="Google Shape;545;p18">
              <a:extLst>
                <a:ext uri="{FF2B5EF4-FFF2-40B4-BE49-F238E27FC236}">
                  <a16:creationId xmlns:a16="http://schemas.microsoft.com/office/drawing/2014/main" id="{68CF0CE8-2EBA-F3A5-CF6F-3E8D158A43F6}"/>
                </a:ext>
              </a:extLst>
            </p:cNvPr>
            <p:cNvSpPr txBox="1"/>
            <p:nvPr/>
          </p:nvSpPr>
          <p:spPr>
            <a:xfrm>
              <a:off x="5536794" y="1333023"/>
              <a:ext cx="2567400" cy="492600"/>
            </a:xfrm>
            <a:prstGeom prst="rect">
              <a:avLst/>
            </a:prstGeom>
            <a:noFill/>
            <a:ln>
              <a:noFill/>
            </a:ln>
          </p:spPr>
          <p:txBody>
            <a:bodyPr spcFirstLastPara="1" wrap="square" lIns="0" tIns="0" rIns="0" bIns="0" anchor="ctr" anchorCtr="0">
              <a:normAutofit lnSpcReduction="10000"/>
            </a:bodyPr>
            <a:lstStyle/>
            <a:p>
              <a:pPr defTabSz="914400">
                <a:buClr>
                  <a:srgbClr val="000000"/>
                </a:buClr>
                <a:buFont typeface="Arial"/>
                <a:buNone/>
              </a:pPr>
              <a:r>
                <a:rPr lang="ja-JP" altLang="en-US" sz="1600" b="1" kern="0" dirty="0">
                  <a:solidFill>
                    <a:srgbClr val="C84040"/>
                  </a:solidFill>
                  <a:latin typeface="ＭＳ ゴシック" panose="020B0609070205080204" pitchFamily="49" charset="-128"/>
                  <a:ea typeface="ＭＳ ゴシック" panose="020B0609070205080204" pitchFamily="49" charset="-128"/>
                  <a:cs typeface="Arial"/>
                  <a:sym typeface="Arial"/>
                </a:rPr>
                <a:t>ＦＳＨ</a:t>
              </a:r>
              <a:endParaRPr sz="1600" b="1" kern="0" dirty="0">
                <a:solidFill>
                  <a:srgbClr val="C84040"/>
                </a:solidFill>
                <a:latin typeface="ＭＳ ゴシック" panose="020B0609070205080204" pitchFamily="49" charset="-128"/>
                <a:ea typeface="ＭＳ ゴシック" panose="020B0609070205080204" pitchFamily="49" charset="-128"/>
                <a:cs typeface="Arial"/>
                <a:sym typeface="Arial"/>
              </a:endParaRPr>
            </a:p>
            <a:p>
              <a:pPr defTabSz="914400">
                <a:buClr>
                  <a:srgbClr val="000000"/>
                </a:buClr>
                <a:buFont typeface="Arial"/>
                <a:buNone/>
              </a:pPr>
              <a:r>
                <a:rPr lang="ja-JP" altLang="en-US" sz="1400" b="1" kern="0" dirty="0">
                  <a:solidFill>
                    <a:srgbClr val="C84040"/>
                  </a:solidFill>
                  <a:latin typeface="ＭＳ ゴシック" panose="020B0609070205080204" pitchFamily="49" charset="-128"/>
                  <a:ea typeface="ＭＳ ゴシック" panose="020B0609070205080204" pitchFamily="49" charset="-128"/>
                  <a:cs typeface="Arial"/>
                  <a:sym typeface="Arial"/>
                </a:rPr>
                <a:t>（卵胞刺激ホルモン）</a:t>
              </a:r>
              <a:endParaRPr sz="1400" b="1" kern="0" dirty="0">
                <a:solidFill>
                  <a:srgbClr val="000000"/>
                </a:solidFill>
                <a:latin typeface="ＭＳ ゴシック" panose="020B0609070205080204" pitchFamily="49" charset="-128"/>
                <a:ea typeface="ＭＳ ゴシック" panose="020B0609070205080204" pitchFamily="49" charset="-128"/>
                <a:cs typeface="Arial"/>
                <a:sym typeface="Arial"/>
              </a:endParaRPr>
            </a:p>
          </p:txBody>
        </p:sp>
        <p:sp>
          <p:nvSpPr>
            <p:cNvPr id="85" name="Google Shape;546;p18">
              <a:extLst>
                <a:ext uri="{FF2B5EF4-FFF2-40B4-BE49-F238E27FC236}">
                  <a16:creationId xmlns:a16="http://schemas.microsoft.com/office/drawing/2014/main" id="{42100376-266B-BAE4-1E3B-722DDA9D21F5}"/>
                </a:ext>
              </a:extLst>
            </p:cNvPr>
            <p:cNvSpPr txBox="1"/>
            <p:nvPr/>
          </p:nvSpPr>
          <p:spPr>
            <a:xfrm>
              <a:off x="1859112" y="2092065"/>
              <a:ext cx="2254987" cy="246300"/>
            </a:xfrm>
            <a:prstGeom prst="rect">
              <a:avLst/>
            </a:prstGeom>
            <a:noFill/>
            <a:ln>
              <a:noFill/>
            </a:ln>
          </p:spPr>
          <p:txBody>
            <a:bodyPr spcFirstLastPara="1" wrap="square" lIns="0" tIns="0" rIns="0" bIns="0" anchor="ctr" anchorCtr="0">
              <a:normAutofit/>
            </a:bodyPr>
            <a:lstStyle/>
            <a:p>
              <a:pPr defTabSz="914400">
                <a:lnSpc>
                  <a:spcPct val="72222"/>
                </a:lnSpc>
                <a:buClr>
                  <a:srgbClr val="000000"/>
                </a:buClr>
                <a:buFont typeface="Arial"/>
                <a:buNone/>
              </a:pPr>
              <a:r>
                <a:rPr lang="ja-JP" altLang="en-US" b="1" kern="0" dirty="0">
                  <a:solidFill>
                    <a:srgbClr val="0070C0"/>
                  </a:solidFill>
                  <a:latin typeface="ＭＳ ゴシック" panose="020B0609070205080204" pitchFamily="49" charset="-128"/>
                  <a:ea typeface="ＭＳ ゴシック" panose="020B0609070205080204" pitchFamily="49" charset="-128"/>
                  <a:cs typeface="Arial"/>
                  <a:sym typeface="Arial"/>
                </a:rPr>
                <a:t>エストロゲン</a:t>
              </a:r>
              <a:endParaRPr b="1" kern="0" dirty="0">
                <a:solidFill>
                  <a:srgbClr val="0070C0"/>
                </a:solidFill>
                <a:latin typeface="ＭＳ ゴシック" panose="020B0609070205080204" pitchFamily="49" charset="-128"/>
                <a:ea typeface="ＭＳ ゴシック" panose="020B0609070205080204" pitchFamily="49" charset="-128"/>
                <a:cs typeface="Arial"/>
                <a:sym typeface="Arial"/>
              </a:endParaRPr>
            </a:p>
          </p:txBody>
        </p:sp>
        <p:sp>
          <p:nvSpPr>
            <p:cNvPr id="86" name="Google Shape;549;p18">
              <a:extLst>
                <a:ext uri="{FF2B5EF4-FFF2-40B4-BE49-F238E27FC236}">
                  <a16:creationId xmlns:a16="http://schemas.microsoft.com/office/drawing/2014/main" id="{B704A6A7-7242-EB2C-DBE3-6E5AE1340AE7}"/>
                </a:ext>
              </a:extLst>
            </p:cNvPr>
            <p:cNvSpPr txBox="1"/>
            <p:nvPr/>
          </p:nvSpPr>
          <p:spPr>
            <a:xfrm>
              <a:off x="5483710" y="5927985"/>
              <a:ext cx="1211054" cy="338554"/>
            </a:xfrm>
            <a:prstGeom prst="rect">
              <a:avLst/>
            </a:prstGeom>
            <a:solidFill>
              <a:schemeClr val="bg1"/>
            </a:solidFill>
            <a:ln>
              <a:noFill/>
            </a:ln>
          </p:spPr>
          <p:txBody>
            <a:bodyPr spcFirstLastPara="1" wrap="square" lIns="0" tIns="0" rIns="0" bIns="0" anchor="ctr" anchorCtr="0">
              <a:normAutofit/>
            </a:bodyPr>
            <a:lstStyle/>
            <a:p>
              <a:pPr algn="ctr" defTabSz="914400">
                <a:buClr>
                  <a:srgbClr val="000000"/>
                </a:buClr>
                <a:buFont typeface="Arial"/>
                <a:buNone/>
              </a:pPr>
              <a:r>
                <a:rPr lang="ja-JP" altLang="en-US" sz="1600" b="1" kern="0" dirty="0">
                  <a:solidFill>
                    <a:srgbClr val="002060"/>
                  </a:solidFill>
                  <a:latin typeface="ＭＳ ゴシック" panose="020B0609070205080204" pitchFamily="49" charset="-128"/>
                  <a:ea typeface="ＭＳ ゴシック" panose="020B0609070205080204" pitchFamily="49" charset="-128"/>
                  <a:cs typeface="Arial"/>
                  <a:sym typeface="Arial"/>
                </a:rPr>
                <a:t>１４</a:t>
              </a:r>
              <a:r>
                <a:rPr lang="en-US" altLang="ja-JP" sz="1600" b="1" kern="0" dirty="0">
                  <a:solidFill>
                    <a:srgbClr val="002060"/>
                  </a:solidFill>
                  <a:latin typeface="ＭＳ ゴシック" panose="020B0609070205080204" pitchFamily="49" charset="-128"/>
                  <a:ea typeface="ＭＳ ゴシック" panose="020B0609070205080204" pitchFamily="49" charset="-128"/>
                  <a:cs typeface="Arial"/>
                  <a:sym typeface="Arial"/>
                </a:rPr>
                <a:t>±</a:t>
              </a:r>
              <a:r>
                <a:rPr lang="ja-JP" altLang="en-US" sz="1600" b="1" kern="0" dirty="0">
                  <a:solidFill>
                    <a:srgbClr val="002060"/>
                  </a:solidFill>
                  <a:latin typeface="ＭＳ ゴシック" panose="020B0609070205080204" pitchFamily="49" charset="-128"/>
                  <a:ea typeface="ＭＳ ゴシック" panose="020B0609070205080204" pitchFamily="49" charset="-128"/>
                  <a:cs typeface="Arial"/>
                  <a:sym typeface="Arial"/>
                </a:rPr>
                <a:t>２日</a:t>
              </a:r>
              <a:endParaRPr sz="1600" b="1" kern="0" dirty="0">
                <a:solidFill>
                  <a:srgbClr val="002060"/>
                </a:solidFill>
                <a:latin typeface="ＭＳ ゴシック" panose="020B0609070205080204" pitchFamily="49" charset="-128"/>
                <a:ea typeface="ＭＳ ゴシック" panose="020B0609070205080204" pitchFamily="49" charset="-128"/>
                <a:cs typeface="Arial"/>
                <a:sym typeface="Arial"/>
              </a:endParaRPr>
            </a:p>
          </p:txBody>
        </p:sp>
        <p:sp>
          <p:nvSpPr>
            <p:cNvPr id="87" name="Google Shape;552;p18">
              <a:extLst>
                <a:ext uri="{FF2B5EF4-FFF2-40B4-BE49-F238E27FC236}">
                  <a16:creationId xmlns:a16="http://schemas.microsoft.com/office/drawing/2014/main" id="{89A9F5EA-9AE3-414B-1A0F-9809EE48381B}"/>
                </a:ext>
              </a:extLst>
            </p:cNvPr>
            <p:cNvSpPr txBox="1"/>
            <p:nvPr/>
          </p:nvSpPr>
          <p:spPr>
            <a:xfrm>
              <a:off x="4114146" y="3194359"/>
              <a:ext cx="745500" cy="246300"/>
            </a:xfrm>
            <a:prstGeom prst="rect">
              <a:avLst/>
            </a:prstGeom>
            <a:noFill/>
            <a:ln>
              <a:noFill/>
            </a:ln>
          </p:spPr>
          <p:txBody>
            <a:bodyPr spcFirstLastPara="1" wrap="square" lIns="0" tIns="0" rIns="0" bIns="0" anchor="ctr" anchorCtr="0">
              <a:noAutofit/>
            </a:bodyPr>
            <a:lstStyle/>
            <a:p>
              <a:pPr defTabSz="914400">
                <a:buClr>
                  <a:srgbClr val="000000"/>
                </a:buClr>
                <a:buFont typeface="Arial"/>
                <a:buNone/>
              </a:pPr>
              <a:r>
                <a:rPr lang="ja-JP" altLang="en-US" sz="1500" b="1" kern="0" dirty="0">
                  <a:solidFill>
                    <a:srgbClr val="002060"/>
                  </a:solidFill>
                  <a:latin typeface="ＭＳ ゴシック" panose="020B0609070205080204" pitchFamily="49" charset="-128"/>
                  <a:ea typeface="ＭＳ ゴシック" panose="020B0609070205080204" pitchFamily="49" charset="-128"/>
                  <a:cs typeface="Arial"/>
                  <a:sym typeface="Arial"/>
                </a:rPr>
                <a:t>排卵</a:t>
              </a:r>
              <a:endParaRPr sz="1500" b="1" kern="0" dirty="0">
                <a:solidFill>
                  <a:srgbClr val="002060"/>
                </a:solidFill>
                <a:latin typeface="ＭＳ ゴシック" panose="020B0609070205080204" pitchFamily="49" charset="-128"/>
                <a:ea typeface="ＭＳ ゴシック" panose="020B0609070205080204" pitchFamily="49" charset="-128"/>
                <a:cs typeface="Arial"/>
                <a:sym typeface="Arial"/>
              </a:endParaRPr>
            </a:p>
          </p:txBody>
        </p:sp>
        <p:sp>
          <p:nvSpPr>
            <p:cNvPr id="88" name="Google Shape;553;p18">
              <a:extLst>
                <a:ext uri="{FF2B5EF4-FFF2-40B4-BE49-F238E27FC236}">
                  <a16:creationId xmlns:a16="http://schemas.microsoft.com/office/drawing/2014/main" id="{946B1D25-B17D-9087-AFE7-FA760DE975CD}"/>
                </a:ext>
              </a:extLst>
            </p:cNvPr>
            <p:cNvSpPr txBox="1"/>
            <p:nvPr/>
          </p:nvSpPr>
          <p:spPr>
            <a:xfrm>
              <a:off x="2047336" y="3957689"/>
              <a:ext cx="2182925" cy="492600"/>
            </a:xfrm>
            <a:prstGeom prst="rect">
              <a:avLst/>
            </a:prstGeom>
            <a:noFill/>
            <a:ln>
              <a:noFill/>
            </a:ln>
          </p:spPr>
          <p:txBody>
            <a:bodyPr spcFirstLastPara="1" wrap="square" lIns="0" tIns="0" rIns="0" bIns="0" anchor="ctr" anchorCtr="0">
              <a:noAutofit/>
            </a:bodyPr>
            <a:lstStyle/>
            <a:p>
              <a:pPr defTabSz="914400">
                <a:buClr>
                  <a:srgbClr val="000000"/>
                </a:buClr>
                <a:buFont typeface="Arial"/>
                <a:buNone/>
              </a:pPr>
              <a:r>
                <a:rPr lang="ja-JP" altLang="en-US" sz="1500" b="1" kern="0" dirty="0">
                  <a:solidFill>
                    <a:srgbClr val="002060"/>
                  </a:solidFill>
                  <a:effectLst>
                    <a:glow rad="152400">
                      <a:schemeClr val="bg1"/>
                    </a:glow>
                  </a:effectLst>
                  <a:latin typeface="ＭＳ ゴシック" panose="020B0609070205080204" pitchFamily="49" charset="-128"/>
                  <a:ea typeface="ＭＳ ゴシック" panose="020B0609070205080204" pitchFamily="49" charset="-128"/>
                  <a:cs typeface="Arial"/>
                  <a:sym typeface="Arial"/>
                </a:rPr>
                <a:t>子宮内膜が少しずつ</a:t>
              </a:r>
              <a:endParaRPr sz="1500" b="1" kern="0" dirty="0">
                <a:solidFill>
                  <a:srgbClr val="002060"/>
                </a:solidFill>
                <a:effectLst>
                  <a:glow rad="152400">
                    <a:schemeClr val="bg1"/>
                  </a:glow>
                </a:effectLst>
                <a:latin typeface="ＭＳ ゴシック" panose="020B0609070205080204" pitchFamily="49" charset="-128"/>
                <a:ea typeface="ＭＳ ゴシック" panose="020B0609070205080204" pitchFamily="49" charset="-128"/>
                <a:cs typeface="Arial"/>
                <a:sym typeface="Arial"/>
              </a:endParaRPr>
            </a:p>
            <a:p>
              <a:pPr defTabSz="914400">
                <a:buClr>
                  <a:srgbClr val="000000"/>
                </a:buClr>
                <a:buFont typeface="Arial"/>
                <a:buNone/>
              </a:pPr>
              <a:r>
                <a:rPr lang="ja-JP" altLang="en-US" sz="1500" b="1" kern="0" dirty="0">
                  <a:solidFill>
                    <a:srgbClr val="002060"/>
                  </a:solidFill>
                  <a:effectLst>
                    <a:glow rad="152400">
                      <a:schemeClr val="bg1"/>
                    </a:glow>
                  </a:effectLst>
                  <a:latin typeface="ＭＳ ゴシック" panose="020B0609070205080204" pitchFamily="49" charset="-128"/>
                  <a:ea typeface="ＭＳ ゴシック" panose="020B0609070205080204" pitchFamily="49" charset="-128"/>
                  <a:cs typeface="Arial"/>
                  <a:sym typeface="Arial"/>
                </a:rPr>
                <a:t>厚くなっていく</a:t>
              </a:r>
              <a:endParaRPr sz="1500" b="1" kern="0" dirty="0">
                <a:solidFill>
                  <a:srgbClr val="002060"/>
                </a:solidFill>
                <a:effectLst>
                  <a:glow rad="152400">
                    <a:schemeClr val="bg1"/>
                  </a:glow>
                </a:effectLst>
                <a:latin typeface="ＭＳ ゴシック" panose="020B0609070205080204" pitchFamily="49" charset="-128"/>
                <a:ea typeface="ＭＳ ゴシック" panose="020B0609070205080204" pitchFamily="49" charset="-128"/>
                <a:cs typeface="Arial"/>
                <a:sym typeface="Arial"/>
              </a:endParaRPr>
            </a:p>
          </p:txBody>
        </p:sp>
        <p:sp>
          <p:nvSpPr>
            <p:cNvPr id="89" name="Google Shape;554;p18">
              <a:extLst>
                <a:ext uri="{FF2B5EF4-FFF2-40B4-BE49-F238E27FC236}">
                  <a16:creationId xmlns:a16="http://schemas.microsoft.com/office/drawing/2014/main" id="{3F2CE829-1D3E-185D-2739-E60C7A747A03}"/>
                </a:ext>
              </a:extLst>
            </p:cNvPr>
            <p:cNvSpPr/>
            <p:nvPr/>
          </p:nvSpPr>
          <p:spPr>
            <a:xfrm>
              <a:off x="738330" y="3851409"/>
              <a:ext cx="1210800" cy="324000"/>
            </a:xfrm>
            <a:prstGeom prst="roundRect">
              <a:avLst>
                <a:gd name="adj" fmla="val 25756"/>
              </a:avLst>
            </a:prstGeom>
            <a:solidFill>
              <a:srgbClr val="1F497D">
                <a:lumMod val="60000"/>
                <a:lumOff val="40000"/>
              </a:srgbClr>
            </a:solidFill>
            <a:ln>
              <a:noFill/>
            </a:ln>
          </p:spPr>
          <p:txBody>
            <a:bodyPr spcFirstLastPara="1" wrap="square" lIns="0" tIns="18000" rIns="0" bIns="36000"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dirty="0">
                  <a:ln>
                    <a:noFill/>
                  </a:ln>
                  <a:solidFill>
                    <a:srgbClr val="FFFFFF"/>
                  </a:solidFill>
                  <a:effectLst/>
                  <a:uLnTx/>
                  <a:uFillTx/>
                  <a:latin typeface="ＭＳ ゴシック" panose="020B0609070205080204" pitchFamily="49" charset="-128"/>
                  <a:ea typeface="ＭＳ ゴシック" panose="020B0609070205080204" pitchFamily="49" charset="-128"/>
                  <a:cs typeface="Arial"/>
                  <a:sym typeface="Arial"/>
                </a:rPr>
                <a:t>子宮内膜</a:t>
              </a:r>
              <a:endParaRPr kumimoji="0" sz="1600" b="1" i="0" u="none" strike="noStrike" kern="0" cap="none" spc="0" normalizeH="0" baseline="0" noProof="0" dirty="0">
                <a:ln>
                  <a:noFill/>
                </a:ln>
                <a:solidFill>
                  <a:srgbClr val="FFFFFF"/>
                </a:solidFill>
                <a:effectLst/>
                <a:uLnTx/>
                <a:uFillTx/>
                <a:latin typeface="ＭＳ ゴシック" panose="020B0609070205080204" pitchFamily="49" charset="-128"/>
                <a:ea typeface="ＭＳ ゴシック" panose="020B0609070205080204" pitchFamily="49" charset="-128"/>
                <a:cs typeface="Arial"/>
                <a:sym typeface="Arial"/>
              </a:endParaRPr>
            </a:p>
          </p:txBody>
        </p:sp>
        <p:cxnSp>
          <p:nvCxnSpPr>
            <p:cNvPr id="90" name="Google Shape;555;p18">
              <a:extLst>
                <a:ext uri="{FF2B5EF4-FFF2-40B4-BE49-F238E27FC236}">
                  <a16:creationId xmlns:a16="http://schemas.microsoft.com/office/drawing/2014/main" id="{FDC8CC27-49FE-7DFB-2A2C-2387AA8C0CF0}"/>
                </a:ext>
              </a:extLst>
            </p:cNvPr>
            <p:cNvCxnSpPr>
              <a:cxnSpLocks/>
            </p:cNvCxnSpPr>
            <p:nvPr/>
          </p:nvCxnSpPr>
          <p:spPr>
            <a:xfrm flipH="1">
              <a:off x="4396420" y="1305174"/>
              <a:ext cx="438900" cy="291600"/>
            </a:xfrm>
            <a:prstGeom prst="straightConnector1">
              <a:avLst/>
            </a:prstGeom>
            <a:noFill/>
            <a:ln w="19050" cap="flat" cmpd="sng">
              <a:solidFill>
                <a:srgbClr val="0070C0"/>
              </a:solidFill>
              <a:prstDash val="solid"/>
              <a:round/>
              <a:headEnd type="none" w="sm" len="sm"/>
              <a:tailEnd type="none" w="sm" len="sm"/>
            </a:ln>
          </p:spPr>
        </p:cxnSp>
        <p:cxnSp>
          <p:nvCxnSpPr>
            <p:cNvPr id="91" name="Google Shape;556;p18">
              <a:extLst>
                <a:ext uri="{FF2B5EF4-FFF2-40B4-BE49-F238E27FC236}">
                  <a16:creationId xmlns:a16="http://schemas.microsoft.com/office/drawing/2014/main" id="{F00E62A2-582E-228C-2E8E-90782E93B438}"/>
                </a:ext>
              </a:extLst>
            </p:cNvPr>
            <p:cNvCxnSpPr/>
            <p:nvPr/>
          </p:nvCxnSpPr>
          <p:spPr>
            <a:xfrm>
              <a:off x="2266184" y="2525963"/>
              <a:ext cx="245204" cy="216024"/>
            </a:xfrm>
            <a:prstGeom prst="straightConnector1">
              <a:avLst/>
            </a:prstGeom>
            <a:noFill/>
            <a:ln w="19050" cap="flat" cmpd="sng">
              <a:solidFill>
                <a:srgbClr val="0070C0"/>
              </a:solidFill>
              <a:prstDash val="solid"/>
              <a:round/>
              <a:headEnd type="none" w="sm" len="sm"/>
              <a:tailEnd type="none" w="sm" len="sm"/>
            </a:ln>
          </p:spPr>
        </p:cxnSp>
        <p:cxnSp>
          <p:nvCxnSpPr>
            <p:cNvPr id="92" name="Google Shape;557;p18">
              <a:extLst>
                <a:ext uri="{FF2B5EF4-FFF2-40B4-BE49-F238E27FC236}">
                  <a16:creationId xmlns:a16="http://schemas.microsoft.com/office/drawing/2014/main" id="{AFF0DADE-3945-E905-199C-5783CD2CD6F6}"/>
                </a:ext>
              </a:extLst>
            </p:cNvPr>
            <p:cNvCxnSpPr/>
            <p:nvPr/>
          </p:nvCxnSpPr>
          <p:spPr>
            <a:xfrm rot="10800000" flipH="1">
              <a:off x="4557764" y="2794319"/>
              <a:ext cx="396044" cy="36004"/>
            </a:xfrm>
            <a:prstGeom prst="straightConnector1">
              <a:avLst/>
            </a:prstGeom>
            <a:noFill/>
            <a:ln w="19050" cap="flat" cmpd="sng">
              <a:solidFill>
                <a:srgbClr val="F86262"/>
              </a:solidFill>
              <a:prstDash val="solid"/>
              <a:round/>
              <a:headEnd type="none" w="sm" len="sm"/>
              <a:tailEnd type="none" w="sm" len="sm"/>
            </a:ln>
          </p:spPr>
        </p:cxnSp>
        <p:cxnSp>
          <p:nvCxnSpPr>
            <p:cNvPr id="93" name="Google Shape;558;p18">
              <a:extLst>
                <a:ext uri="{FF2B5EF4-FFF2-40B4-BE49-F238E27FC236}">
                  <a16:creationId xmlns:a16="http://schemas.microsoft.com/office/drawing/2014/main" id="{F5624507-AE3F-5B1B-388D-08F4312C894A}"/>
                </a:ext>
              </a:extLst>
            </p:cNvPr>
            <p:cNvCxnSpPr>
              <a:cxnSpLocks/>
            </p:cNvCxnSpPr>
            <p:nvPr/>
          </p:nvCxnSpPr>
          <p:spPr>
            <a:xfrm rot="10800000" flipH="1">
              <a:off x="5270334" y="1580642"/>
              <a:ext cx="214200" cy="263100"/>
            </a:xfrm>
            <a:prstGeom prst="straightConnector1">
              <a:avLst/>
            </a:prstGeom>
            <a:noFill/>
            <a:ln w="19050" cap="flat" cmpd="sng">
              <a:solidFill>
                <a:srgbClr val="F86262"/>
              </a:solidFill>
              <a:prstDash val="solid"/>
              <a:round/>
              <a:headEnd type="none" w="sm" len="sm"/>
              <a:tailEnd type="none" w="sm" len="sm"/>
            </a:ln>
          </p:spPr>
        </p:cxnSp>
        <p:sp>
          <p:nvSpPr>
            <p:cNvPr id="94" name="テキスト ボックス 93">
              <a:extLst>
                <a:ext uri="{FF2B5EF4-FFF2-40B4-BE49-F238E27FC236}">
                  <a16:creationId xmlns:a16="http://schemas.microsoft.com/office/drawing/2014/main" id="{1669869A-820B-A618-0BFB-B2C6BD9CA7B1}"/>
                </a:ext>
              </a:extLst>
            </p:cNvPr>
            <p:cNvSpPr txBox="1"/>
            <p:nvPr/>
          </p:nvSpPr>
          <p:spPr>
            <a:xfrm>
              <a:off x="712652" y="940604"/>
              <a:ext cx="1553533" cy="369332"/>
            </a:xfrm>
            <a:prstGeom prst="rect">
              <a:avLst/>
            </a:prstGeom>
            <a:noFill/>
          </p:spPr>
          <p:txBody>
            <a:bodyPr wrap="square" rtlCol="0">
              <a:noAutofit/>
            </a:bodyPr>
            <a:lstStyle/>
            <a:p>
              <a:pPr defTabSz="914400">
                <a:buClr>
                  <a:srgbClr val="000000"/>
                </a:buClr>
                <a:buFont typeface="Arial"/>
                <a:buNone/>
              </a:pPr>
              <a:r>
                <a:rPr lang="ja-JP" altLang="en-US" b="1" kern="0" dirty="0">
                  <a:solidFill>
                    <a:srgbClr val="FFFFFF"/>
                  </a:solidFill>
                  <a:latin typeface="ＭＳ ゴシック" panose="020B0609070205080204" pitchFamily="49" charset="-128"/>
                  <a:ea typeface="ＭＳ ゴシック" panose="020B0609070205080204" pitchFamily="49" charset="-128"/>
                  <a:cs typeface="Arial"/>
                  <a:sym typeface="Arial"/>
                </a:rPr>
                <a:t>下垂体から</a:t>
              </a:r>
            </a:p>
          </p:txBody>
        </p:sp>
        <p:sp>
          <p:nvSpPr>
            <p:cNvPr id="95" name="テキスト ボックス 94">
              <a:extLst>
                <a:ext uri="{FF2B5EF4-FFF2-40B4-BE49-F238E27FC236}">
                  <a16:creationId xmlns:a16="http://schemas.microsoft.com/office/drawing/2014/main" id="{9D3BCD4F-7EDC-CF1F-B2BB-0861D8A442BB}"/>
                </a:ext>
              </a:extLst>
            </p:cNvPr>
            <p:cNvSpPr txBox="1"/>
            <p:nvPr/>
          </p:nvSpPr>
          <p:spPr>
            <a:xfrm>
              <a:off x="692522" y="2001523"/>
              <a:ext cx="1166590" cy="432619"/>
            </a:xfrm>
            <a:prstGeom prst="rect">
              <a:avLst/>
            </a:prstGeom>
            <a:noFill/>
          </p:spPr>
          <p:txBody>
            <a:bodyPr wrap="square" rtlCol="0">
              <a:normAutofit lnSpcReduction="10000"/>
            </a:bodyPr>
            <a:lstStyle/>
            <a:p>
              <a:pPr defTabSz="914400">
                <a:lnSpc>
                  <a:spcPct val="133333"/>
                </a:lnSpc>
                <a:buClr>
                  <a:srgbClr val="000000"/>
                </a:buClr>
                <a:buFont typeface="Arial"/>
                <a:buNone/>
              </a:pPr>
              <a:r>
                <a:rPr lang="ja-JP" altLang="en-US" b="1" kern="0" spc="-150" dirty="0">
                  <a:solidFill>
                    <a:srgbClr val="FFFFFF"/>
                  </a:solidFill>
                  <a:latin typeface="ＭＳ ゴシック" panose="020B0609070205080204" pitchFamily="49" charset="-128"/>
                  <a:ea typeface="ＭＳ ゴシック" panose="020B0609070205080204" pitchFamily="49" charset="-128"/>
                  <a:cs typeface="Arial"/>
                  <a:sym typeface="Arial"/>
                </a:rPr>
                <a:t>卵巣から</a:t>
              </a:r>
            </a:p>
          </p:txBody>
        </p:sp>
        <p:sp>
          <p:nvSpPr>
            <p:cNvPr id="96" name="テキスト ボックス 95">
              <a:extLst>
                <a:ext uri="{FF2B5EF4-FFF2-40B4-BE49-F238E27FC236}">
                  <a16:creationId xmlns:a16="http://schemas.microsoft.com/office/drawing/2014/main" id="{1D3D47B5-0ED3-5976-ED6D-0EE895796B3B}"/>
                </a:ext>
              </a:extLst>
            </p:cNvPr>
            <p:cNvSpPr txBox="1"/>
            <p:nvPr/>
          </p:nvSpPr>
          <p:spPr>
            <a:xfrm>
              <a:off x="681498" y="4827421"/>
              <a:ext cx="1736156" cy="432619"/>
            </a:xfrm>
            <a:prstGeom prst="rect">
              <a:avLst/>
            </a:prstGeom>
            <a:noFill/>
          </p:spPr>
          <p:txBody>
            <a:bodyPr wrap="square" rtlCol="0">
              <a:normAutofit lnSpcReduction="10000"/>
            </a:bodyPr>
            <a:lstStyle/>
            <a:p>
              <a:pPr defTabSz="914400">
                <a:lnSpc>
                  <a:spcPct val="133333"/>
                </a:lnSpc>
                <a:buClr>
                  <a:srgbClr val="000000"/>
                </a:buClr>
                <a:buFont typeface="Arial"/>
                <a:buNone/>
              </a:pPr>
              <a:r>
                <a:rPr lang="ja-JP" altLang="en-US" b="1" kern="0" dirty="0">
                  <a:solidFill>
                    <a:srgbClr val="FFFFFF"/>
                  </a:solidFill>
                  <a:latin typeface="ＭＳ ゴシック" panose="020B0609070205080204" pitchFamily="49" charset="-128"/>
                  <a:ea typeface="ＭＳ ゴシック" panose="020B0609070205080204" pitchFamily="49" charset="-128"/>
                  <a:cs typeface="Arial"/>
                  <a:sym typeface="Arial"/>
                </a:rPr>
                <a:t>基礎体温</a:t>
              </a:r>
            </a:p>
          </p:txBody>
        </p:sp>
        <p:sp>
          <p:nvSpPr>
            <p:cNvPr id="97" name="テキスト ボックス 96">
              <a:extLst>
                <a:ext uri="{FF2B5EF4-FFF2-40B4-BE49-F238E27FC236}">
                  <a16:creationId xmlns:a16="http://schemas.microsoft.com/office/drawing/2014/main" id="{930A5CCB-4922-858C-8898-E46C7F670899}"/>
                </a:ext>
              </a:extLst>
            </p:cNvPr>
            <p:cNvSpPr txBox="1"/>
            <p:nvPr/>
          </p:nvSpPr>
          <p:spPr>
            <a:xfrm>
              <a:off x="5080435" y="3178001"/>
              <a:ext cx="700440" cy="338554"/>
            </a:xfrm>
            <a:prstGeom prst="rect">
              <a:avLst/>
            </a:prstGeom>
            <a:noFill/>
          </p:spPr>
          <p:txBody>
            <a:bodyPr wrap="square" rtlCol="0">
              <a:normAutofit fontScale="92500" lnSpcReduction="10000"/>
            </a:bodyPr>
            <a:lstStyle/>
            <a:p>
              <a:pPr algn="ctr" defTabSz="914400">
                <a:buClr>
                  <a:srgbClr val="000000"/>
                </a:buClr>
                <a:buFont typeface="Arial"/>
                <a:buNone/>
              </a:pPr>
              <a:r>
                <a:rPr lang="ja-JP" altLang="en-US" sz="1600" b="1" kern="0">
                  <a:solidFill>
                    <a:srgbClr val="FFFFFF"/>
                  </a:solidFill>
                  <a:latin typeface="ＭＳ ゴシック" panose="020B0609070205080204" pitchFamily="49" charset="-128"/>
                  <a:ea typeface="ＭＳ ゴシック" panose="020B0609070205080204" pitchFamily="49" charset="-128"/>
                  <a:cs typeface="Arial"/>
                  <a:sym typeface="Arial"/>
                </a:rPr>
                <a:t>黄体</a:t>
              </a:r>
            </a:p>
          </p:txBody>
        </p:sp>
        <p:sp>
          <p:nvSpPr>
            <p:cNvPr id="98" name="Google Shape;538;p18">
              <a:extLst>
                <a:ext uri="{FF2B5EF4-FFF2-40B4-BE49-F238E27FC236}">
                  <a16:creationId xmlns:a16="http://schemas.microsoft.com/office/drawing/2014/main" id="{F3F090E4-AB9A-089A-CA4B-BA953F64D239}"/>
                </a:ext>
              </a:extLst>
            </p:cNvPr>
            <p:cNvSpPr/>
            <p:nvPr/>
          </p:nvSpPr>
          <p:spPr>
            <a:xfrm>
              <a:off x="823714" y="3185359"/>
              <a:ext cx="850840" cy="324000"/>
            </a:xfrm>
            <a:prstGeom prst="roundRect">
              <a:avLst>
                <a:gd name="adj" fmla="val 25756"/>
              </a:avLst>
            </a:prstGeom>
            <a:solidFill>
              <a:srgbClr val="1F497D">
                <a:lumMod val="60000"/>
                <a:lumOff val="40000"/>
              </a:srgbClr>
            </a:solidFill>
            <a:ln>
              <a:noFill/>
            </a:ln>
          </p:spPr>
          <p:txBody>
            <a:bodyPr spcFirstLastPara="1" wrap="square" lIns="0" tIns="72000" rIns="0" bIns="36000" anchor="ctr" anchorCtr="0">
              <a:normAutofit fontScale="40000" lnSpcReduction="20000"/>
            </a:bodyPr>
            <a:lstStyle/>
            <a:p>
              <a:pPr marL="0" marR="0" lvl="0" indent="0" algn="ctr" defTabSz="914400" eaLnBrk="1" fontAlgn="auto" latinLnBrk="0" hangingPunct="1">
                <a:lnSpc>
                  <a:spcPct val="133333"/>
                </a:lnSpc>
                <a:spcBef>
                  <a:spcPts val="0"/>
                </a:spcBef>
                <a:spcAft>
                  <a:spcPts val="0"/>
                </a:spcAft>
                <a:buClr>
                  <a:srgbClr val="000000"/>
                </a:buClr>
                <a:buSzTx/>
                <a:buFont typeface="Arial"/>
                <a:buNone/>
                <a:tabLst/>
                <a:defRPr/>
              </a:pPr>
              <a:endParaRPr kumimoji="0" sz="1800" b="1" i="0" u="none" strike="noStrike" kern="0" cap="none" spc="0" normalizeH="0" baseline="0" noProof="0" dirty="0">
                <a:ln>
                  <a:noFill/>
                </a:ln>
                <a:solidFill>
                  <a:srgbClr val="FFFFFF"/>
                </a:solidFill>
                <a:effectLst/>
                <a:uLnTx/>
                <a:uFillTx/>
                <a:latin typeface="ＭＳ ゴシック" panose="020B0609070205080204" pitchFamily="49" charset="-128"/>
                <a:ea typeface="ＭＳ ゴシック" panose="020B0609070205080204" pitchFamily="49" charset="-128"/>
                <a:cs typeface="Arial"/>
                <a:sym typeface="Arial"/>
              </a:endParaRPr>
            </a:p>
          </p:txBody>
        </p:sp>
        <p:sp>
          <p:nvSpPr>
            <p:cNvPr id="99" name="テキスト ボックス 98">
              <a:extLst>
                <a:ext uri="{FF2B5EF4-FFF2-40B4-BE49-F238E27FC236}">
                  <a16:creationId xmlns:a16="http://schemas.microsoft.com/office/drawing/2014/main" id="{EE8E23E1-0198-C9AE-0972-6FE420515AA1}"/>
                </a:ext>
              </a:extLst>
            </p:cNvPr>
            <p:cNvSpPr txBox="1"/>
            <p:nvPr/>
          </p:nvSpPr>
          <p:spPr>
            <a:xfrm>
              <a:off x="892157" y="3178001"/>
              <a:ext cx="700440" cy="338554"/>
            </a:xfrm>
            <a:prstGeom prst="rect">
              <a:avLst/>
            </a:prstGeom>
            <a:noFill/>
          </p:spPr>
          <p:txBody>
            <a:bodyPr wrap="square" rtlCol="0">
              <a:normAutofit fontScale="92500" lnSpcReduction="10000"/>
            </a:bodyPr>
            <a:lstStyle/>
            <a:p>
              <a:pPr algn="ctr" defTabSz="914400">
                <a:buClr>
                  <a:srgbClr val="000000"/>
                </a:buClr>
                <a:buFont typeface="Arial"/>
                <a:buNone/>
              </a:pPr>
              <a:r>
                <a:rPr lang="ja-JP" altLang="en-US" sz="1600" b="1" kern="0" dirty="0">
                  <a:solidFill>
                    <a:srgbClr val="FFFFFF"/>
                  </a:solidFill>
                  <a:latin typeface="ＭＳ ゴシック" panose="020B0609070205080204" pitchFamily="49" charset="-128"/>
                  <a:ea typeface="ＭＳ ゴシック" panose="020B0609070205080204" pitchFamily="49" charset="-128"/>
                  <a:cs typeface="Arial"/>
                  <a:sym typeface="Arial"/>
                </a:rPr>
                <a:t>卵胞</a:t>
              </a:r>
            </a:p>
          </p:txBody>
        </p:sp>
        <p:sp>
          <p:nvSpPr>
            <p:cNvPr id="3" name="Google Shape;546;p18">
              <a:extLst>
                <a:ext uri="{FF2B5EF4-FFF2-40B4-BE49-F238E27FC236}">
                  <a16:creationId xmlns:a16="http://schemas.microsoft.com/office/drawing/2014/main" id="{CFAC0FE0-0956-7D25-4BB6-6717E8098444}"/>
                </a:ext>
              </a:extLst>
            </p:cNvPr>
            <p:cNvSpPr txBox="1"/>
            <p:nvPr/>
          </p:nvSpPr>
          <p:spPr>
            <a:xfrm>
              <a:off x="1798377" y="2284131"/>
              <a:ext cx="2254987" cy="246300"/>
            </a:xfrm>
            <a:prstGeom prst="rect">
              <a:avLst/>
            </a:prstGeom>
            <a:noFill/>
            <a:ln>
              <a:noFill/>
            </a:ln>
          </p:spPr>
          <p:txBody>
            <a:bodyPr spcFirstLastPara="1" wrap="square" lIns="0" tIns="0" rIns="0" bIns="0" anchor="ctr" anchorCtr="0">
              <a:normAutofit/>
            </a:bodyPr>
            <a:lstStyle/>
            <a:p>
              <a:pPr defTabSz="914400">
                <a:lnSpc>
                  <a:spcPct val="93750"/>
                </a:lnSpc>
                <a:buClr>
                  <a:srgbClr val="000000"/>
                </a:buClr>
                <a:buFont typeface="Arial"/>
                <a:buNone/>
              </a:pPr>
              <a:r>
                <a:rPr lang="ja-JP" altLang="en-US" sz="1400" b="1" kern="0" dirty="0">
                  <a:solidFill>
                    <a:srgbClr val="0070C0"/>
                  </a:solidFill>
                  <a:latin typeface="ＭＳ ゴシック" panose="020B0609070205080204" pitchFamily="49" charset="-128"/>
                  <a:ea typeface="ＭＳ ゴシック" panose="020B0609070205080204" pitchFamily="49" charset="-128"/>
                  <a:cs typeface="Arial"/>
                  <a:sym typeface="Arial"/>
                </a:rPr>
                <a:t>（卵胞ホルモン）</a:t>
              </a:r>
              <a:endParaRPr lang="ja-JP" altLang="en-US" sz="1400" b="1" kern="0" dirty="0">
                <a:solidFill>
                  <a:srgbClr val="000000"/>
                </a:solidFill>
                <a:latin typeface="ＭＳ ゴシック" panose="020B0609070205080204" pitchFamily="49" charset="-128"/>
                <a:ea typeface="ＭＳ ゴシック" panose="020B0609070205080204" pitchFamily="49" charset="-128"/>
                <a:cs typeface="Arial"/>
                <a:sym typeface="Arial"/>
              </a:endParaRPr>
            </a:p>
          </p:txBody>
        </p:sp>
      </p:grpSp>
    </p:spTree>
    <p:extLst>
      <p:ext uri="{BB962C8B-B14F-4D97-AF65-F5344CB8AC3E}">
        <p14:creationId xmlns:p14="http://schemas.microsoft.com/office/powerpoint/2010/main" val="3329516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おもちゃ が含まれている画像&#10;&#10;自動的に生成された説明">
            <a:extLst>
              <a:ext uri="{FF2B5EF4-FFF2-40B4-BE49-F238E27FC236}">
                <a16:creationId xmlns:a16="http://schemas.microsoft.com/office/drawing/2014/main" id="{9C81C8CB-C634-11A4-EA87-31873E7A3E8C}"/>
              </a:ext>
            </a:extLst>
          </p:cNvPr>
          <p:cNvPicPr>
            <a:picLocks noChangeAspect="1"/>
          </p:cNvPicPr>
          <p:nvPr/>
        </p:nvPicPr>
        <p:blipFill rotWithShape="1">
          <a:blip r:embed="rId3"/>
          <a:srcRect b="57026"/>
          <a:stretch/>
        </p:blipFill>
        <p:spPr>
          <a:xfrm>
            <a:off x="5905486" y="3682957"/>
            <a:ext cx="2938650" cy="2732064"/>
          </a:xfrm>
          <a:prstGeom prst="rect">
            <a:avLst/>
          </a:prstGeom>
        </p:spPr>
      </p:pic>
      <p:sp>
        <p:nvSpPr>
          <p:cNvPr id="2" name="タイトル 1">
            <a:extLst>
              <a:ext uri="{FF2B5EF4-FFF2-40B4-BE49-F238E27FC236}">
                <a16:creationId xmlns:a16="http://schemas.microsoft.com/office/drawing/2014/main" id="{A189E67D-C051-C007-3237-A058947C5497}"/>
              </a:ext>
            </a:extLst>
          </p:cNvPr>
          <p:cNvSpPr>
            <a:spLocks noGrp="1"/>
          </p:cNvSpPr>
          <p:nvPr>
            <p:ph type="title"/>
          </p:nvPr>
        </p:nvSpPr>
        <p:spPr/>
        <p:txBody>
          <a:bodyPr>
            <a:normAutofit/>
          </a:bodyPr>
          <a:lstStyle/>
          <a:p>
            <a:r>
              <a:rPr kumimoji="1" lang="ja-JP" altLang="en-US" dirty="0"/>
              <a:t>月経についての悩み</a:t>
            </a:r>
          </a:p>
        </p:txBody>
      </p:sp>
      <p:sp>
        <p:nvSpPr>
          <p:cNvPr id="4" name="コンテンツ プレースホルダー 3">
            <a:extLst>
              <a:ext uri="{FF2B5EF4-FFF2-40B4-BE49-F238E27FC236}">
                <a16:creationId xmlns:a16="http://schemas.microsoft.com/office/drawing/2014/main" id="{8786472A-6F8A-1E4D-D01F-359ED93B981E}"/>
              </a:ext>
            </a:extLst>
          </p:cNvPr>
          <p:cNvSpPr>
            <a:spLocks noGrp="1"/>
          </p:cNvSpPr>
          <p:nvPr>
            <p:ph idx="1"/>
          </p:nvPr>
        </p:nvSpPr>
        <p:spPr/>
        <p:txBody>
          <a:bodyPr/>
          <a:lstStyle/>
          <a:p>
            <a:pPr>
              <a:lnSpc>
                <a:spcPct val="100000"/>
              </a:lnSpc>
              <a:spcBef>
                <a:spcPts val="1500"/>
              </a:spcBef>
            </a:pPr>
            <a:r>
              <a:rPr lang="ja-JP" altLang="en-US" sz="2500" dirty="0"/>
              <a:t>月経がまだ来ない！</a:t>
            </a:r>
          </a:p>
          <a:p>
            <a:pPr>
              <a:lnSpc>
                <a:spcPct val="100000"/>
              </a:lnSpc>
              <a:spcBef>
                <a:spcPts val="1500"/>
              </a:spcBef>
            </a:pPr>
            <a:r>
              <a:rPr lang="ja-JP" altLang="en-US" sz="2500" dirty="0"/>
              <a:t>月経になるとおなかがすごく痛い、腰も痛い</a:t>
            </a:r>
          </a:p>
          <a:p>
            <a:pPr>
              <a:lnSpc>
                <a:spcPct val="100000"/>
              </a:lnSpc>
              <a:spcBef>
                <a:spcPts val="1500"/>
              </a:spcBef>
            </a:pPr>
            <a:r>
              <a:rPr lang="ja-JP" altLang="en-US" sz="2500" dirty="0"/>
              <a:t>月経がだらだらつづく</a:t>
            </a:r>
          </a:p>
          <a:p>
            <a:pPr>
              <a:lnSpc>
                <a:spcPct val="100000"/>
              </a:lnSpc>
              <a:spcBef>
                <a:spcPts val="1500"/>
              </a:spcBef>
            </a:pPr>
            <a:r>
              <a:rPr lang="ja-JP" altLang="en-US" sz="2500" dirty="0"/>
              <a:t>月経が来るのがバラバラ</a:t>
            </a:r>
          </a:p>
          <a:p>
            <a:pPr>
              <a:lnSpc>
                <a:spcPct val="100000"/>
              </a:lnSpc>
              <a:spcBef>
                <a:spcPts val="1500"/>
              </a:spcBef>
            </a:pPr>
            <a:r>
              <a:rPr lang="ja-JP" altLang="en-US" sz="2500" dirty="0"/>
              <a:t>月経前に眠い、集中力がなくなる</a:t>
            </a:r>
          </a:p>
          <a:p>
            <a:pPr>
              <a:lnSpc>
                <a:spcPct val="100000"/>
              </a:lnSpc>
              <a:spcBef>
                <a:spcPts val="1500"/>
              </a:spcBef>
            </a:pPr>
            <a:r>
              <a:rPr lang="ja-JP" altLang="en-US" sz="2500" dirty="0"/>
              <a:t>月経が来なくなった</a:t>
            </a:r>
          </a:p>
          <a:p>
            <a:pPr>
              <a:lnSpc>
                <a:spcPct val="100000"/>
              </a:lnSpc>
              <a:spcBef>
                <a:spcPts val="1500"/>
              </a:spcBef>
            </a:pPr>
            <a:r>
              <a:rPr lang="ja-JP" altLang="en-US" sz="2500" dirty="0"/>
              <a:t>月経血の量が多い、少ない</a:t>
            </a:r>
          </a:p>
          <a:p>
            <a:pPr>
              <a:lnSpc>
                <a:spcPct val="100000"/>
              </a:lnSpc>
              <a:spcBef>
                <a:spcPts val="1500"/>
              </a:spcBef>
            </a:pPr>
            <a:r>
              <a:rPr lang="ja-JP" altLang="en-US" sz="2500" dirty="0"/>
              <a:t>突然月経になった、経血が漏れた</a:t>
            </a:r>
          </a:p>
          <a:p>
            <a:pPr marL="0" indent="0">
              <a:lnSpc>
                <a:spcPct val="100000"/>
              </a:lnSpc>
              <a:spcBef>
                <a:spcPts val="1500"/>
              </a:spcBef>
              <a:buNone/>
            </a:pPr>
            <a:endParaRPr lang="ja-JP" altLang="en-US" sz="2500" dirty="0"/>
          </a:p>
        </p:txBody>
      </p:sp>
    </p:spTree>
    <p:extLst>
      <p:ext uri="{BB962C8B-B14F-4D97-AF65-F5344CB8AC3E}">
        <p14:creationId xmlns:p14="http://schemas.microsoft.com/office/powerpoint/2010/main" val="2264155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CC7F58-6C2B-E449-9AB9-B83251FDB56E}"/>
              </a:ext>
            </a:extLst>
          </p:cNvPr>
          <p:cNvSpPr>
            <a:spLocks noGrp="1"/>
          </p:cNvSpPr>
          <p:nvPr>
            <p:ph type="title"/>
          </p:nvPr>
        </p:nvSpPr>
        <p:spPr/>
        <p:txBody>
          <a:bodyPr>
            <a:normAutofit/>
          </a:bodyPr>
          <a:lstStyle/>
          <a:p>
            <a:r>
              <a:rPr kumimoji="1" lang="ja-JP" altLang="en-US" spc="-100" dirty="0"/>
              <a:t>月経痛の上手な乗り切りかた</a:t>
            </a:r>
          </a:p>
        </p:txBody>
      </p:sp>
      <p:sp>
        <p:nvSpPr>
          <p:cNvPr id="11" name="コンテンツ プレースホルダー 10">
            <a:extLst>
              <a:ext uri="{FF2B5EF4-FFF2-40B4-BE49-F238E27FC236}">
                <a16:creationId xmlns:a16="http://schemas.microsoft.com/office/drawing/2014/main" id="{9724995F-6096-5F53-E369-1D4F81B5AD1D}"/>
              </a:ext>
            </a:extLst>
          </p:cNvPr>
          <p:cNvSpPr>
            <a:spLocks noGrp="1"/>
          </p:cNvSpPr>
          <p:nvPr>
            <p:ph idx="1"/>
          </p:nvPr>
        </p:nvSpPr>
        <p:spPr/>
        <p:txBody>
          <a:bodyPr/>
          <a:lstStyle/>
          <a:p>
            <a:pPr>
              <a:spcBef>
                <a:spcPts val="1800"/>
              </a:spcBef>
            </a:pPr>
            <a:endParaRPr lang="en-US" altLang="ja-JP" sz="2500" dirty="0"/>
          </a:p>
          <a:p>
            <a:pPr>
              <a:spcBef>
                <a:spcPts val="1800"/>
              </a:spcBef>
            </a:pPr>
            <a:r>
              <a:rPr lang="ja-JP" altLang="en-US" sz="2500" dirty="0"/>
              <a:t>お腹や腰を温める</a:t>
            </a:r>
            <a:endParaRPr lang="en-US" altLang="ja-JP" sz="2500" dirty="0"/>
          </a:p>
          <a:p>
            <a:pPr>
              <a:spcBef>
                <a:spcPts val="1800"/>
              </a:spcBef>
            </a:pPr>
            <a:r>
              <a:rPr lang="ja-JP" altLang="en-US" sz="2500" dirty="0"/>
              <a:t>好きなことをして</a:t>
            </a:r>
            <a:br>
              <a:rPr lang="en-US" altLang="ja-JP" sz="2500" dirty="0"/>
            </a:br>
            <a:r>
              <a:rPr lang="ja-JP" altLang="en-US" sz="2500" dirty="0"/>
              <a:t>リラックス</a:t>
            </a:r>
          </a:p>
          <a:p>
            <a:pPr>
              <a:spcBef>
                <a:spcPts val="1800"/>
              </a:spcBef>
            </a:pPr>
            <a:r>
              <a:rPr lang="ja-JP" altLang="en-US" sz="2500" dirty="0"/>
              <a:t>痛み止めなどの薬を</a:t>
            </a:r>
            <a:br>
              <a:rPr lang="en-US" altLang="ja-JP" sz="2500" dirty="0"/>
            </a:br>
            <a:r>
              <a:rPr lang="ja-JP" altLang="en-US" sz="2500" dirty="0"/>
              <a:t>上手に使う</a:t>
            </a:r>
            <a:endParaRPr lang="en-US" altLang="ja-JP" sz="2500" dirty="0"/>
          </a:p>
          <a:p>
            <a:pPr>
              <a:spcBef>
                <a:spcPts val="1800"/>
              </a:spcBef>
            </a:pPr>
            <a:r>
              <a:rPr lang="ja-JP" altLang="en-US" sz="2500" dirty="0"/>
              <a:t>適度な運動</a:t>
            </a:r>
          </a:p>
          <a:p>
            <a:pPr>
              <a:spcBef>
                <a:spcPts val="1800"/>
              </a:spcBef>
            </a:pPr>
            <a:endParaRPr lang="en-US" altLang="ja-JP" sz="2500" dirty="0"/>
          </a:p>
          <a:p>
            <a:pPr>
              <a:spcBef>
                <a:spcPts val="1800"/>
              </a:spcBef>
            </a:pPr>
            <a:endParaRPr lang="ja-JP" altLang="en-US" sz="2500" dirty="0"/>
          </a:p>
          <a:p>
            <a:pPr>
              <a:spcBef>
                <a:spcPts val="1800"/>
              </a:spcBef>
            </a:pPr>
            <a:endParaRPr lang="ja-JP" altLang="en-US" sz="2500" dirty="0"/>
          </a:p>
        </p:txBody>
      </p:sp>
      <p:pic>
        <p:nvPicPr>
          <p:cNvPr id="4" name="Google Shape;575;p20">
            <a:extLst>
              <a:ext uri="{FF2B5EF4-FFF2-40B4-BE49-F238E27FC236}">
                <a16:creationId xmlns:a16="http://schemas.microsoft.com/office/drawing/2014/main" id="{5A686260-88C4-F20C-71EC-10E6DEB8AA7C}"/>
              </a:ext>
            </a:extLst>
          </p:cNvPr>
          <p:cNvPicPr preferRelativeResize="0"/>
          <p:nvPr/>
        </p:nvPicPr>
        <p:blipFill rotWithShape="1">
          <a:blip r:embed="rId3">
            <a:alphaModFix/>
          </a:blip>
          <a:srcRect/>
          <a:stretch/>
        </p:blipFill>
        <p:spPr>
          <a:xfrm>
            <a:off x="4468305" y="1457386"/>
            <a:ext cx="4164805" cy="4811282"/>
          </a:xfrm>
          <a:prstGeom prst="rect">
            <a:avLst/>
          </a:prstGeom>
          <a:noFill/>
          <a:ln>
            <a:noFill/>
          </a:ln>
        </p:spPr>
      </p:pic>
      <p:grpSp>
        <p:nvGrpSpPr>
          <p:cNvPr id="8" name="Google Shape;577;p20">
            <a:extLst>
              <a:ext uri="{FF2B5EF4-FFF2-40B4-BE49-F238E27FC236}">
                <a16:creationId xmlns:a16="http://schemas.microsoft.com/office/drawing/2014/main" id="{27B1FEA2-415B-5669-20CC-1486A69105F6}"/>
              </a:ext>
            </a:extLst>
          </p:cNvPr>
          <p:cNvGrpSpPr/>
          <p:nvPr/>
        </p:nvGrpSpPr>
        <p:grpSpPr>
          <a:xfrm>
            <a:off x="6232189" y="1410251"/>
            <a:ext cx="2457483" cy="1466284"/>
            <a:chOff x="1006991" y="1424129"/>
            <a:chExt cx="2110588" cy="1466284"/>
          </a:xfrm>
        </p:grpSpPr>
        <p:sp>
          <p:nvSpPr>
            <p:cNvPr id="9" name="Google Shape;578;p20">
              <a:extLst>
                <a:ext uri="{FF2B5EF4-FFF2-40B4-BE49-F238E27FC236}">
                  <a16:creationId xmlns:a16="http://schemas.microsoft.com/office/drawing/2014/main" id="{F7CC41B7-5BF0-FEE8-8D21-2C6C7D2694A8}"/>
                </a:ext>
              </a:extLst>
            </p:cNvPr>
            <p:cNvSpPr/>
            <p:nvPr/>
          </p:nvSpPr>
          <p:spPr>
            <a:xfrm>
              <a:off x="1006991" y="1424129"/>
              <a:ext cx="2110588" cy="1466284"/>
            </a:xfrm>
            <a:prstGeom prst="ellipse">
              <a:avLst/>
            </a:prstGeom>
            <a:solidFill>
              <a:srgbClr val="FA8D5C"/>
            </a:solidFill>
            <a:ln>
              <a:noFill/>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 name="Google Shape;579;p20">
              <a:extLst>
                <a:ext uri="{FF2B5EF4-FFF2-40B4-BE49-F238E27FC236}">
                  <a16:creationId xmlns:a16="http://schemas.microsoft.com/office/drawing/2014/main" id="{046DCD77-F590-0118-EA66-793C3E820C21}"/>
                </a:ext>
              </a:extLst>
            </p:cNvPr>
            <p:cNvSpPr txBox="1"/>
            <p:nvPr/>
          </p:nvSpPr>
          <p:spPr>
            <a:xfrm>
              <a:off x="1165611" y="1578868"/>
              <a:ext cx="1778100" cy="984885"/>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None/>
              </a:pPr>
              <a:r>
                <a:rPr lang="ja-JP" altLang="en-US" sz="2800" b="1" dirty="0">
                  <a:solidFill>
                    <a:srgbClr val="FFFF99"/>
                  </a:solidFill>
                  <a:latin typeface="ＭＳ ゴシック" panose="020B0609070205080204" pitchFamily="49" charset="-128"/>
                  <a:ea typeface="ＭＳ ゴシック" panose="020B0609070205080204" pitchFamily="49" charset="-128"/>
                  <a:cs typeface="Arial"/>
                  <a:sym typeface="Arial"/>
                </a:rPr>
                <a:t>４</a:t>
              </a:r>
              <a:r>
                <a:rPr lang="ja-JP" sz="2800" b="1" dirty="0">
                  <a:solidFill>
                    <a:srgbClr val="FFFF99"/>
                  </a:solidFill>
                  <a:latin typeface="ＭＳ ゴシック" panose="020B0609070205080204" pitchFamily="49" charset="-128"/>
                  <a:ea typeface="ＭＳ ゴシック" panose="020B0609070205080204" pitchFamily="49" charset="-128"/>
                  <a:cs typeface="Arial"/>
                  <a:sym typeface="Arial"/>
                </a:rPr>
                <a:t>つの</a:t>
              </a:r>
              <a:endParaRPr sz="2800" b="1" dirty="0">
                <a:solidFill>
                  <a:srgbClr val="FFFF99"/>
                </a:solidFill>
                <a:latin typeface="ＭＳ ゴシック" panose="020B0609070205080204" pitchFamily="49" charset="-128"/>
                <a:ea typeface="ＭＳ ゴシック" panose="020B0609070205080204" pitchFamily="49" charset="-128"/>
                <a:cs typeface="Arial"/>
                <a:sym typeface="Arial"/>
              </a:endParaRPr>
            </a:p>
            <a:p>
              <a:pPr marL="0" marR="0" lvl="0" indent="0" algn="ctr" rtl="0">
                <a:lnSpc>
                  <a:spcPct val="100000"/>
                </a:lnSpc>
                <a:spcBef>
                  <a:spcPts val="0"/>
                </a:spcBef>
                <a:spcAft>
                  <a:spcPts val="0"/>
                </a:spcAft>
                <a:buNone/>
              </a:pPr>
              <a:r>
                <a:rPr lang="ja-JP" sz="3600" b="1" dirty="0">
                  <a:solidFill>
                    <a:srgbClr val="FFFF99"/>
                  </a:solidFill>
                  <a:latin typeface="ＭＳ ゴシック" panose="020B0609070205080204" pitchFamily="49" charset="-128"/>
                  <a:ea typeface="ＭＳ ゴシック" panose="020B0609070205080204" pitchFamily="49" charset="-128"/>
                  <a:cs typeface="Arial"/>
                  <a:sym typeface="Arial"/>
                </a:rPr>
                <a:t>ポイント</a:t>
              </a:r>
              <a:endParaRPr sz="3600" b="1" dirty="0">
                <a:solidFill>
                  <a:srgbClr val="FFFF99"/>
                </a:solidFill>
                <a:latin typeface="ＭＳ ゴシック" panose="020B0609070205080204" pitchFamily="49" charset="-128"/>
                <a:ea typeface="ＭＳ ゴシック" panose="020B0609070205080204" pitchFamily="49" charset="-128"/>
                <a:cs typeface="Arial"/>
                <a:sym typeface="Arial"/>
              </a:endParaRPr>
            </a:p>
          </p:txBody>
        </p:sp>
      </p:grpSp>
    </p:spTree>
    <p:extLst>
      <p:ext uri="{BB962C8B-B14F-4D97-AF65-F5344CB8AC3E}">
        <p14:creationId xmlns:p14="http://schemas.microsoft.com/office/powerpoint/2010/main" val="2080777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F8B01D84-CCDC-9DEB-8D26-AC2D8ED55CD9}"/>
              </a:ext>
            </a:extLst>
          </p:cNvPr>
          <p:cNvSpPr>
            <a:spLocks noGrp="1"/>
          </p:cNvSpPr>
          <p:nvPr>
            <p:ph type="title"/>
          </p:nvPr>
        </p:nvSpPr>
        <p:spPr/>
        <p:txBody>
          <a:bodyPr>
            <a:normAutofit/>
          </a:bodyPr>
          <a:lstStyle/>
          <a:p>
            <a:r>
              <a:rPr lang="ja-JP" altLang="en-US" spc="-100" dirty="0"/>
              <a:t>月経が来な</a:t>
            </a:r>
            <a:r>
              <a:rPr lang="ja-JP" altLang="en-US" spc="-300" dirty="0"/>
              <a:t>く</a:t>
            </a:r>
            <a:r>
              <a:rPr lang="ja-JP" altLang="en-US" spc="-100" dirty="0"/>
              <a:t>な</a:t>
            </a:r>
            <a:r>
              <a:rPr lang="ja-JP" altLang="en-US" spc="-500" dirty="0"/>
              <a:t>った</a:t>
            </a:r>
            <a:r>
              <a:rPr lang="ja-JP" altLang="en-US" spc="-100" dirty="0"/>
              <a:t>！</a:t>
            </a:r>
          </a:p>
        </p:txBody>
      </p:sp>
      <p:sp>
        <p:nvSpPr>
          <p:cNvPr id="13" name="テキスト プレースホルダー 12">
            <a:extLst>
              <a:ext uri="{FF2B5EF4-FFF2-40B4-BE49-F238E27FC236}">
                <a16:creationId xmlns:a16="http://schemas.microsoft.com/office/drawing/2014/main" id="{73A2588A-28B0-468A-5D93-DF52F7514A5A}"/>
              </a:ext>
            </a:extLst>
          </p:cNvPr>
          <p:cNvSpPr>
            <a:spLocks noGrp="1"/>
          </p:cNvSpPr>
          <p:nvPr>
            <p:ph type="body" sz="quarter" idx="11"/>
          </p:nvPr>
        </p:nvSpPr>
        <p:spPr>
          <a:xfrm>
            <a:off x="990574" y="5848749"/>
            <a:ext cx="7690967" cy="254204"/>
          </a:xfrm>
        </p:spPr>
        <p:txBody>
          <a:bodyPr/>
          <a:lstStyle/>
          <a:p>
            <a:pPr>
              <a:spcBef>
                <a:spcPts val="400"/>
              </a:spcBef>
            </a:pPr>
            <a:r>
              <a:rPr lang="ja-JP" altLang="en-US" dirty="0"/>
              <a:t>日本産科婦人科学会　生殖内分泌委員会報告</a:t>
            </a:r>
          </a:p>
          <a:p>
            <a:pPr>
              <a:spcBef>
                <a:spcPts val="400"/>
              </a:spcBef>
            </a:pPr>
            <a:r>
              <a:rPr lang="ja-JP" altLang="en-US" dirty="0"/>
              <a:t>平成</a:t>
            </a:r>
            <a:r>
              <a:rPr lang="en-US" altLang="ja-JP" dirty="0"/>
              <a:t>9</a:t>
            </a:r>
            <a:r>
              <a:rPr lang="ja-JP" altLang="en-US" dirty="0"/>
              <a:t>年度</a:t>
            </a:r>
            <a:r>
              <a:rPr lang="en-US" altLang="ja-JP" dirty="0"/>
              <a:t>〜10</a:t>
            </a:r>
            <a:r>
              <a:rPr lang="ja-JP" altLang="en-US" dirty="0"/>
              <a:t>年度検討結果報告　より改変</a:t>
            </a:r>
          </a:p>
        </p:txBody>
      </p:sp>
      <p:grpSp>
        <p:nvGrpSpPr>
          <p:cNvPr id="32" name="グループ化 31">
            <a:extLst>
              <a:ext uri="{FF2B5EF4-FFF2-40B4-BE49-F238E27FC236}">
                <a16:creationId xmlns:a16="http://schemas.microsoft.com/office/drawing/2014/main" id="{48F3E696-80EA-1D15-796B-AD48001C3F46}"/>
              </a:ext>
            </a:extLst>
          </p:cNvPr>
          <p:cNvGrpSpPr/>
          <p:nvPr/>
        </p:nvGrpSpPr>
        <p:grpSpPr>
          <a:xfrm>
            <a:off x="867231" y="1383555"/>
            <a:ext cx="7930868" cy="4885411"/>
            <a:chOff x="1375875" y="1430176"/>
            <a:chExt cx="8200104" cy="5051260"/>
          </a:xfrm>
        </p:grpSpPr>
        <p:graphicFrame>
          <p:nvGraphicFramePr>
            <p:cNvPr id="6" name="グラフ 5">
              <a:extLst>
                <a:ext uri="{FF2B5EF4-FFF2-40B4-BE49-F238E27FC236}">
                  <a16:creationId xmlns:a16="http://schemas.microsoft.com/office/drawing/2014/main" id="{C31AA788-7F1D-47BE-B894-98F2672D29C1}"/>
                </a:ext>
              </a:extLst>
            </p:cNvPr>
            <p:cNvGraphicFramePr/>
            <p:nvPr>
              <p:extLst>
                <p:ext uri="{D42A27DB-BD31-4B8C-83A1-F6EECF244321}">
                  <p14:modId xmlns:p14="http://schemas.microsoft.com/office/powerpoint/2010/main" val="856287633"/>
                </p:ext>
              </p:extLst>
            </p:nvPr>
          </p:nvGraphicFramePr>
          <p:xfrm>
            <a:off x="2395538" y="1789113"/>
            <a:ext cx="5930900" cy="4473575"/>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グループ化 7">
              <a:extLst>
                <a:ext uri="{FF2B5EF4-FFF2-40B4-BE49-F238E27FC236}">
                  <a16:creationId xmlns:a16="http://schemas.microsoft.com/office/drawing/2014/main" id="{AC15FF1E-E9C0-36E9-DCC3-F07E27CBD3E5}"/>
                </a:ext>
              </a:extLst>
            </p:cNvPr>
            <p:cNvGrpSpPr/>
            <p:nvPr/>
          </p:nvGrpSpPr>
          <p:grpSpPr>
            <a:xfrm>
              <a:off x="1375875" y="1430176"/>
              <a:ext cx="8200104" cy="5051260"/>
              <a:chOff x="-127525" y="1731"/>
              <a:chExt cx="8199770" cy="5051061"/>
            </a:xfrm>
          </p:grpSpPr>
          <p:sp>
            <p:nvSpPr>
              <p:cNvPr id="9" name="フリーフォーム 45">
                <a:extLst>
                  <a:ext uri="{FF2B5EF4-FFF2-40B4-BE49-F238E27FC236}">
                    <a16:creationId xmlns:a16="http://schemas.microsoft.com/office/drawing/2014/main" id="{DDF5E071-7C45-EB1E-5AC7-7CAC66C23B2E}"/>
                  </a:ext>
                </a:extLst>
              </p:cNvPr>
              <p:cNvSpPr/>
              <p:nvPr/>
            </p:nvSpPr>
            <p:spPr>
              <a:xfrm>
                <a:off x="1721076" y="4089190"/>
                <a:ext cx="668516" cy="461279"/>
              </a:xfrm>
              <a:custGeom>
                <a:avLst/>
                <a:gdLst>
                  <a:gd name="connsiteX0" fmla="*/ 327446 w 327510"/>
                  <a:gd name="connsiteY0" fmla="*/ -109 h 440236"/>
                  <a:gd name="connsiteX1" fmla="*/ 50321 w 327510"/>
                  <a:gd name="connsiteY1" fmla="*/ 440127 h 440236"/>
                  <a:gd name="connsiteX2" fmla="*/ -65 w 327510"/>
                  <a:gd name="connsiteY2" fmla="*/ 440127 h 440236"/>
                </a:gdLst>
                <a:ahLst/>
                <a:cxnLst>
                  <a:cxn ang="0">
                    <a:pos x="connsiteX0" y="connsiteY0"/>
                  </a:cxn>
                  <a:cxn ang="0">
                    <a:pos x="connsiteX1" y="connsiteY1"/>
                  </a:cxn>
                  <a:cxn ang="0">
                    <a:pos x="connsiteX2" y="connsiteY2"/>
                  </a:cxn>
                </a:cxnLst>
                <a:rect l="l" t="t" r="r" b="b"/>
                <a:pathLst>
                  <a:path w="327510" h="440236">
                    <a:moveTo>
                      <a:pt x="327446" y="-109"/>
                    </a:moveTo>
                    <a:lnTo>
                      <a:pt x="50321" y="440127"/>
                    </a:lnTo>
                    <a:lnTo>
                      <a:pt x="-65" y="440127"/>
                    </a:lnTo>
                  </a:path>
                </a:pathLst>
              </a:custGeom>
              <a:noFill/>
              <a:ln w="9525" cap="flat">
                <a:solidFill>
                  <a:srgbClr val="A6A6A6"/>
                </a:solidFill>
                <a:prstDash val="solid"/>
                <a:round/>
              </a:ln>
            </p:spPr>
            <p:txBody>
              <a:bodyPr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latin typeface="ＭＳ ゴシック" panose="020B0609070205080204" pitchFamily="49" charset="-128"/>
                  <a:ea typeface="ＭＳ ゴシック" panose="020B0609070205080204" pitchFamily="49" charset="-128"/>
                </a:endParaRPr>
              </a:p>
            </p:txBody>
          </p:sp>
          <p:sp>
            <p:nvSpPr>
              <p:cNvPr id="10" name="フリーフォーム 46">
                <a:extLst>
                  <a:ext uri="{FF2B5EF4-FFF2-40B4-BE49-F238E27FC236}">
                    <a16:creationId xmlns:a16="http://schemas.microsoft.com/office/drawing/2014/main" id="{C1D43842-03DD-416D-A806-A02FED4590DF}"/>
                  </a:ext>
                </a:extLst>
              </p:cNvPr>
              <p:cNvSpPr/>
              <p:nvPr/>
            </p:nvSpPr>
            <p:spPr>
              <a:xfrm>
                <a:off x="1149577" y="3349354"/>
                <a:ext cx="763843" cy="500453"/>
              </a:xfrm>
              <a:custGeom>
                <a:avLst/>
                <a:gdLst>
                  <a:gd name="connsiteX0" fmla="*/ 352639 w 352704"/>
                  <a:gd name="connsiteY0" fmla="*/ -109 h 427658"/>
                  <a:gd name="connsiteX1" fmla="*/ 50321 w 352704"/>
                  <a:gd name="connsiteY1" fmla="*/ 427549 h 427658"/>
                  <a:gd name="connsiteX2" fmla="*/ -65 w 352704"/>
                  <a:gd name="connsiteY2" fmla="*/ 427549 h 427658"/>
                </a:gdLst>
                <a:ahLst/>
                <a:cxnLst>
                  <a:cxn ang="0">
                    <a:pos x="connsiteX0" y="connsiteY0"/>
                  </a:cxn>
                  <a:cxn ang="0">
                    <a:pos x="connsiteX1" y="connsiteY1"/>
                  </a:cxn>
                  <a:cxn ang="0">
                    <a:pos x="connsiteX2" y="connsiteY2"/>
                  </a:cxn>
                </a:cxnLst>
                <a:rect l="l" t="t" r="r" b="b"/>
                <a:pathLst>
                  <a:path w="352704" h="427658">
                    <a:moveTo>
                      <a:pt x="352639" y="-109"/>
                    </a:moveTo>
                    <a:lnTo>
                      <a:pt x="50321" y="427549"/>
                    </a:lnTo>
                    <a:lnTo>
                      <a:pt x="-65" y="427549"/>
                    </a:lnTo>
                  </a:path>
                </a:pathLst>
              </a:custGeom>
              <a:noFill/>
              <a:ln w="9525" cap="flat">
                <a:solidFill>
                  <a:srgbClr val="A6A6A6"/>
                </a:solidFill>
                <a:prstDash val="solid"/>
                <a:round/>
              </a:ln>
            </p:spPr>
            <p:txBody>
              <a:bodyPr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latin typeface="ＭＳ ゴシック" panose="020B0609070205080204" pitchFamily="49" charset="-128"/>
                  <a:ea typeface="ＭＳ ゴシック" panose="020B0609070205080204" pitchFamily="49" charset="-128"/>
                </a:endParaRPr>
              </a:p>
            </p:txBody>
          </p:sp>
          <p:sp>
            <p:nvSpPr>
              <p:cNvPr id="11" name="フリーフォーム 47">
                <a:extLst>
                  <a:ext uri="{FF2B5EF4-FFF2-40B4-BE49-F238E27FC236}">
                    <a16:creationId xmlns:a16="http://schemas.microsoft.com/office/drawing/2014/main" id="{9B7C39B1-B6E0-BD61-9534-F31284FD8D2A}"/>
                  </a:ext>
                </a:extLst>
              </p:cNvPr>
              <p:cNvSpPr/>
              <p:nvPr/>
            </p:nvSpPr>
            <p:spPr>
              <a:xfrm>
                <a:off x="1043744" y="2047411"/>
                <a:ext cx="800971" cy="172562"/>
              </a:xfrm>
              <a:custGeom>
                <a:avLst/>
                <a:gdLst>
                  <a:gd name="connsiteX0" fmla="*/ 478605 w 478669"/>
                  <a:gd name="connsiteY0" fmla="*/ -109 h 75469"/>
                  <a:gd name="connsiteX1" fmla="*/ 50321 w 478669"/>
                  <a:gd name="connsiteY1" fmla="*/ 75360 h 75469"/>
                  <a:gd name="connsiteX2" fmla="*/ -65 w 478669"/>
                  <a:gd name="connsiteY2" fmla="*/ 75360 h 75469"/>
                </a:gdLst>
                <a:ahLst/>
                <a:cxnLst>
                  <a:cxn ang="0">
                    <a:pos x="connsiteX0" y="connsiteY0"/>
                  </a:cxn>
                  <a:cxn ang="0">
                    <a:pos x="connsiteX1" y="connsiteY1"/>
                  </a:cxn>
                  <a:cxn ang="0">
                    <a:pos x="connsiteX2" y="connsiteY2"/>
                  </a:cxn>
                </a:cxnLst>
                <a:rect l="l" t="t" r="r" b="b"/>
                <a:pathLst>
                  <a:path w="478669" h="75469">
                    <a:moveTo>
                      <a:pt x="478605" y="-109"/>
                    </a:moveTo>
                    <a:lnTo>
                      <a:pt x="50321" y="75360"/>
                    </a:lnTo>
                    <a:lnTo>
                      <a:pt x="-65" y="75360"/>
                    </a:lnTo>
                  </a:path>
                </a:pathLst>
              </a:custGeom>
              <a:noFill/>
              <a:ln w="9525" cap="flat">
                <a:solidFill>
                  <a:srgbClr val="A6A6A6"/>
                </a:solidFill>
                <a:prstDash val="solid"/>
                <a:round/>
              </a:ln>
            </p:spPr>
            <p:txBody>
              <a:bodyPr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latin typeface="ＭＳ ゴシック" panose="020B0609070205080204" pitchFamily="49" charset="-128"/>
                  <a:ea typeface="ＭＳ ゴシック" panose="020B0609070205080204" pitchFamily="49" charset="-128"/>
                </a:endParaRPr>
              </a:p>
            </p:txBody>
          </p:sp>
          <p:sp>
            <p:nvSpPr>
              <p:cNvPr id="12" name="フリーフォーム 48">
                <a:extLst>
                  <a:ext uri="{FF2B5EF4-FFF2-40B4-BE49-F238E27FC236}">
                    <a16:creationId xmlns:a16="http://schemas.microsoft.com/office/drawing/2014/main" id="{9879D6A5-9F17-2E5C-89F6-5BEC6A7C1F64}"/>
                  </a:ext>
                </a:extLst>
              </p:cNvPr>
              <p:cNvSpPr/>
              <p:nvPr/>
            </p:nvSpPr>
            <p:spPr>
              <a:xfrm>
                <a:off x="1092815" y="890219"/>
                <a:ext cx="1046121" cy="529425"/>
              </a:xfrm>
              <a:custGeom>
                <a:avLst/>
                <a:gdLst>
                  <a:gd name="connsiteX0" fmla="*/ 932082 w 932146"/>
                  <a:gd name="connsiteY0" fmla="*/ 490440 h 490548"/>
                  <a:gd name="connsiteX1" fmla="*/ 50321 w 932146"/>
                  <a:gd name="connsiteY1" fmla="*/ -109 h 490548"/>
                  <a:gd name="connsiteX2" fmla="*/ -65 w 932146"/>
                  <a:gd name="connsiteY2" fmla="*/ -109 h 490548"/>
                </a:gdLst>
                <a:ahLst/>
                <a:cxnLst>
                  <a:cxn ang="0">
                    <a:pos x="connsiteX0" y="connsiteY0"/>
                  </a:cxn>
                  <a:cxn ang="0">
                    <a:pos x="connsiteX1" y="connsiteY1"/>
                  </a:cxn>
                  <a:cxn ang="0">
                    <a:pos x="connsiteX2" y="connsiteY2"/>
                  </a:cxn>
                </a:cxnLst>
                <a:rect l="l" t="t" r="r" b="b"/>
                <a:pathLst>
                  <a:path w="932146" h="490548">
                    <a:moveTo>
                      <a:pt x="932082" y="490440"/>
                    </a:moveTo>
                    <a:lnTo>
                      <a:pt x="50321" y="-109"/>
                    </a:lnTo>
                    <a:lnTo>
                      <a:pt x="-65" y="-109"/>
                    </a:lnTo>
                  </a:path>
                </a:pathLst>
              </a:custGeom>
              <a:noFill/>
              <a:ln w="9525" cap="flat">
                <a:solidFill>
                  <a:srgbClr val="A6A6A6"/>
                </a:solidFill>
                <a:prstDash val="solid"/>
                <a:round/>
              </a:ln>
            </p:spPr>
            <p:txBody>
              <a:bodyPr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latin typeface="ＭＳ ゴシック" panose="020B0609070205080204" pitchFamily="49" charset="-128"/>
                  <a:ea typeface="ＭＳ ゴシック" panose="020B0609070205080204" pitchFamily="49" charset="-128"/>
                </a:endParaRPr>
              </a:p>
            </p:txBody>
          </p:sp>
          <p:sp>
            <p:nvSpPr>
              <p:cNvPr id="14" name="フリーフォーム 49">
                <a:extLst>
                  <a:ext uri="{FF2B5EF4-FFF2-40B4-BE49-F238E27FC236}">
                    <a16:creationId xmlns:a16="http://schemas.microsoft.com/office/drawing/2014/main" id="{A3A20136-6CDE-4E5C-2DF3-0590913DB6C2}"/>
                  </a:ext>
                </a:extLst>
              </p:cNvPr>
              <p:cNvSpPr/>
              <p:nvPr/>
            </p:nvSpPr>
            <p:spPr>
              <a:xfrm>
                <a:off x="1873803" y="852484"/>
                <a:ext cx="420461" cy="350033"/>
              </a:xfrm>
              <a:custGeom>
                <a:avLst/>
                <a:gdLst>
                  <a:gd name="connsiteX0" fmla="*/ 314849 w 314914"/>
                  <a:gd name="connsiteY0" fmla="*/ 314345 h 314454"/>
                  <a:gd name="connsiteX1" fmla="*/ 50321 w 314914"/>
                  <a:gd name="connsiteY1" fmla="*/ -109 h 314454"/>
                  <a:gd name="connsiteX2" fmla="*/ -65 w 314914"/>
                  <a:gd name="connsiteY2" fmla="*/ -109 h 314454"/>
                </a:gdLst>
                <a:ahLst/>
                <a:cxnLst>
                  <a:cxn ang="0">
                    <a:pos x="connsiteX0" y="connsiteY0"/>
                  </a:cxn>
                  <a:cxn ang="0">
                    <a:pos x="connsiteX1" y="connsiteY1"/>
                  </a:cxn>
                  <a:cxn ang="0">
                    <a:pos x="connsiteX2" y="connsiteY2"/>
                  </a:cxn>
                </a:cxnLst>
                <a:rect l="l" t="t" r="r" b="b"/>
                <a:pathLst>
                  <a:path w="314914" h="314454">
                    <a:moveTo>
                      <a:pt x="314849" y="314345"/>
                    </a:moveTo>
                    <a:lnTo>
                      <a:pt x="50321" y="-109"/>
                    </a:lnTo>
                    <a:lnTo>
                      <a:pt x="-65" y="-109"/>
                    </a:lnTo>
                  </a:path>
                </a:pathLst>
              </a:custGeom>
              <a:noFill/>
              <a:ln w="9525" cap="flat">
                <a:solidFill>
                  <a:srgbClr val="A6A6A6"/>
                </a:solidFill>
                <a:prstDash val="solid"/>
                <a:round/>
              </a:ln>
            </p:spPr>
            <p:txBody>
              <a:bodyPr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ltLang="en-US">
                  <a:latin typeface="ＭＳ ゴシック" panose="020B0609070205080204" pitchFamily="49" charset="-128"/>
                  <a:ea typeface="ＭＳ ゴシック" panose="020B0609070205080204" pitchFamily="49" charset="-128"/>
                </a:endParaRPr>
              </a:p>
            </p:txBody>
          </p:sp>
          <p:sp>
            <p:nvSpPr>
              <p:cNvPr id="15" name="テキスト ボックス 50">
                <a:extLst>
                  <a:ext uri="{FF2B5EF4-FFF2-40B4-BE49-F238E27FC236}">
                    <a16:creationId xmlns:a16="http://schemas.microsoft.com/office/drawing/2014/main" id="{9A9EE46C-CD5C-A43B-1643-F3814AA6740D}"/>
                  </a:ext>
                </a:extLst>
              </p:cNvPr>
              <p:cNvSpPr txBox="1"/>
              <p:nvPr/>
            </p:nvSpPr>
            <p:spPr>
              <a:xfrm>
                <a:off x="5759904" y="3196509"/>
                <a:ext cx="2312341" cy="60460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3200" b="1" dirty="0">
                    <a:ln/>
                    <a:solidFill>
                      <a:srgbClr val="EC75A9"/>
                    </a:solidFill>
                    <a:latin typeface="ＭＳ ゴシック" panose="020B0609070205080204" pitchFamily="49" charset="-128"/>
                    <a:ea typeface="ＭＳ ゴシック" panose="020B0609070205080204" pitchFamily="49" charset="-128"/>
                    <a:sym typeface="游ゴシック"/>
                    <a:rtl val="0"/>
                  </a:rPr>
                  <a:t>ダイエット</a:t>
                </a:r>
                <a:endParaRPr lang="ja-JP" altLang="en-US" sz="3200" b="1" spc="0" baseline="0" dirty="0">
                  <a:ln/>
                  <a:solidFill>
                    <a:srgbClr val="EC75A9"/>
                  </a:solidFill>
                  <a:latin typeface="ＭＳ ゴシック" panose="020B0609070205080204" pitchFamily="49" charset="-128"/>
                  <a:ea typeface="ＭＳ ゴシック" panose="020B0609070205080204" pitchFamily="49" charset="-128"/>
                  <a:sym typeface="游ゴシック"/>
                  <a:rtl val="0"/>
                </a:endParaRPr>
              </a:p>
            </p:txBody>
          </p:sp>
          <p:sp>
            <p:nvSpPr>
              <p:cNvPr id="16" name="テキスト ボックス 51">
                <a:extLst>
                  <a:ext uri="{FF2B5EF4-FFF2-40B4-BE49-F238E27FC236}">
                    <a16:creationId xmlns:a16="http://schemas.microsoft.com/office/drawing/2014/main" id="{483D7424-50FB-0445-5A8E-CCBA2FF35DC8}"/>
                  </a:ext>
                </a:extLst>
              </p:cNvPr>
              <p:cNvSpPr txBox="1"/>
              <p:nvPr/>
            </p:nvSpPr>
            <p:spPr>
              <a:xfrm>
                <a:off x="5815363" y="3692868"/>
                <a:ext cx="1097500" cy="668246"/>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3600" b="1" spc="0" baseline="0" dirty="0">
                    <a:ln/>
                    <a:solidFill>
                      <a:srgbClr val="EC75A9"/>
                    </a:solidFill>
                    <a:latin typeface="ＭＳ ゴシック" panose="020B0609070205080204" pitchFamily="49" charset="-128"/>
                    <a:ea typeface="ＭＳ ゴシック" panose="020B0609070205080204" pitchFamily="49" charset="-128"/>
                    <a:sym typeface="游ゴシック"/>
                    <a:rtl val="0"/>
                  </a:rPr>
                  <a:t>61</a:t>
                </a:r>
                <a:r>
                  <a:rPr lang="ja-JP" altLang="en-US" sz="3200" b="1" spc="0" baseline="0" dirty="0">
                    <a:ln/>
                    <a:solidFill>
                      <a:srgbClr val="EC75A9"/>
                    </a:solidFill>
                    <a:latin typeface="ＭＳ ゴシック" panose="020B0609070205080204" pitchFamily="49" charset="-128"/>
                    <a:ea typeface="ＭＳ ゴシック" panose="020B0609070205080204" pitchFamily="49" charset="-128"/>
                    <a:sym typeface="游ゴシック"/>
                    <a:rtl val="0"/>
                  </a:rPr>
                  <a:t>％</a:t>
                </a:r>
              </a:p>
            </p:txBody>
          </p:sp>
          <p:sp>
            <p:nvSpPr>
              <p:cNvPr id="17" name="テキスト ボックス 52">
                <a:extLst>
                  <a:ext uri="{FF2B5EF4-FFF2-40B4-BE49-F238E27FC236}">
                    <a16:creationId xmlns:a16="http://schemas.microsoft.com/office/drawing/2014/main" id="{64D00244-23C7-99EC-66B5-2FD247F156C7}"/>
                  </a:ext>
                </a:extLst>
              </p:cNvPr>
              <p:cNvSpPr txBox="1"/>
              <p:nvPr/>
            </p:nvSpPr>
            <p:spPr>
              <a:xfrm>
                <a:off x="1124103" y="4410080"/>
                <a:ext cx="618525"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00AFEC"/>
                    </a:solidFill>
                    <a:latin typeface="ＭＳ ゴシック" panose="020B0609070205080204" pitchFamily="49" charset="-128"/>
                    <a:ea typeface="ＭＳ ゴシック" panose="020B0609070205080204" pitchFamily="49" charset="-128"/>
                    <a:sym typeface="游ゴシック"/>
                    <a:rtl val="0"/>
                  </a:rPr>
                  <a:t>過食</a:t>
                </a:r>
              </a:p>
            </p:txBody>
          </p:sp>
          <p:sp>
            <p:nvSpPr>
              <p:cNvPr id="18" name="テキスト ボックス 53">
                <a:extLst>
                  <a:ext uri="{FF2B5EF4-FFF2-40B4-BE49-F238E27FC236}">
                    <a16:creationId xmlns:a16="http://schemas.microsoft.com/office/drawing/2014/main" id="{82048199-E8E1-B37B-82A5-E92ACF1D79BD}"/>
                  </a:ext>
                </a:extLst>
              </p:cNvPr>
              <p:cNvSpPr txBox="1"/>
              <p:nvPr/>
            </p:nvSpPr>
            <p:spPr>
              <a:xfrm>
                <a:off x="1184118" y="4702759"/>
                <a:ext cx="512454"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00AFEC"/>
                    </a:solidFill>
                    <a:latin typeface="ＭＳ ゴシック" panose="020B0609070205080204" pitchFamily="49" charset="-128"/>
                    <a:ea typeface="ＭＳ ゴシック" panose="020B0609070205080204" pitchFamily="49" charset="-128"/>
                    <a:sym typeface="游ゴシック"/>
                    <a:rtl val="0"/>
                  </a:rPr>
                  <a:t>3％</a:t>
                </a:r>
              </a:p>
            </p:txBody>
          </p:sp>
          <p:sp>
            <p:nvSpPr>
              <p:cNvPr id="19" name="テキスト ボックス 54">
                <a:extLst>
                  <a:ext uri="{FF2B5EF4-FFF2-40B4-BE49-F238E27FC236}">
                    <a16:creationId xmlns:a16="http://schemas.microsoft.com/office/drawing/2014/main" id="{3A571D3B-AB4A-E318-B817-D59E098668AF}"/>
                  </a:ext>
                </a:extLst>
              </p:cNvPr>
              <p:cNvSpPr txBox="1"/>
              <p:nvPr/>
            </p:nvSpPr>
            <p:spPr>
              <a:xfrm>
                <a:off x="-24520" y="3449886"/>
                <a:ext cx="1259921"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600" b="1" spc="0" baseline="0">
                    <a:ln/>
                    <a:solidFill>
                      <a:srgbClr val="F39800"/>
                    </a:solidFill>
                    <a:latin typeface="ＭＳ ゴシック" panose="020B0609070205080204" pitchFamily="49" charset="-128"/>
                    <a:ea typeface="ＭＳ ゴシック" panose="020B0609070205080204" pitchFamily="49" charset="-128"/>
                    <a:sym typeface="游ゴシック"/>
                    <a:rtl val="0"/>
                  </a:rPr>
                  <a:t>環境などの</a:t>
                </a:r>
                <a:endParaRPr lang="en-US" altLang="ja-JP" sz="1600" b="1" spc="0" baseline="0">
                  <a:ln/>
                  <a:solidFill>
                    <a:srgbClr val="F39800"/>
                  </a:solidFill>
                  <a:latin typeface="ＭＳ ゴシック" panose="020B0609070205080204" pitchFamily="49" charset="-128"/>
                  <a:ea typeface="ＭＳ ゴシック" panose="020B0609070205080204" pitchFamily="49" charset="-128"/>
                  <a:sym typeface="游ゴシック"/>
                  <a:rtl val="0"/>
                </a:endParaRPr>
              </a:p>
            </p:txBody>
          </p:sp>
          <p:sp>
            <p:nvSpPr>
              <p:cNvPr id="20" name="テキスト ボックス 55">
                <a:extLst>
                  <a:ext uri="{FF2B5EF4-FFF2-40B4-BE49-F238E27FC236}">
                    <a16:creationId xmlns:a16="http://schemas.microsoft.com/office/drawing/2014/main" id="{48068C54-4469-C903-A7C3-54C966B1BCF7}"/>
                  </a:ext>
                </a:extLst>
              </p:cNvPr>
              <p:cNvSpPr txBox="1"/>
              <p:nvPr/>
            </p:nvSpPr>
            <p:spPr>
              <a:xfrm>
                <a:off x="309141" y="3983866"/>
                <a:ext cx="620182"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F39800"/>
                    </a:solidFill>
                    <a:latin typeface="ＭＳ ゴシック" panose="020B0609070205080204" pitchFamily="49" charset="-128"/>
                    <a:ea typeface="ＭＳ ゴシック" panose="020B0609070205080204" pitchFamily="49" charset="-128"/>
                    <a:sym typeface="游ゴシック"/>
                    <a:rtl val="0"/>
                  </a:rPr>
                  <a:t>10％</a:t>
                </a:r>
              </a:p>
            </p:txBody>
          </p:sp>
          <p:sp>
            <p:nvSpPr>
              <p:cNvPr id="21" name="テキスト ボックス 56">
                <a:extLst>
                  <a:ext uri="{FF2B5EF4-FFF2-40B4-BE49-F238E27FC236}">
                    <a16:creationId xmlns:a16="http://schemas.microsoft.com/office/drawing/2014/main" id="{AAFDBFFD-4A3D-D0F2-E813-55C2141AF5B7}"/>
                  </a:ext>
                </a:extLst>
              </p:cNvPr>
              <p:cNvSpPr txBox="1"/>
              <p:nvPr/>
            </p:nvSpPr>
            <p:spPr>
              <a:xfrm>
                <a:off x="158213" y="1719721"/>
                <a:ext cx="832324"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00AA7B"/>
                    </a:solidFill>
                    <a:latin typeface="ＭＳ ゴシック" panose="020B0609070205080204" pitchFamily="49" charset="-128"/>
                    <a:ea typeface="ＭＳ ゴシック" panose="020B0609070205080204" pitchFamily="49" charset="-128"/>
                    <a:sym typeface="游ゴシック"/>
                    <a:rtl val="0"/>
                  </a:rPr>
                  <a:t>過度の</a:t>
                </a:r>
              </a:p>
            </p:txBody>
          </p:sp>
          <p:sp>
            <p:nvSpPr>
              <p:cNvPr id="22" name="テキスト ボックス 57">
                <a:extLst>
                  <a:ext uri="{FF2B5EF4-FFF2-40B4-BE49-F238E27FC236}">
                    <a16:creationId xmlns:a16="http://schemas.microsoft.com/office/drawing/2014/main" id="{53EEDB2E-CC79-F37C-DC9D-B398212E2441}"/>
                  </a:ext>
                </a:extLst>
              </p:cNvPr>
              <p:cNvSpPr txBox="1"/>
              <p:nvPr/>
            </p:nvSpPr>
            <p:spPr>
              <a:xfrm>
                <a:off x="277700" y="2291800"/>
                <a:ext cx="620182"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00AA7B"/>
                    </a:solidFill>
                    <a:latin typeface="ＭＳ ゴシック" panose="020B0609070205080204" pitchFamily="49" charset="-128"/>
                    <a:ea typeface="ＭＳ ゴシック" panose="020B0609070205080204" pitchFamily="49" charset="-128"/>
                    <a:sym typeface="游ゴシック"/>
                    <a:rtl val="0"/>
                  </a:rPr>
                  <a:t>10％</a:t>
                </a:r>
              </a:p>
            </p:txBody>
          </p:sp>
          <p:sp>
            <p:nvSpPr>
              <p:cNvPr id="23" name="テキスト ボックス 58">
                <a:extLst>
                  <a:ext uri="{FF2B5EF4-FFF2-40B4-BE49-F238E27FC236}">
                    <a16:creationId xmlns:a16="http://schemas.microsoft.com/office/drawing/2014/main" id="{9ED0DA8C-5AFE-CEE3-6F00-022440838D29}"/>
                  </a:ext>
                </a:extLst>
              </p:cNvPr>
              <p:cNvSpPr txBox="1"/>
              <p:nvPr/>
            </p:nvSpPr>
            <p:spPr>
              <a:xfrm>
                <a:off x="-127525" y="702432"/>
                <a:ext cx="1259921"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BF7AB1"/>
                    </a:solidFill>
                    <a:latin typeface="ＭＳ ゴシック" panose="020B0609070205080204" pitchFamily="49" charset="-128"/>
                    <a:ea typeface="ＭＳ ゴシック" panose="020B0609070205080204" pitchFamily="49" charset="-128"/>
                    <a:sym typeface="游ゴシック"/>
                    <a:rtl val="0"/>
                  </a:rPr>
                  <a:t>内分泌疾患</a:t>
                </a:r>
              </a:p>
            </p:txBody>
          </p:sp>
          <p:sp>
            <p:nvSpPr>
              <p:cNvPr id="24" name="テキスト ボックス 59">
                <a:extLst>
                  <a:ext uri="{FF2B5EF4-FFF2-40B4-BE49-F238E27FC236}">
                    <a16:creationId xmlns:a16="http://schemas.microsoft.com/office/drawing/2014/main" id="{A520035F-7A7A-33D0-91B9-133DCDE43B2E}"/>
                  </a:ext>
                </a:extLst>
              </p:cNvPr>
              <p:cNvSpPr txBox="1"/>
              <p:nvPr/>
            </p:nvSpPr>
            <p:spPr>
              <a:xfrm>
                <a:off x="240268" y="1007812"/>
                <a:ext cx="512454"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BF7AB1"/>
                    </a:solidFill>
                    <a:latin typeface="ＭＳ ゴシック" panose="020B0609070205080204" pitchFamily="49" charset="-128"/>
                    <a:ea typeface="ＭＳ ゴシック" panose="020B0609070205080204" pitchFamily="49" charset="-128"/>
                    <a:sym typeface="游ゴシック"/>
                    <a:rtl val="0"/>
                  </a:rPr>
                  <a:t>1％</a:t>
                </a:r>
              </a:p>
            </p:txBody>
          </p:sp>
          <p:sp>
            <p:nvSpPr>
              <p:cNvPr id="25" name="テキスト ボックス 60">
                <a:extLst>
                  <a:ext uri="{FF2B5EF4-FFF2-40B4-BE49-F238E27FC236}">
                    <a16:creationId xmlns:a16="http://schemas.microsoft.com/office/drawing/2014/main" id="{066B8E1C-DED5-0946-A502-C1E9B8363636}"/>
                  </a:ext>
                </a:extLst>
              </p:cNvPr>
              <p:cNvSpPr txBox="1"/>
              <p:nvPr/>
            </p:nvSpPr>
            <p:spPr>
              <a:xfrm>
                <a:off x="1220332" y="385929"/>
                <a:ext cx="832324"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8EC43E"/>
                    </a:solidFill>
                    <a:latin typeface="ＭＳ ゴシック" panose="020B0609070205080204" pitchFamily="49" charset="-128"/>
                    <a:ea typeface="ＭＳ ゴシック" panose="020B0609070205080204" pitchFamily="49" charset="-128"/>
                    <a:sym typeface="游ゴシック"/>
                    <a:rtl val="0"/>
                  </a:rPr>
                  <a:t>その他</a:t>
                </a:r>
              </a:p>
            </p:txBody>
          </p:sp>
          <p:sp>
            <p:nvSpPr>
              <p:cNvPr id="26" name="テキスト ボックス 61">
                <a:extLst>
                  <a:ext uri="{FF2B5EF4-FFF2-40B4-BE49-F238E27FC236}">
                    <a16:creationId xmlns:a16="http://schemas.microsoft.com/office/drawing/2014/main" id="{F9155FA9-0959-2B6C-1C89-CD64DAD715AC}"/>
                  </a:ext>
                </a:extLst>
              </p:cNvPr>
              <p:cNvSpPr txBox="1"/>
              <p:nvPr/>
            </p:nvSpPr>
            <p:spPr>
              <a:xfrm>
                <a:off x="1382939" y="678609"/>
                <a:ext cx="512454"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8EC43E"/>
                    </a:solidFill>
                    <a:latin typeface="ＭＳ ゴシック" panose="020B0609070205080204" pitchFamily="49" charset="-128"/>
                    <a:ea typeface="ＭＳ ゴシック" panose="020B0609070205080204" pitchFamily="49" charset="-128"/>
                    <a:sym typeface="游ゴシック"/>
                    <a:rtl val="0"/>
                  </a:rPr>
                  <a:t>3％</a:t>
                </a:r>
              </a:p>
            </p:txBody>
          </p:sp>
          <p:sp>
            <p:nvSpPr>
              <p:cNvPr id="27" name="テキスト ボックス 62">
                <a:extLst>
                  <a:ext uri="{FF2B5EF4-FFF2-40B4-BE49-F238E27FC236}">
                    <a16:creationId xmlns:a16="http://schemas.microsoft.com/office/drawing/2014/main" id="{136EE97A-A5C9-CD13-153D-E2F9B1724BEB}"/>
                  </a:ext>
                </a:extLst>
              </p:cNvPr>
              <p:cNvSpPr txBox="1"/>
              <p:nvPr/>
            </p:nvSpPr>
            <p:spPr>
              <a:xfrm>
                <a:off x="2530361" y="1731"/>
                <a:ext cx="618525"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5185C5"/>
                    </a:solidFill>
                    <a:latin typeface="ＭＳ ゴシック" panose="020B0609070205080204" pitchFamily="49" charset="-128"/>
                    <a:ea typeface="ＭＳ ゴシック" panose="020B0609070205080204" pitchFamily="49" charset="-128"/>
                    <a:sym typeface="游ゴシック"/>
                    <a:rtl val="0"/>
                  </a:rPr>
                  <a:t>不明</a:t>
                </a:r>
              </a:p>
            </p:txBody>
          </p:sp>
          <p:sp>
            <p:nvSpPr>
              <p:cNvPr id="28" name="テキスト ボックス 63">
                <a:extLst>
                  <a:ext uri="{FF2B5EF4-FFF2-40B4-BE49-F238E27FC236}">
                    <a16:creationId xmlns:a16="http://schemas.microsoft.com/office/drawing/2014/main" id="{B3791A62-B2A6-45E6-B191-DE4C627DAF9D}"/>
                  </a:ext>
                </a:extLst>
              </p:cNvPr>
              <p:cNvSpPr txBox="1"/>
              <p:nvPr/>
            </p:nvSpPr>
            <p:spPr>
              <a:xfrm>
                <a:off x="2531579" y="294410"/>
                <a:ext cx="620182"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5185C5"/>
                    </a:solidFill>
                    <a:latin typeface="ＭＳ ゴシック" panose="020B0609070205080204" pitchFamily="49" charset="-128"/>
                    <a:ea typeface="ＭＳ ゴシック" panose="020B0609070205080204" pitchFamily="49" charset="-128"/>
                    <a:sym typeface="游ゴシック"/>
                    <a:rtl val="0"/>
                  </a:rPr>
                  <a:t>12％</a:t>
                </a:r>
              </a:p>
            </p:txBody>
          </p:sp>
          <p:sp>
            <p:nvSpPr>
              <p:cNvPr id="29" name="テキスト ボックス 1">
                <a:extLst>
                  <a:ext uri="{FF2B5EF4-FFF2-40B4-BE49-F238E27FC236}">
                    <a16:creationId xmlns:a16="http://schemas.microsoft.com/office/drawing/2014/main" id="{953D18E9-5320-7128-4923-E77A1EA64689}"/>
                  </a:ext>
                </a:extLst>
              </p:cNvPr>
              <p:cNvSpPr txBox="1"/>
              <p:nvPr/>
            </p:nvSpPr>
            <p:spPr>
              <a:xfrm>
                <a:off x="82380" y="3692868"/>
                <a:ext cx="1046122"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600" b="1" spc="0" baseline="0" dirty="0">
                    <a:ln/>
                    <a:solidFill>
                      <a:srgbClr val="F39800"/>
                    </a:solidFill>
                    <a:latin typeface="ＭＳ ゴシック" panose="020B0609070205080204" pitchFamily="49" charset="-128"/>
                    <a:ea typeface="ＭＳ ゴシック" panose="020B0609070205080204" pitchFamily="49" charset="-128"/>
                    <a:sym typeface="游ゴシック"/>
                    <a:rtl val="0"/>
                  </a:rPr>
                  <a:t>ストレス</a:t>
                </a:r>
              </a:p>
            </p:txBody>
          </p:sp>
          <p:sp>
            <p:nvSpPr>
              <p:cNvPr id="30" name="テキスト ボックス 5">
                <a:extLst>
                  <a:ext uri="{FF2B5EF4-FFF2-40B4-BE49-F238E27FC236}">
                    <a16:creationId xmlns:a16="http://schemas.microsoft.com/office/drawing/2014/main" id="{C96AE20D-9066-49C5-CACF-B6A91533F870}"/>
                  </a:ext>
                </a:extLst>
              </p:cNvPr>
              <p:cNvSpPr txBox="1"/>
              <p:nvPr/>
            </p:nvSpPr>
            <p:spPr>
              <a:xfrm>
                <a:off x="55621" y="1999980"/>
                <a:ext cx="1046121"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00AA7B"/>
                    </a:solidFill>
                    <a:latin typeface="ＭＳ ゴシック" panose="020B0609070205080204" pitchFamily="49" charset="-128"/>
                    <a:ea typeface="ＭＳ ゴシック" panose="020B0609070205080204" pitchFamily="49" charset="-128"/>
                    <a:sym typeface="游ゴシック"/>
                    <a:rtl val="0"/>
                  </a:rPr>
                  <a:t>スポーツ</a:t>
                </a:r>
              </a:p>
            </p:txBody>
          </p:sp>
          <p:sp>
            <p:nvSpPr>
              <p:cNvPr id="31" name="テキスト ボックス 6">
                <a:extLst>
                  <a:ext uri="{FF2B5EF4-FFF2-40B4-BE49-F238E27FC236}">
                    <a16:creationId xmlns:a16="http://schemas.microsoft.com/office/drawing/2014/main" id="{9A9CE3E4-7809-4590-3DF0-24912DF4576B}"/>
                  </a:ext>
                </a:extLst>
              </p:cNvPr>
              <p:cNvSpPr txBox="1"/>
              <p:nvPr/>
            </p:nvSpPr>
            <p:spPr>
              <a:xfrm>
                <a:off x="180252" y="408055"/>
                <a:ext cx="618525" cy="350033"/>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ja-JP" altLang="en-US" sz="1600" b="1" spc="0" baseline="0" dirty="0">
                    <a:ln/>
                    <a:solidFill>
                      <a:srgbClr val="BF7AB1"/>
                    </a:solidFill>
                    <a:latin typeface="ＭＳ ゴシック" panose="020B0609070205080204" pitchFamily="49" charset="-128"/>
                    <a:ea typeface="ＭＳ ゴシック" panose="020B0609070205080204" pitchFamily="49" charset="-128"/>
                    <a:sym typeface="游ゴシック"/>
                    <a:rtl val="0"/>
                  </a:rPr>
                  <a:t>代謝</a:t>
                </a:r>
              </a:p>
            </p:txBody>
          </p:sp>
        </p:grpSp>
      </p:grpSp>
    </p:spTree>
    <p:extLst>
      <p:ext uri="{BB962C8B-B14F-4D97-AF65-F5344CB8AC3E}">
        <p14:creationId xmlns:p14="http://schemas.microsoft.com/office/powerpoint/2010/main" val="3170079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A452D6F5-EEAF-3940-16DD-DBF42BC5E72C}"/>
              </a:ext>
            </a:extLst>
          </p:cNvPr>
          <p:cNvSpPr>
            <a:spLocks noGrp="1"/>
          </p:cNvSpPr>
          <p:nvPr>
            <p:ph type="ctrTitle"/>
          </p:nvPr>
        </p:nvSpPr>
        <p:spPr>
          <a:xfrm>
            <a:off x="685800" y="2254388"/>
            <a:ext cx="7772400" cy="2025510"/>
          </a:xfrm>
        </p:spPr>
        <p:txBody>
          <a:bodyPr/>
          <a:lstStyle/>
          <a:p>
            <a:r>
              <a:rPr lang="ja-JP" altLang="en-US" dirty="0"/>
              <a:t>月経って何だろう？</a:t>
            </a:r>
          </a:p>
        </p:txBody>
      </p:sp>
      <p:pic>
        <p:nvPicPr>
          <p:cNvPr id="2" name="図 1" descr="図形, 円&#10;&#10;自動的に生成された説明">
            <a:extLst>
              <a:ext uri="{FF2B5EF4-FFF2-40B4-BE49-F238E27FC236}">
                <a16:creationId xmlns:a16="http://schemas.microsoft.com/office/drawing/2014/main" id="{EB91FE6B-23D4-DBB7-2199-23C3CE46DF0F}"/>
              </a:ext>
            </a:extLst>
          </p:cNvPr>
          <p:cNvPicPr>
            <a:picLocks noChangeAspect="1"/>
          </p:cNvPicPr>
          <p:nvPr/>
        </p:nvPicPr>
        <p:blipFill rotWithShape="1">
          <a:blip r:embed="rId3"/>
          <a:srcRect t="12557" b="10268"/>
          <a:stretch/>
        </p:blipFill>
        <p:spPr>
          <a:xfrm rot="20811500">
            <a:off x="483590" y="643286"/>
            <a:ext cx="2791647" cy="2157564"/>
          </a:xfrm>
          <a:prstGeom prst="rect">
            <a:avLst/>
          </a:prstGeom>
        </p:spPr>
      </p:pic>
      <p:sp>
        <p:nvSpPr>
          <p:cNvPr id="3" name="テキスト ボックス 2">
            <a:extLst>
              <a:ext uri="{FF2B5EF4-FFF2-40B4-BE49-F238E27FC236}">
                <a16:creationId xmlns:a16="http://schemas.microsoft.com/office/drawing/2014/main" id="{1FEA8602-E073-A8F5-37C0-28C514045080}"/>
              </a:ext>
            </a:extLst>
          </p:cNvPr>
          <p:cNvSpPr txBox="1"/>
          <p:nvPr/>
        </p:nvSpPr>
        <p:spPr>
          <a:xfrm rot="20851434">
            <a:off x="923162" y="1065583"/>
            <a:ext cx="1908296" cy="990015"/>
          </a:xfrm>
          <a:prstGeom prst="rect">
            <a:avLst/>
          </a:prstGeom>
          <a:noFill/>
          <a:effectLst>
            <a:outerShdw dist="38100" dir="2700000" algn="tl" rotWithShape="0">
              <a:schemeClr val="accent5">
                <a:lumMod val="75000"/>
                <a:alpha val="40000"/>
              </a:schemeClr>
            </a:outerShdw>
          </a:effectLst>
        </p:spPr>
        <p:txBody>
          <a:bodyPr wrap="square" rtlCol="0">
            <a:spAutoFit/>
          </a:bodyPr>
          <a:lstStyle/>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考えて</a:t>
            </a:r>
            <a:endParaRPr kumimoji="1" lang="en-US" altLang="ja-JP" sz="3600" b="1" spc="-300" dirty="0">
              <a:solidFill>
                <a:schemeClr val="bg1"/>
              </a:solidFill>
              <a:latin typeface="ＭＳ ゴシック" panose="020B0609070205080204" pitchFamily="49" charset="-128"/>
              <a:ea typeface="ＭＳ ゴシック" panose="020B0609070205080204" pitchFamily="49" charset="-128"/>
            </a:endParaRPr>
          </a:p>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みよ</a:t>
            </a:r>
            <a:r>
              <a:rPr kumimoji="1" lang="ja-JP" altLang="en-US" sz="3600" b="1" spc="-1000" baseline="0" dirty="0">
                <a:solidFill>
                  <a:schemeClr val="bg1"/>
                </a:solidFill>
                <a:latin typeface="ＭＳ ゴシック" panose="020B0609070205080204" pitchFamily="49" charset="-128"/>
                <a:ea typeface="ＭＳ ゴシック" panose="020B0609070205080204" pitchFamily="49" charset="-128"/>
              </a:rPr>
              <a:t>う</a:t>
            </a: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3997789706"/>
      </p:ext>
    </p:extLst>
  </p:cSld>
  <p:clrMapOvr>
    <a:masterClrMapping/>
  </p:clrMapOvr>
</p:sld>
</file>

<file path=ppt/theme/theme1.xml><?xml version="1.0" encoding="utf-8"?>
<a:theme xmlns:a="http://schemas.openxmlformats.org/drawingml/2006/main" name="ベース_マスター">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中学生のきみたちへ">
      <a:majorFont>
        <a:latin typeface="游ゴシック Medium"/>
        <a:ea typeface="游ゴシック Medium"/>
        <a:cs typeface=""/>
      </a:majorFont>
      <a:minorFont>
        <a:latin typeface="游ゴシック Medium"/>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1182</TotalTime>
  <Words>3353</Words>
  <Application>Microsoft Office PowerPoint</Application>
  <PresentationFormat>画面に合わせる (4:3)</PresentationFormat>
  <Paragraphs>299</Paragraphs>
  <Slides>24</Slides>
  <Notes>24</Notes>
  <HiddenSlides>0</HiddenSlides>
  <MMClips>0</MMClips>
  <ScaleCrop>false</ScaleCrop>
  <HeadingPairs>
    <vt:vector size="8" baseType="variant">
      <vt:variant>
        <vt:lpstr>使用されているフォント</vt:lpstr>
      </vt:variant>
      <vt:variant>
        <vt:i4>9</vt:i4>
      </vt:variant>
      <vt:variant>
        <vt:lpstr>テーマ</vt:lpstr>
      </vt:variant>
      <vt:variant>
        <vt:i4>4</vt:i4>
      </vt:variant>
      <vt:variant>
        <vt:lpstr>埋め込まれた OLE サーバー</vt:lpstr>
      </vt:variant>
      <vt:variant>
        <vt:i4>1</vt:i4>
      </vt:variant>
      <vt:variant>
        <vt:lpstr>スライド タイトル</vt:lpstr>
      </vt:variant>
      <vt:variant>
        <vt:i4>24</vt:i4>
      </vt:variant>
    </vt:vector>
  </HeadingPairs>
  <TitlesOfParts>
    <vt:vector size="38" baseType="lpstr">
      <vt:lpstr>HGｺﾞｼｯｸE</vt:lpstr>
      <vt:lpstr>ＭＳ</vt:lpstr>
      <vt:lpstr>ＭＳ ゴシック</vt:lpstr>
      <vt:lpstr>Yu Gothic</vt:lpstr>
      <vt:lpstr>游ゴシック Medium</vt:lpstr>
      <vt:lpstr>Arial</vt:lpstr>
      <vt:lpstr>Calibri</vt:lpstr>
      <vt:lpstr>Franklin Gothic Book</vt:lpstr>
      <vt:lpstr>Wingdings</vt:lpstr>
      <vt:lpstr>ベース_マスター</vt:lpstr>
      <vt:lpstr>デザインの設定</vt:lpstr>
      <vt:lpstr>2_デザインの設定</vt:lpstr>
      <vt:lpstr>1_デザインの設定</vt:lpstr>
      <vt:lpstr>Worksheet</vt:lpstr>
      <vt:lpstr>思春期って何だろう？性って何だろう？</vt:lpstr>
      <vt:lpstr>PowerPoint プレゼンテーション</vt:lpstr>
      <vt:lpstr>PowerPoint プレゼンテーション</vt:lpstr>
      <vt:lpstr>産婦人科医の仕事って？</vt:lpstr>
      <vt:lpstr>第二次性徴 （第2発育急進期）</vt:lpstr>
      <vt:lpstr>第二次性徴って何？</vt:lpstr>
      <vt:lpstr>女の子のからだの変化</vt:lpstr>
      <vt:lpstr>男の子のからだの変化</vt:lpstr>
      <vt:lpstr>外性器の変化</vt:lpstr>
      <vt:lpstr>変化はいつ頃、訪れる？</vt:lpstr>
      <vt:lpstr>女の子のからだ</vt:lpstr>
      <vt:lpstr>性に関する不安や悩み（％）</vt:lpstr>
      <vt:lpstr>PowerPoint プレゼンテーション</vt:lpstr>
      <vt:lpstr>女性のからだ</vt:lpstr>
      <vt:lpstr>女性の内性器</vt:lpstr>
      <vt:lpstr>女性の内性器</vt:lpstr>
      <vt:lpstr>月経のしくみ</vt:lpstr>
      <vt:lpstr>卵 子</vt:lpstr>
      <vt:lpstr>排卵のしくみ</vt:lpstr>
      <vt:lpstr>月経のリズム</vt:lpstr>
      <vt:lpstr>月経についての悩み</vt:lpstr>
      <vt:lpstr>月経痛の上手な乗り切りかた</vt:lpstr>
      <vt:lpstr>月経が来なくなった！</vt:lpstr>
      <vt:lpstr>月経って何だろう？</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小泉 亜由子</dc:creator>
  <cp:lastModifiedBy>ATSUKO FUKUMOTO</cp:lastModifiedBy>
  <cp:revision>301</cp:revision>
  <cp:lastPrinted>2024-04-22T04:54:21Z</cp:lastPrinted>
  <dcterms:created xsi:type="dcterms:W3CDTF">2023-12-11T08:06:40Z</dcterms:created>
  <dcterms:modified xsi:type="dcterms:W3CDTF">2024-06-03T04:19:53Z</dcterms:modified>
</cp:coreProperties>
</file>