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79" r:id="rId3"/>
  </p:sldMasterIdLst>
  <p:notesMasterIdLst>
    <p:notesMasterId r:id="rId13"/>
  </p:notesMasterIdLst>
  <p:handoutMasterIdLst>
    <p:handoutMasterId r:id="rId14"/>
  </p:handoutMasterIdLst>
  <p:sldIdLst>
    <p:sldId id="303" r:id="rId4"/>
    <p:sldId id="304" r:id="rId5"/>
    <p:sldId id="305" r:id="rId6"/>
    <p:sldId id="297" r:id="rId7"/>
    <p:sldId id="298" r:id="rId8"/>
    <p:sldId id="299" r:id="rId9"/>
    <p:sldId id="300" r:id="rId10"/>
    <p:sldId id="301" r:id="rId11"/>
    <p:sldId id="302" r:id="rId12"/>
  </p:sldIdLst>
  <p:sldSz cx="9144000" cy="6858000" type="screen4x3"/>
  <p:notesSz cx="7102475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9394"/>
    <a:srgbClr val="F5F5F5"/>
    <a:srgbClr val="F09192"/>
    <a:srgbClr val="FA7F48"/>
    <a:srgbClr val="FA7F8E"/>
    <a:srgbClr val="FFFF99"/>
    <a:srgbClr val="F8B86D"/>
    <a:srgbClr val="FA824C"/>
    <a:srgbClr val="FCA984"/>
    <a:srgbClr val="E049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61"/>
    <p:restoredTop sz="69787" autoAdjust="0"/>
  </p:normalViewPr>
  <p:slideViewPr>
    <p:cSldViewPr snapToGrid="0">
      <p:cViewPr varScale="1">
        <p:scale>
          <a:sx n="66" d="100"/>
          <a:sy n="66" d="100"/>
        </p:scale>
        <p:origin x="103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265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sign\Desktop\&#26481;2401_0191_ppt&#12473;&#12521;&#12452;&#12489;&#32232;&#38598;\&#26481;2401_0191_&#20316;&#26989;&#29992;\Link_&#12473;&#12521;&#12452;&#12489;1&#12363;&#12425;8\&#20316;&#25104;&#29992;&#20803;&#12487;&#12540;&#12479;\&#20316;&#25104;&#29992;_&#12456;&#12463;&#12475;&#12523;&#22259;\&#9316;&#24615;&#24863;&#26579;&#30151;\5_16_&#26757;&#27602;&#12398;&#24863;&#26579;&#32773;&#25968;&#12398;&#24180;&#27425;&#25512;&#31227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Sheet1!$M$5</c:f>
              <c:strCache>
                <c:ptCount val="1"/>
                <c:pt idx="0">
                  <c:v>10代</c:v>
                </c:pt>
              </c:strCache>
            </c:strRef>
          </c:tx>
          <c:spPr>
            <a:solidFill>
              <a:srgbClr val="F5BA1A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5.244873841560757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57E-4203-9A7B-52757B7FE916}"/>
                </c:ext>
              </c:extLst>
            </c:dLbl>
            <c:dLbl>
              <c:idx val="1"/>
              <c:layout>
                <c:manualLayout>
                  <c:x val="-1.4452126905118733E-17"/>
                  <c:y val="5.891650944374183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57E-4203-9A7B-52757B7FE916}"/>
                </c:ext>
              </c:extLst>
            </c:dLbl>
            <c:dLbl>
              <c:idx val="2"/>
              <c:layout>
                <c:manualLayout>
                  <c:x val="0"/>
                  <c:y val="6.754027325689880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57E-4203-9A7B-52757B7FE916}"/>
                </c:ext>
              </c:extLst>
            </c:dLbl>
            <c:dLbl>
              <c:idx val="3"/>
              <c:layout>
                <c:manualLayout>
                  <c:x val="-2.8904253810237465E-17"/>
                  <c:y val="5.676072398565297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57E-4203-9A7B-52757B7FE916}"/>
                </c:ext>
              </c:extLst>
            </c:dLbl>
            <c:dLbl>
              <c:idx val="4"/>
              <c:layout>
                <c:manualLayout>
                  <c:x val="0"/>
                  <c:y val="6.53842804718760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57E-4203-9A7B-52757B7FE916}"/>
                </c:ext>
              </c:extLst>
            </c:dLbl>
            <c:dLbl>
              <c:idx val="5"/>
              <c:layout>
                <c:manualLayout>
                  <c:x val="0"/>
                  <c:y val="6.322828768685340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57E-4203-9A7B-52757B7FE916}"/>
                </c:ext>
              </c:extLst>
            </c:dLbl>
            <c:dLbl>
              <c:idx val="6"/>
              <c:layout>
                <c:manualLayout>
                  <c:x val="-6.2071412472935168E-8"/>
                  <c:y val="8.47875935562788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57E-4203-9A7B-52757B7FE916}"/>
                </c:ext>
              </c:extLst>
            </c:dLbl>
            <c:dLbl>
              <c:idx val="7"/>
              <c:layout>
                <c:manualLayout>
                  <c:x val="0"/>
                  <c:y val="5.891650944374183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57E-4203-9A7B-52757B7FE916}"/>
                </c:ext>
              </c:extLst>
            </c:dLbl>
            <c:dLbl>
              <c:idx val="8"/>
              <c:layout>
                <c:manualLayout>
                  <c:x val="-5.780850762047493E-17"/>
                  <c:y val="8.04756079862334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57E-4203-9A7B-52757B7FE916}"/>
                </c:ext>
              </c:extLst>
            </c:dLbl>
            <c:dLbl>
              <c:idx val="9"/>
              <c:layout>
                <c:manualLayout>
                  <c:x val="-5.780850762047493E-17"/>
                  <c:y val="6.107250222876453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57E-4203-9A7B-52757B7FE916}"/>
                </c:ext>
              </c:extLst>
            </c:dLbl>
            <c:dLbl>
              <c:idx val="10"/>
              <c:layout>
                <c:manualLayout>
                  <c:x val="5.780850762047493E-17"/>
                  <c:y val="3.52016254431613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57E-4203-9A7B-52757B7FE916}"/>
                </c:ext>
              </c:extLst>
            </c:dLbl>
            <c:dLbl>
              <c:idx val="11"/>
              <c:layout>
                <c:manualLayout>
                  <c:x val="-1.241428248302533E-7"/>
                  <c:y val="6.754027325689880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57E-4203-9A7B-52757B7FE916}"/>
                </c:ext>
              </c:extLst>
            </c:dLbl>
            <c:dLbl>
              <c:idx val="12"/>
              <c:layout>
                <c:manualLayout>
                  <c:x val="0"/>
                  <c:y val="7.40080442850330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57E-4203-9A7B-52757B7FE9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ＭＳ ゴシック" panose="020B0609070205080204" pitchFamily="49" charset="-128"/>
                    <a:ea typeface="ＭＳ ゴシック" panose="020B0609070205080204" pitchFamily="49" charset="-128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Sheet1!$L$6:$L$27</c:f>
              <c:numCache>
                <c:formatCode>General</c:formatCode>
                <c:ptCount val="2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</c:numCache>
            </c:numRef>
          </c:cat>
          <c:val>
            <c:numRef>
              <c:f>Sheet1!$M$6:$M$27</c:f>
              <c:numCache>
                <c:formatCode>General</c:formatCode>
                <c:ptCount val="22"/>
                <c:pt idx="0">
                  <c:v>17</c:v>
                </c:pt>
                <c:pt idx="1">
                  <c:v>20</c:v>
                </c:pt>
                <c:pt idx="2">
                  <c:v>24</c:v>
                </c:pt>
                <c:pt idx="3">
                  <c:v>19</c:v>
                </c:pt>
                <c:pt idx="4">
                  <c:v>23</c:v>
                </c:pt>
                <c:pt idx="5">
                  <c:v>22</c:v>
                </c:pt>
                <c:pt idx="6">
                  <c:v>32</c:v>
                </c:pt>
                <c:pt idx="7">
                  <c:v>20</c:v>
                </c:pt>
                <c:pt idx="8">
                  <c:v>30</c:v>
                </c:pt>
                <c:pt idx="9">
                  <c:v>21</c:v>
                </c:pt>
                <c:pt idx="10">
                  <c:v>9</c:v>
                </c:pt>
                <c:pt idx="11">
                  <c:v>24</c:v>
                </c:pt>
                <c:pt idx="12">
                  <c:v>27</c:v>
                </c:pt>
                <c:pt idx="13">
                  <c:v>43</c:v>
                </c:pt>
                <c:pt idx="14">
                  <c:v>67</c:v>
                </c:pt>
                <c:pt idx="15">
                  <c:v>103</c:v>
                </c:pt>
                <c:pt idx="16">
                  <c:v>151</c:v>
                </c:pt>
                <c:pt idx="17">
                  <c:v>189</c:v>
                </c:pt>
                <c:pt idx="18">
                  <c:v>303</c:v>
                </c:pt>
                <c:pt idx="19">
                  <c:v>265</c:v>
                </c:pt>
                <c:pt idx="20">
                  <c:v>208</c:v>
                </c:pt>
                <c:pt idx="21">
                  <c:v>242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A57E-4203-9A7B-52757B7FE91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69"/>
        <c:axId val="599024504"/>
        <c:axId val="599024864"/>
      </c:barChart>
      <c:lineChart>
        <c:grouping val="standard"/>
        <c:varyColors val="0"/>
        <c:ser>
          <c:idx val="1"/>
          <c:order val="1"/>
          <c:tx>
            <c:strRef>
              <c:f>Sheet1!$N$5</c:f>
              <c:strCache>
                <c:ptCount val="1"/>
                <c:pt idx="0">
                  <c:v>総数</c:v>
                </c:pt>
              </c:strCache>
            </c:strRef>
          </c:tx>
          <c:spPr>
            <a:ln w="34925" cap="rnd">
              <a:solidFill>
                <a:srgbClr val="88C9A1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rgbClr val="88C9A1"/>
              </a:solidFill>
              <a:ln w="9525">
                <a:noFill/>
                <a:round/>
              </a:ln>
              <a:effectLst/>
            </c:spPr>
          </c:marker>
          <c:dLbls>
            <c:dLbl>
              <c:idx val="0"/>
              <c:layout>
                <c:manualLayout>
                  <c:x val="-3.4141635541991434E-2"/>
                  <c:y val="-3.47759832479837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57E-4203-9A7B-52757B7FE916}"/>
                </c:ext>
              </c:extLst>
            </c:dLbl>
            <c:dLbl>
              <c:idx val="1"/>
              <c:layout>
                <c:manualLayout>
                  <c:x val="-3.4141635541991434E-2"/>
                  <c:y val="-2.9509879128397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57E-4203-9A7B-52757B7FE916}"/>
                </c:ext>
              </c:extLst>
            </c:dLbl>
            <c:dLbl>
              <c:idx val="2"/>
              <c:layout>
                <c:manualLayout>
                  <c:x val="-3.4141635541991462E-2"/>
                  <c:y val="-4.26751394273631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A57E-4203-9A7B-52757B7FE916}"/>
                </c:ext>
              </c:extLst>
            </c:dLbl>
            <c:dLbl>
              <c:idx val="3"/>
              <c:layout>
                <c:manualLayout>
                  <c:x val="-3.4141635541991434E-2"/>
                  <c:y val="-3.21429311881907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A57E-4203-9A7B-52757B7FE916}"/>
                </c:ext>
              </c:extLst>
            </c:dLbl>
            <c:dLbl>
              <c:idx val="4"/>
              <c:layout>
                <c:manualLayout>
                  <c:x val="-3.4145608112386032E-2"/>
                  <c:y val="-4.79412435469491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A57E-4203-9A7B-52757B7FE916}"/>
                </c:ext>
              </c:extLst>
            </c:dLbl>
            <c:dLbl>
              <c:idx val="5"/>
              <c:layout>
                <c:manualLayout>
                  <c:x val="-3.4141635541991434E-2"/>
                  <c:y val="-3.21429311881906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A57E-4203-9A7B-52757B7FE916}"/>
                </c:ext>
              </c:extLst>
            </c:dLbl>
            <c:dLbl>
              <c:idx val="6"/>
              <c:layout>
                <c:manualLayout>
                  <c:x val="-3.414163554199149E-2"/>
                  <c:y val="-3.74090353077768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A57E-4203-9A7B-52757B7FE916}"/>
                </c:ext>
              </c:extLst>
            </c:dLbl>
            <c:dLbl>
              <c:idx val="7"/>
              <c:layout>
                <c:manualLayout>
                  <c:x val="-3.4141635541991434E-2"/>
                  <c:y val="-4.0042087367570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A57E-4203-9A7B-52757B7FE916}"/>
                </c:ext>
              </c:extLst>
            </c:dLbl>
            <c:dLbl>
              <c:idx val="8"/>
              <c:layout>
                <c:manualLayout>
                  <c:x val="-3.4141635541991434E-2"/>
                  <c:y val="-4.2675139427363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A57E-4203-9A7B-52757B7FE916}"/>
                </c:ext>
              </c:extLst>
            </c:dLbl>
            <c:dLbl>
              <c:idx val="9"/>
              <c:layout>
                <c:manualLayout>
                  <c:x val="-3.4141635541991434E-2"/>
                  <c:y val="-3.47759832479838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A57E-4203-9A7B-52757B7FE916}"/>
                </c:ext>
              </c:extLst>
            </c:dLbl>
            <c:dLbl>
              <c:idx val="10"/>
              <c:layout>
                <c:manualLayout>
                  <c:x val="-3.4141635541991434E-2"/>
                  <c:y val="-4.79412435469492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A57E-4203-9A7B-52757B7FE916}"/>
                </c:ext>
              </c:extLst>
            </c:dLbl>
            <c:dLbl>
              <c:idx val="11"/>
              <c:layout>
                <c:manualLayout>
                  <c:x val="-3.414163554199149E-2"/>
                  <c:y val="-4.53081914871560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A57E-4203-9A7B-52757B7FE916}"/>
                </c:ext>
              </c:extLst>
            </c:dLbl>
            <c:dLbl>
              <c:idx val="17"/>
              <c:layout>
                <c:manualLayout>
                  <c:x val="-4.0266718376291422E-2"/>
                  <c:y val="-3.740903530777688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A57E-4203-9A7B-52757B7FE916}"/>
                </c:ext>
              </c:extLst>
            </c:dLbl>
            <c:dLbl>
              <c:idx val="19"/>
              <c:layout>
                <c:manualLayout>
                  <c:x val="-4.0266718376291422E-2"/>
                  <c:y val="-3.7409035307776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A57E-4203-9A7B-52757B7FE916}"/>
                </c:ext>
              </c:extLst>
            </c:dLbl>
            <c:dLbl>
              <c:idx val="20"/>
              <c:layout>
                <c:manualLayout>
                  <c:x val="-4.0266718376291422E-2"/>
                  <c:y val="-4.00420873675699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A57E-4203-9A7B-52757B7FE916}"/>
                </c:ext>
              </c:extLst>
            </c:dLbl>
            <c:dLbl>
              <c:idx val="21"/>
              <c:layout>
                <c:manualLayout>
                  <c:x val="-4.0266780447703716E-2"/>
                  <c:y val="-4.2675139427363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A57E-4203-9A7B-52757B7FE9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ＭＳ ゴシック" panose="020B0609070205080204" pitchFamily="49" charset="-128"/>
                    <a:ea typeface="ＭＳ ゴシック" panose="020B0609070205080204" pitchFamily="49" charset="-128"/>
                    <a:cs typeface="+mn-cs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Sheet1!$L$6:$L$27</c:f>
              <c:numCache>
                <c:formatCode>General</c:formatCode>
                <c:ptCount val="2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</c:numCache>
            </c:numRef>
          </c:cat>
          <c:val>
            <c:numRef>
              <c:f>Sheet1!$N$6:$N$27</c:f>
              <c:numCache>
                <c:formatCode>General</c:formatCode>
                <c:ptCount val="22"/>
                <c:pt idx="0">
                  <c:v>759</c:v>
                </c:pt>
                <c:pt idx="1">
                  <c:v>585</c:v>
                </c:pt>
                <c:pt idx="2">
                  <c:v>575</c:v>
                </c:pt>
                <c:pt idx="3">
                  <c:v>509</c:v>
                </c:pt>
                <c:pt idx="4">
                  <c:v>533</c:v>
                </c:pt>
                <c:pt idx="5">
                  <c:v>543</c:v>
                </c:pt>
                <c:pt idx="6">
                  <c:v>637</c:v>
                </c:pt>
                <c:pt idx="7">
                  <c:v>719</c:v>
                </c:pt>
                <c:pt idx="8">
                  <c:v>827</c:v>
                </c:pt>
                <c:pt idx="9">
                  <c:v>691</c:v>
                </c:pt>
                <c:pt idx="10">
                  <c:v>621</c:v>
                </c:pt>
                <c:pt idx="11">
                  <c:v>827</c:v>
                </c:pt>
                <c:pt idx="12">
                  <c:v>875</c:v>
                </c:pt>
                <c:pt idx="13">
                  <c:v>1228</c:v>
                </c:pt>
                <c:pt idx="14">
                  <c:v>1661</c:v>
                </c:pt>
                <c:pt idx="15">
                  <c:v>2690</c:v>
                </c:pt>
                <c:pt idx="16">
                  <c:v>4575</c:v>
                </c:pt>
                <c:pt idx="17">
                  <c:v>5826</c:v>
                </c:pt>
                <c:pt idx="18">
                  <c:v>7007</c:v>
                </c:pt>
                <c:pt idx="19">
                  <c:v>6642</c:v>
                </c:pt>
                <c:pt idx="20">
                  <c:v>5867</c:v>
                </c:pt>
                <c:pt idx="21">
                  <c:v>7978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A57E-4203-9A7B-52757B7FE91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680256127"/>
        <c:axId val="680254399"/>
      </c:lineChart>
      <c:catAx>
        <c:axId val="599024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defRPr>
            </a:pPr>
            <a:endParaRPr lang="ja-JP"/>
          </a:p>
        </c:txPr>
        <c:crossAx val="599024864"/>
        <c:crosses val="autoZero"/>
        <c:auto val="1"/>
        <c:lblAlgn val="ctr"/>
        <c:lblOffset val="100"/>
        <c:noMultiLvlLbl val="0"/>
      </c:catAx>
      <c:valAx>
        <c:axId val="599024864"/>
        <c:scaling>
          <c:orientation val="minMax"/>
          <c:max val="350"/>
          <c:min val="0"/>
        </c:scaling>
        <c:delete val="0"/>
        <c:axPos val="l"/>
        <c:numFmt formatCode="General" sourceLinked="1"/>
        <c:majorTickMark val="none"/>
        <c:minorTickMark val="none"/>
        <c:tickLblPos val="high"/>
        <c:spPr>
          <a:noFill/>
          <a:ln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defRPr>
            </a:pPr>
            <a:endParaRPr lang="ja-JP"/>
          </a:p>
        </c:txPr>
        <c:crossAx val="599024504"/>
        <c:crosses val="autoZero"/>
        <c:crossBetween val="between"/>
      </c:valAx>
      <c:valAx>
        <c:axId val="680254399"/>
        <c:scaling>
          <c:orientation val="minMax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low"/>
        <c:spPr>
          <a:noFill/>
          <a:ln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defRPr>
            </a:pPr>
            <a:endParaRPr lang="ja-JP"/>
          </a:p>
        </c:txPr>
        <c:crossAx val="680256127"/>
        <c:crosses val="max"/>
        <c:crossBetween val="between"/>
      </c:valAx>
      <c:catAx>
        <c:axId val="680256127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80254399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0925797431237793"/>
          <c:y val="0.92981314523950154"/>
          <c:w val="0.21498776921611887"/>
          <c:h val="6.99748900080442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3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508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513508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r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7739" cy="513507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4023092" y="9721107"/>
            <a:ext cx="3077739" cy="513507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r">
              <a:defRPr sz="1300"/>
            </a:lvl1pPr>
          </a:lstStyle>
          <a:p>
            <a:fld id="{C6A2513F-0D15-DE48-9E3F-37045342F1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7855671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508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l">
              <a:defRPr sz="13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508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r">
              <a:defRPr sz="13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37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66" tIns="49533" rIns="99066" bIns="4953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48" y="4925407"/>
            <a:ext cx="5681980" cy="4029879"/>
          </a:xfrm>
          <a:prstGeom prst="rect">
            <a:avLst/>
          </a:prstGeom>
        </p:spPr>
        <p:txBody>
          <a:bodyPr vert="horz" lIns="99066" tIns="49533" rIns="99066" bIns="49533" rtlCol="0"/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7739" cy="513507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l">
              <a:defRPr sz="13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67849" y="9721107"/>
            <a:ext cx="3077739" cy="513507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r">
              <a:defRPr sz="13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fld id="{D0944288-A7DE-F646-AEDB-2B7F76E543B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939116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kumimoji="1" sz="1100" kern="1200" spc="0" baseline="0">
        <a:solidFill>
          <a:schemeClr val="tx1"/>
        </a:solidFill>
        <a:latin typeface="ＭＳ ゴシック" panose="020B0609070205080204" pitchFamily="49" charset="-128"/>
        <a:ea typeface="ＭＳ ゴシック" panose="020B0609070205080204" pitchFamily="49" charset="-128"/>
        <a:cs typeface="+mn-cs"/>
      </a:defRPr>
    </a:lvl1pPr>
    <a:lvl2pPr marL="457200" algn="l" defTabSz="914400" rtl="0" eaLnBrk="1" latinLnBrk="0" hangingPunct="1">
      <a:defRPr kumimoji="1" sz="1100" kern="1200" spc="0" baseline="0">
        <a:solidFill>
          <a:schemeClr val="tx1"/>
        </a:solidFill>
        <a:latin typeface="ＭＳ ゴシック" panose="020B0609070205080204" pitchFamily="49" charset="-128"/>
        <a:ea typeface="ＭＳ ゴシック" panose="020B0609070205080204" pitchFamily="49" charset="-128"/>
        <a:cs typeface="+mn-cs"/>
      </a:defRPr>
    </a:lvl2pPr>
    <a:lvl3pPr marL="914400" algn="l" defTabSz="914400" rtl="0" eaLnBrk="1" latinLnBrk="0" hangingPunct="1">
      <a:defRPr kumimoji="1" sz="1100" kern="1200" spc="0" baseline="0">
        <a:solidFill>
          <a:schemeClr val="tx1"/>
        </a:solidFill>
        <a:latin typeface="ＭＳ ゴシック" panose="020B0609070205080204" pitchFamily="49" charset="-128"/>
        <a:ea typeface="ＭＳ ゴシック" panose="020B0609070205080204" pitchFamily="49" charset="-128"/>
        <a:cs typeface="+mn-cs"/>
      </a:defRPr>
    </a:lvl3pPr>
    <a:lvl4pPr marL="1371600" algn="l" defTabSz="914400" rtl="0" eaLnBrk="1" latinLnBrk="0" hangingPunct="1">
      <a:defRPr kumimoji="1" sz="1100" kern="1200" spc="0" baseline="0">
        <a:solidFill>
          <a:schemeClr val="tx1"/>
        </a:solidFill>
        <a:latin typeface="ＭＳ ゴシック" panose="020B0609070205080204" pitchFamily="49" charset="-128"/>
        <a:ea typeface="ＭＳ ゴシック" panose="020B0609070205080204" pitchFamily="49" charset="-128"/>
        <a:cs typeface="+mn-cs"/>
      </a:defRPr>
    </a:lvl4pPr>
    <a:lvl5pPr marL="1828800" algn="l" defTabSz="914400" rtl="0" eaLnBrk="1" latinLnBrk="0" hangingPunct="1">
      <a:defRPr kumimoji="1" sz="1100" kern="1200" spc="0" baseline="0">
        <a:solidFill>
          <a:schemeClr val="tx1"/>
        </a:solidFill>
        <a:latin typeface="ＭＳ ゴシック" panose="020B0609070205080204" pitchFamily="49" charset="-128"/>
        <a:ea typeface="ＭＳ ゴシック" panose="020B0609070205080204" pitchFamily="49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【</a:t>
            </a:r>
            <a:r>
              <a:rPr kumimoji="1" lang="ja-JP" altLang="en-US" dirty="0"/>
              <a:t>中学生対象説明</a:t>
            </a:r>
            <a:r>
              <a:rPr kumimoji="1" lang="en-US" altLang="ja-JP" dirty="0"/>
              <a:t>】</a:t>
            </a:r>
          </a:p>
          <a:p>
            <a:r>
              <a:rPr kumimoji="1" lang="ja-JP" altLang="en-US" dirty="0"/>
              <a:t>思春期とは、いつのことかご存知でしょうか？今、皆さんはまさに思春期を生きています。小学校の低学年の頃とは違い、外見や内面だけでなく、からだのしくみそのものも成長する時期です。生まれたときの赤ちゃんの外性器の様子で男の子、女の子と判断しますが、この生まれたときの性別を生物学的性と呼びます。まず、この性別の違い、自分のからだのしくみをこれから学んでゆきましょう。</a:t>
            </a:r>
          </a:p>
          <a:p>
            <a:endParaRPr kumimoji="1" lang="ja-JP" altLang="en-US" dirty="0"/>
          </a:p>
          <a:p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44288-A7DE-F646-AEDB-2B7F76E543B3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3B77D1A-8BEB-FF4D-F0B8-53CCE46B302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3271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sz="1200" dirty="0"/>
              <a:t>【</a:t>
            </a:r>
            <a:r>
              <a:rPr lang="ja-JP" altLang="en-US" sz="1200" dirty="0"/>
              <a:t>中学生対象説明</a:t>
            </a:r>
            <a:r>
              <a:rPr lang="en-US" altLang="ja-JP" sz="1200" dirty="0"/>
              <a:t>】</a:t>
            </a:r>
          </a:p>
          <a:p>
            <a:r>
              <a:rPr lang="ja-JP" altLang="en-US" sz="1200" dirty="0"/>
              <a:t>日本産婦人科医会 女性保健部では、中学生高校生向けの性教育スライドを作成しています。</a:t>
            </a:r>
          </a:p>
          <a:p>
            <a:pPr marL="185749" indent="-185749">
              <a:buFont typeface="Arial" panose="020B0604020202020204" pitchFamily="34" charset="0"/>
              <a:buChar char="•"/>
            </a:pPr>
            <a:r>
              <a:rPr lang="ja-JP" altLang="en-US" sz="1200" dirty="0"/>
              <a:t>中学生高校生向けにわかりやすく作成したものであって、医療水準を示したものではありません。</a:t>
            </a:r>
          </a:p>
          <a:p>
            <a:pPr marL="185749" indent="-185749">
              <a:buFont typeface="Arial" panose="020B0604020202020204" pitchFamily="34" charset="0"/>
              <a:buChar char="•"/>
            </a:pPr>
            <a:r>
              <a:rPr lang="ja-JP" altLang="en-US" sz="1200" dirty="0"/>
              <a:t>目的別に指導しやすいように、削除・追加してご活用ください。</a:t>
            </a:r>
          </a:p>
          <a:p>
            <a:pPr marL="185749" indent="-185749">
              <a:buFont typeface="Arial" panose="020B0604020202020204" pitchFamily="34" charset="0"/>
              <a:buChar char="•"/>
            </a:pPr>
            <a:r>
              <a:rPr lang="ja-JP" altLang="en-US" sz="1200" dirty="0"/>
              <a:t>使用する際には、必ず</a:t>
            </a:r>
            <a:r>
              <a:rPr lang="en-US" altLang="ja-JP" sz="1200" dirty="0"/>
              <a:t>『</a:t>
            </a:r>
            <a:r>
              <a:rPr lang="ja-JP" altLang="en-US" sz="1200" dirty="0"/>
              <a:t>日本産婦人科医会「思春期ってなんだろう？性ってなんだろう？</a:t>
            </a:r>
            <a:r>
              <a:rPr lang="en-US" altLang="ja-JP" sz="1200" dirty="0"/>
              <a:t>2024</a:t>
            </a:r>
            <a:r>
              <a:rPr lang="ja-JP" altLang="en-US" sz="1200" dirty="0"/>
              <a:t>年度改訂版」</a:t>
            </a:r>
            <a:r>
              <a:rPr lang="en-US" altLang="ja-JP" sz="1200" dirty="0"/>
              <a:t>』</a:t>
            </a:r>
            <a:r>
              <a:rPr lang="ja-JP" altLang="en-US" sz="1200" dirty="0"/>
              <a:t>よりの出典をご記載いただきますようお願い申し上げます。</a:t>
            </a:r>
          </a:p>
          <a:p>
            <a:pPr marL="185749" indent="-185749">
              <a:buFont typeface="Arial" panose="020B0604020202020204" pitchFamily="34" charset="0"/>
              <a:buChar char="•"/>
            </a:pPr>
            <a:endParaRPr lang="ja-JP" altLang="en-US" sz="1200" dirty="0"/>
          </a:p>
          <a:p>
            <a:endParaRPr lang="ja-JP" altLang="en-US" sz="1200" dirty="0"/>
          </a:p>
          <a:p>
            <a:pPr eaLnBrk="1" hangingPunct="1">
              <a:spcBef>
                <a:spcPct val="0"/>
              </a:spcBef>
            </a:pPr>
            <a:endParaRPr lang="en-US" altLang="ja-JP" sz="1200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44288-A7DE-F646-AEDB-2B7F76E543B3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408B9B8-B079-F487-23A4-C9394ADE2C2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2202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44288-A7DE-F646-AEDB-2B7F76E543B3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0532F6C-5F9F-4652-0031-AB00A7E0344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1104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【</a:t>
            </a:r>
            <a:r>
              <a:rPr kumimoji="1" lang="ja-JP" altLang="en-US" dirty="0"/>
              <a:t>中学生対象説明</a:t>
            </a:r>
            <a:r>
              <a:rPr kumimoji="1" lang="en-US" altLang="ja-JP" dirty="0"/>
              <a:t>】</a:t>
            </a:r>
          </a:p>
          <a:p>
            <a:r>
              <a:rPr kumimoji="1" lang="ja-JP" altLang="en-US" dirty="0"/>
              <a:t>厚生労働省は、協力医療機関を選んで定点とし、</a:t>
            </a:r>
            <a:r>
              <a:rPr kumimoji="1" lang="en-US" altLang="ja-JP" dirty="0"/>
              <a:t>STI</a:t>
            </a:r>
            <a:r>
              <a:rPr kumimoji="1" lang="ja-JP" altLang="en-US" dirty="0"/>
              <a:t>の</a:t>
            </a:r>
            <a:r>
              <a:rPr kumimoji="1" lang="ja-JP" altLang="en-US"/>
              <a:t>報告をまとめています。</a:t>
            </a:r>
            <a:endParaRPr kumimoji="1" lang="ja-JP" altLang="en-US" dirty="0"/>
          </a:p>
          <a:p>
            <a:r>
              <a:rPr kumimoji="1" lang="ja-JP" altLang="en-US" dirty="0"/>
              <a:t>性感染症の協力医療機関での報告数です。</a:t>
            </a:r>
          </a:p>
          <a:p>
            <a:r>
              <a:rPr kumimoji="1" lang="ja-JP" altLang="en-US" dirty="0"/>
              <a:t>クラミジアが最も多く、淋菌、ヘルペス、尖形コンジローマの順に多いです。</a:t>
            </a:r>
          </a:p>
          <a:p>
            <a:endParaRPr kumimoji="1" lang="ja-JP" altLang="en-US" dirty="0"/>
          </a:p>
          <a:p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44288-A7DE-F646-AEDB-2B7F76E543B3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EC240D8-5275-2739-7A9F-A76D1A62037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8822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【</a:t>
            </a:r>
            <a:r>
              <a:rPr kumimoji="1" lang="ja-JP" altLang="en-US" dirty="0"/>
              <a:t>中学生対象説明</a:t>
            </a:r>
            <a:r>
              <a:rPr kumimoji="1" lang="en-US" altLang="ja-JP" dirty="0"/>
              <a:t>】</a:t>
            </a:r>
          </a:p>
          <a:p>
            <a:r>
              <a:rPr kumimoji="1" lang="ja-JP" altLang="en-US" dirty="0"/>
              <a:t>同じく</a:t>
            </a:r>
            <a:r>
              <a:rPr kumimoji="1" lang="en-US" altLang="ja-JP" dirty="0"/>
              <a:t>10</a:t>
            </a:r>
            <a:r>
              <a:rPr kumimoji="1" lang="ja-JP" altLang="en-US" dirty="0"/>
              <a:t>代の性感染症の協力医療機関での報告数です。</a:t>
            </a:r>
          </a:p>
          <a:p>
            <a:r>
              <a:rPr kumimoji="1" lang="ja-JP" altLang="en-US" dirty="0"/>
              <a:t>クラミジアが最も多く、次が淋菌で、ヘルペスと尖形コンジローマが同じくらいです。</a:t>
            </a:r>
          </a:p>
          <a:p>
            <a:endParaRPr kumimoji="1" lang="ja-JP" altLang="en-US" dirty="0"/>
          </a:p>
          <a:p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44288-A7DE-F646-AEDB-2B7F76E543B3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41C1BE3-507E-5B0D-0D5B-3927E191003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84218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【</a:t>
            </a:r>
            <a:r>
              <a:rPr kumimoji="1" lang="ja-JP" altLang="en-US" dirty="0"/>
              <a:t>中学生対象説明</a:t>
            </a:r>
            <a:r>
              <a:rPr kumimoji="1" lang="en-US" altLang="ja-JP" dirty="0"/>
              <a:t>】</a:t>
            </a:r>
          </a:p>
          <a:p>
            <a:r>
              <a:rPr kumimoji="1" lang="en-US" altLang="ja-JP" dirty="0"/>
              <a:t>2015</a:t>
            </a:r>
            <a:r>
              <a:rPr kumimoji="1" lang="ja-JP" altLang="en-US" dirty="0"/>
              <a:t>年より梅毒は大きく増加しています。</a:t>
            </a:r>
          </a:p>
          <a:p>
            <a:r>
              <a:rPr kumimoji="1" lang="ja-JP" altLang="en-US" dirty="0"/>
              <a:t>年齢別にみると女性では</a:t>
            </a:r>
            <a:r>
              <a:rPr kumimoji="1" lang="en-US" altLang="ja-JP" dirty="0"/>
              <a:t>20</a:t>
            </a:r>
            <a:r>
              <a:rPr kumimoji="1" lang="ja-JP" altLang="en-US" dirty="0"/>
              <a:t>代が多く、男性では</a:t>
            </a:r>
            <a:r>
              <a:rPr kumimoji="1" lang="en-US" altLang="ja-JP" dirty="0"/>
              <a:t>20</a:t>
            </a:r>
            <a:r>
              <a:rPr kumimoji="1" lang="ja-JP" altLang="en-US" dirty="0"/>
              <a:t>～</a:t>
            </a:r>
            <a:r>
              <a:rPr kumimoji="1" lang="en-US" altLang="ja-JP" dirty="0"/>
              <a:t>40</a:t>
            </a:r>
            <a:r>
              <a:rPr kumimoji="1" lang="ja-JP" altLang="en-US" dirty="0"/>
              <a:t>代に多いのがわかります。</a:t>
            </a:r>
          </a:p>
          <a:p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44288-A7DE-F646-AEDB-2B7F76E543B3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621186B-C6D8-2C21-DD44-DFB0A38D5E7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81119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【</a:t>
            </a:r>
            <a:r>
              <a:rPr kumimoji="1" lang="ja-JP" altLang="en-US" dirty="0"/>
              <a:t>中学生対象説明</a:t>
            </a:r>
            <a:r>
              <a:rPr kumimoji="1" lang="en-US" altLang="ja-JP" dirty="0"/>
              <a:t>】</a:t>
            </a:r>
          </a:p>
          <a:p>
            <a:r>
              <a:rPr kumimoji="1" lang="ja-JP" altLang="en-US" dirty="0"/>
              <a:t>参考スライド　</a:t>
            </a:r>
          </a:p>
          <a:p>
            <a:r>
              <a:rPr kumimoji="1" lang="ja-JP" altLang="en-US" dirty="0"/>
              <a:t>梅毒の感染者数の推移　全体と</a:t>
            </a:r>
            <a:r>
              <a:rPr kumimoji="1" lang="en-US" altLang="ja-JP" dirty="0"/>
              <a:t>10</a:t>
            </a:r>
            <a:r>
              <a:rPr kumimoji="1" lang="ja-JP" altLang="en-US" dirty="0"/>
              <a:t>代</a:t>
            </a:r>
          </a:p>
          <a:p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44288-A7DE-F646-AEDB-2B7F76E543B3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89EB37B-CFF3-C21C-904F-9C37852B5B5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13840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【</a:t>
            </a:r>
            <a:r>
              <a:rPr kumimoji="1" lang="ja-JP" altLang="en-US" dirty="0"/>
              <a:t>中学生対象説明</a:t>
            </a:r>
            <a:r>
              <a:rPr kumimoji="1" lang="en-US" altLang="ja-JP" dirty="0"/>
              <a:t>】</a:t>
            </a:r>
          </a:p>
          <a:p>
            <a:r>
              <a:rPr kumimoji="1" lang="ja-JP" altLang="en-US" dirty="0"/>
              <a:t>参考スライド</a:t>
            </a:r>
          </a:p>
          <a:p>
            <a:r>
              <a:rPr kumimoji="1" lang="en-US" altLang="ja-JP" dirty="0"/>
              <a:t>10</a:t>
            </a:r>
            <a:r>
              <a:rPr kumimoji="1" lang="ja-JP" altLang="en-US" dirty="0"/>
              <a:t>代の梅毒</a:t>
            </a:r>
          </a:p>
          <a:p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44288-A7DE-F646-AEDB-2B7F76E543B3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6064A45-02D4-2FBD-990E-288467602FB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52325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【</a:t>
            </a:r>
            <a:r>
              <a:rPr kumimoji="1" lang="ja-JP" altLang="en-US" dirty="0"/>
              <a:t>中学生対象説明</a:t>
            </a:r>
            <a:r>
              <a:rPr kumimoji="1" lang="en-US" altLang="ja-JP" dirty="0"/>
              <a:t>】</a:t>
            </a:r>
          </a:p>
          <a:p>
            <a:r>
              <a:rPr kumimoji="1" lang="ja-JP" altLang="en-US" dirty="0"/>
              <a:t>参考スライド</a:t>
            </a:r>
          </a:p>
          <a:p>
            <a:r>
              <a:rPr kumimoji="1" lang="en-US" altLang="ja-JP" dirty="0"/>
              <a:t>2021</a:t>
            </a:r>
            <a:r>
              <a:rPr kumimoji="1" lang="ja-JP" altLang="en-US" dirty="0"/>
              <a:t>年の梅毒の年代別の感染者数です。</a:t>
            </a:r>
          </a:p>
          <a:p>
            <a:r>
              <a:rPr kumimoji="1" lang="en-US" altLang="ja-JP" dirty="0"/>
              <a:t>20</a:t>
            </a:r>
            <a:r>
              <a:rPr kumimoji="1" lang="ja-JP" altLang="en-US" dirty="0"/>
              <a:t>～</a:t>
            </a:r>
            <a:r>
              <a:rPr kumimoji="1" lang="en-US" altLang="ja-JP" dirty="0"/>
              <a:t>24</a:t>
            </a:r>
            <a:r>
              <a:rPr kumimoji="1" lang="ja-JP" altLang="en-US" dirty="0"/>
              <a:t>歳の女性が多く、全体でも</a:t>
            </a:r>
            <a:r>
              <a:rPr kumimoji="1" lang="en-US" altLang="ja-JP" dirty="0"/>
              <a:t>20</a:t>
            </a:r>
            <a:r>
              <a:rPr kumimoji="1" lang="ja-JP" altLang="en-US" dirty="0"/>
              <a:t>～</a:t>
            </a:r>
            <a:r>
              <a:rPr kumimoji="1" lang="en-US" altLang="ja-JP" dirty="0"/>
              <a:t>24</a:t>
            </a:r>
            <a:r>
              <a:rPr kumimoji="1" lang="ja-JP" altLang="en-US" dirty="0"/>
              <a:t>歳が最も多く、その後は減少しています。</a:t>
            </a:r>
          </a:p>
          <a:p>
            <a:r>
              <a:rPr kumimoji="1" lang="ja-JP" altLang="en-US" dirty="0"/>
              <a:t>男性は</a:t>
            </a:r>
            <a:r>
              <a:rPr kumimoji="1" lang="en-US" altLang="ja-JP" dirty="0"/>
              <a:t>25</a:t>
            </a:r>
            <a:r>
              <a:rPr kumimoji="1" lang="ja-JP" altLang="en-US" dirty="0"/>
              <a:t>～</a:t>
            </a:r>
            <a:r>
              <a:rPr kumimoji="1" lang="en-US" altLang="ja-JP" dirty="0"/>
              <a:t>29</a:t>
            </a:r>
            <a:r>
              <a:rPr kumimoji="1" lang="ja-JP" altLang="en-US" dirty="0"/>
              <a:t>歳が最も多く、その後、</a:t>
            </a:r>
            <a:r>
              <a:rPr kumimoji="1" lang="en-US" altLang="ja-JP" dirty="0"/>
              <a:t>49</a:t>
            </a:r>
            <a:r>
              <a:rPr kumimoji="1" lang="ja-JP" altLang="en-US" dirty="0"/>
              <a:t>歳まで感染者数は減少しないです。</a:t>
            </a:r>
          </a:p>
          <a:p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44288-A7DE-F646-AEDB-2B7F76E543B3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384A9C1-7C5A-03C1-A60C-BCF089291BA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8108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ベース_1共通_思春期ってなんだろ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685800" y="2091426"/>
            <a:ext cx="7772400" cy="2025510"/>
          </a:xfrm>
        </p:spPr>
        <p:txBody>
          <a:bodyPr anchor="ctr"/>
          <a:lstStyle>
            <a:lvl1pPr algn="ctr">
              <a:defRPr sz="6000" b="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正方形/長方形 2"/>
          <p:cNvSpPr/>
          <p:nvPr userDrawn="1"/>
        </p:nvSpPr>
        <p:spPr>
          <a:xfrm>
            <a:off x="5773783" y="0"/>
            <a:ext cx="3370217" cy="457200"/>
          </a:xfrm>
          <a:prstGeom prst="rect">
            <a:avLst/>
          </a:prstGeom>
          <a:solidFill>
            <a:srgbClr val="F8B8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826" y="3268619"/>
            <a:ext cx="1496074" cy="3236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6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ベース_2共通_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>
            <a:extLst>
              <a:ext uri="{FF2B5EF4-FFF2-40B4-BE49-F238E27FC236}">
                <a16:creationId xmlns:a16="http://schemas.microsoft.com/office/drawing/2014/main" id="{0E6F7A23-FB98-87F1-4704-4BB576C68E2B}"/>
              </a:ext>
            </a:extLst>
          </p:cNvPr>
          <p:cNvSpPr/>
          <p:nvPr userDrawn="1"/>
        </p:nvSpPr>
        <p:spPr>
          <a:xfrm>
            <a:off x="322400" y="447208"/>
            <a:ext cx="8499200" cy="5963583"/>
          </a:xfrm>
          <a:prstGeom prst="roundRect">
            <a:avLst>
              <a:gd name="adj" fmla="val 24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685800" y="2091426"/>
            <a:ext cx="7772400" cy="2025510"/>
          </a:xfrm>
        </p:spPr>
        <p:txBody>
          <a:bodyPr anchor="ctr"/>
          <a:lstStyle>
            <a:lvl1pPr algn="ctr">
              <a:defRPr sz="6000" spc="-100" baseline="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826" y="3268619"/>
            <a:ext cx="1496074" cy="3236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13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ベース_2共通_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>
            <a:extLst>
              <a:ext uri="{FF2B5EF4-FFF2-40B4-BE49-F238E27FC236}">
                <a16:creationId xmlns:a16="http://schemas.microsoft.com/office/drawing/2014/main" id="{0E6F7A23-FB98-87F1-4704-4BB576C68E2B}"/>
              </a:ext>
            </a:extLst>
          </p:cNvPr>
          <p:cNvSpPr/>
          <p:nvPr userDrawn="1"/>
        </p:nvSpPr>
        <p:spPr>
          <a:xfrm>
            <a:off x="322400" y="447209"/>
            <a:ext cx="8499200" cy="5963583"/>
          </a:xfrm>
          <a:prstGeom prst="roundRect">
            <a:avLst>
              <a:gd name="adj" fmla="val 24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685800" y="2091426"/>
            <a:ext cx="7772400" cy="2025510"/>
          </a:xfrm>
        </p:spPr>
        <p:txBody>
          <a:bodyPr anchor="ctr"/>
          <a:lstStyle>
            <a:lvl1pPr algn="ctr">
              <a:defRPr sz="6000" spc="-100" baseline="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37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ベース_3共通_文字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444" y="281211"/>
            <a:ext cx="1583913" cy="2072287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08148" y="393305"/>
            <a:ext cx="7349467" cy="894748"/>
          </a:xfrm>
        </p:spPr>
        <p:txBody>
          <a:bodyPr>
            <a:normAutofit/>
          </a:bodyPr>
          <a:lstStyle>
            <a:lvl1pPr algn="l">
              <a:defRPr sz="4000" spc="-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7" name="角丸四角形 6">
            <a:extLst>
              <a:ext uri="{FF2B5EF4-FFF2-40B4-BE49-F238E27FC236}">
                <a16:creationId xmlns:a16="http://schemas.microsoft.com/office/drawing/2014/main" id="{0E6F7A23-FB98-87F1-4704-4BB576C68E2B}"/>
              </a:ext>
            </a:extLst>
          </p:cNvPr>
          <p:cNvSpPr/>
          <p:nvPr userDrawn="1"/>
        </p:nvSpPr>
        <p:spPr>
          <a:xfrm>
            <a:off x="322400" y="1288053"/>
            <a:ext cx="8499200" cy="5122739"/>
          </a:xfrm>
          <a:prstGeom prst="roundRect">
            <a:avLst>
              <a:gd name="adj" fmla="val 24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87375" y="1519372"/>
            <a:ext cx="7969250" cy="4652828"/>
          </a:xfrm>
          <a:prstGeom prst="rect">
            <a:avLst/>
          </a:prstGeom>
        </p:spPr>
        <p:txBody>
          <a:bodyPr/>
          <a:lstStyle>
            <a:lvl1pPr>
              <a:defRPr sz="2400" b="1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>
              <a:defRPr sz="21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2pPr>
            <a:lvl3pPr>
              <a:defRPr sz="18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86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ベース_3共通_文字頭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5288B93-BD34-846B-D5E5-B1F4FD12E2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444" y="281211"/>
            <a:ext cx="1583913" cy="207228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ABCEF71-2D5D-A51D-BAC5-4D4371C29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8148" y="393305"/>
            <a:ext cx="7349467" cy="894748"/>
          </a:xfrm>
        </p:spPr>
        <p:txBody>
          <a:bodyPr>
            <a:normAutofit/>
          </a:bodyPr>
          <a:lstStyle>
            <a:lvl1pPr algn="l">
              <a:defRPr sz="4000" spc="-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5" name="角丸四角形 6">
            <a:extLst>
              <a:ext uri="{FF2B5EF4-FFF2-40B4-BE49-F238E27FC236}">
                <a16:creationId xmlns:a16="http://schemas.microsoft.com/office/drawing/2014/main" id="{4BFAF9D6-0385-A222-D7F1-2C1A8639E9D9}"/>
              </a:ext>
            </a:extLst>
          </p:cNvPr>
          <p:cNvSpPr/>
          <p:nvPr userDrawn="1"/>
        </p:nvSpPr>
        <p:spPr>
          <a:xfrm>
            <a:off x="322400" y="1288053"/>
            <a:ext cx="8499200" cy="5122739"/>
          </a:xfrm>
          <a:prstGeom prst="roundRect">
            <a:avLst>
              <a:gd name="adj" fmla="val 24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1200"/>
              </a:spcBef>
            </a:pPr>
            <a:endParaRPr kumimoji="1" lang="ja-JP" alt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E0C6FB1-04CF-94E6-0FE5-F3F746F7C0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375" y="1519372"/>
            <a:ext cx="7969250" cy="465282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FAB44C"/>
              </a:buClr>
              <a:buFont typeface="Wingdings" panose="05000000000000000000" pitchFamily="2" charset="2"/>
              <a:buChar char="l"/>
              <a:defRPr sz="2400" b="1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 marL="685800" indent="-228600">
              <a:buFont typeface="Wingdings" panose="05000000000000000000" pitchFamily="2" charset="2"/>
              <a:buChar char="l"/>
              <a:defRPr sz="2100"/>
            </a:lvl2pPr>
            <a:lvl3pPr marL="1143000" indent="-228600">
              <a:buFont typeface="Wingdings" panose="05000000000000000000" pitchFamily="2" charset="2"/>
              <a:buChar char="l"/>
              <a:defRPr sz="18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ja-JP" altLang="en-US" dirty="0"/>
              <a:t>マスター テキストの書式設定</a:t>
            </a:r>
            <a:endParaRPr lang="en-US" altLang="ja-JP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668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ベース_3共通_文字頭● タイトル吹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78285885-6D0A-077B-5244-4228AF0F363E}"/>
              </a:ext>
            </a:extLst>
          </p:cNvPr>
          <p:cNvGrpSpPr/>
          <p:nvPr userDrawn="1"/>
        </p:nvGrpSpPr>
        <p:grpSpPr>
          <a:xfrm>
            <a:off x="1260946" y="487136"/>
            <a:ext cx="1963518" cy="647223"/>
            <a:chOff x="1341156" y="487136"/>
            <a:chExt cx="2067180" cy="647223"/>
          </a:xfrm>
          <a:solidFill>
            <a:srgbClr val="004F9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" name="二等辺三角形 10">
              <a:extLst>
                <a:ext uri="{FF2B5EF4-FFF2-40B4-BE49-F238E27FC236}">
                  <a16:creationId xmlns:a16="http://schemas.microsoft.com/office/drawing/2014/main" id="{CB98284A-02CA-94B1-B4C4-9F8B7C6AFCF7}"/>
                </a:ext>
              </a:extLst>
            </p:cNvPr>
            <p:cNvSpPr/>
            <p:nvPr userDrawn="1"/>
          </p:nvSpPr>
          <p:spPr>
            <a:xfrm rot="17501717">
              <a:off x="1405258" y="620434"/>
              <a:ext cx="252421" cy="38062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フローチャート: 端子 12">
              <a:extLst>
                <a:ext uri="{FF2B5EF4-FFF2-40B4-BE49-F238E27FC236}">
                  <a16:creationId xmlns:a16="http://schemas.microsoft.com/office/drawing/2014/main" id="{0695FFFE-3DFE-D744-406A-488DACCB79F3}"/>
                </a:ext>
              </a:extLst>
            </p:cNvPr>
            <p:cNvSpPr/>
            <p:nvPr userDrawn="1"/>
          </p:nvSpPr>
          <p:spPr>
            <a:xfrm>
              <a:off x="1522759" y="487136"/>
              <a:ext cx="1885577" cy="647223"/>
            </a:xfrm>
            <a:prstGeom prst="flowChartTermina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15288B93-BD34-846B-D5E5-B1F4FD12E2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444" y="281211"/>
            <a:ext cx="1583913" cy="207228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ABCEF71-2D5D-A51D-BAC5-4D4371C29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8526" y="393305"/>
            <a:ext cx="5509089" cy="894748"/>
          </a:xfrm>
        </p:spPr>
        <p:txBody>
          <a:bodyPr>
            <a:normAutofit/>
          </a:bodyPr>
          <a:lstStyle>
            <a:lvl1pPr algn="l">
              <a:defRPr sz="4000" b="1" spc="-100" baseline="0"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r>
              <a:rPr lang="ja-JP" altLang="en-US" dirty="0"/>
              <a:t>マスター タイトル</a:t>
            </a:r>
            <a:endParaRPr lang="en-US" dirty="0"/>
          </a:p>
        </p:txBody>
      </p:sp>
      <p:sp>
        <p:nvSpPr>
          <p:cNvPr id="5" name="角丸四角形 6">
            <a:extLst>
              <a:ext uri="{FF2B5EF4-FFF2-40B4-BE49-F238E27FC236}">
                <a16:creationId xmlns:a16="http://schemas.microsoft.com/office/drawing/2014/main" id="{4BFAF9D6-0385-A222-D7F1-2C1A8639E9D9}"/>
              </a:ext>
            </a:extLst>
          </p:cNvPr>
          <p:cNvSpPr/>
          <p:nvPr userDrawn="1"/>
        </p:nvSpPr>
        <p:spPr>
          <a:xfrm>
            <a:off x="322400" y="1288053"/>
            <a:ext cx="8499200" cy="5122739"/>
          </a:xfrm>
          <a:prstGeom prst="roundRect">
            <a:avLst>
              <a:gd name="adj" fmla="val 24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1200"/>
              </a:spcBef>
            </a:pPr>
            <a:endParaRPr kumimoji="1" lang="ja-JP" alt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E0C6FB1-04CF-94E6-0FE5-F3F746F7C0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375" y="1519372"/>
            <a:ext cx="7969250" cy="465282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F8B86D"/>
              </a:buClr>
              <a:buFont typeface="Wingdings" panose="05000000000000000000" pitchFamily="2" charset="2"/>
              <a:buChar char="l"/>
              <a:defRPr sz="2400" b="1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 marL="685800" indent="-228600">
              <a:buFont typeface="Wingdings" panose="05000000000000000000" pitchFamily="2" charset="2"/>
              <a:buChar char="l"/>
              <a:defRPr sz="2100"/>
            </a:lvl2pPr>
            <a:lvl3pPr marL="1143000" indent="-228600">
              <a:buFont typeface="Wingdings" panose="05000000000000000000" pitchFamily="2" charset="2"/>
              <a:buChar char="l"/>
              <a:defRPr sz="18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ja-JP" altLang="en-US" dirty="0"/>
              <a:t>マスター テキストの書式設定</a:t>
            </a:r>
            <a:endParaRPr lang="en-US" altLang="ja-JP" dirty="0"/>
          </a:p>
          <a:p>
            <a:pPr lvl="0"/>
            <a:endParaRPr lang="en-US" altLang="ja-JP" dirty="0"/>
          </a:p>
        </p:txBody>
      </p:sp>
      <p:sp>
        <p:nvSpPr>
          <p:cNvPr id="7" name="Google Shape;565;p19">
            <a:extLst>
              <a:ext uri="{FF2B5EF4-FFF2-40B4-BE49-F238E27FC236}">
                <a16:creationId xmlns:a16="http://schemas.microsoft.com/office/drawing/2014/main" id="{081309B3-AC28-01CC-5614-5A947B7684B5}"/>
              </a:ext>
            </a:extLst>
          </p:cNvPr>
          <p:cNvSpPr txBox="1"/>
          <p:nvPr userDrawn="1"/>
        </p:nvSpPr>
        <p:spPr>
          <a:xfrm>
            <a:off x="1554229" y="520168"/>
            <a:ext cx="158391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/>
                <a:sym typeface="Arial"/>
              </a:rPr>
              <a:t>思春期の</a:t>
            </a:r>
            <a:endParaRPr lang="en-US" altLang="ja-JP" sz="18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/>
                <a:sym typeface="Arial"/>
              </a:rPr>
              <a:t>女の子の場合</a:t>
            </a:r>
            <a:endParaRPr sz="18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9828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ベース_4共通_小見出しと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444" y="281211"/>
            <a:ext cx="1583913" cy="2072287"/>
          </a:xfrm>
          <a:prstGeom prst="rect">
            <a:avLst/>
          </a:prstGeom>
        </p:spPr>
      </p:pic>
      <p:sp>
        <p:nvSpPr>
          <p:cNvPr id="5" name="角丸四角形 4">
            <a:extLst>
              <a:ext uri="{FF2B5EF4-FFF2-40B4-BE49-F238E27FC236}">
                <a16:creationId xmlns:a16="http://schemas.microsoft.com/office/drawing/2014/main" id="{0E6F7A23-FB98-87F1-4704-4BB576C68E2B}"/>
              </a:ext>
            </a:extLst>
          </p:cNvPr>
          <p:cNvSpPr/>
          <p:nvPr userDrawn="1"/>
        </p:nvSpPr>
        <p:spPr>
          <a:xfrm>
            <a:off x="322400" y="1288053"/>
            <a:ext cx="8499200" cy="5122739"/>
          </a:xfrm>
          <a:prstGeom prst="roundRect">
            <a:avLst>
              <a:gd name="adj" fmla="val 24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587375" y="1933312"/>
            <a:ext cx="7969250" cy="4054091"/>
          </a:xfrm>
          <a:prstGeom prst="rect">
            <a:avLst/>
          </a:prstGeom>
        </p:spPr>
        <p:txBody>
          <a:bodyPr/>
          <a:lstStyle>
            <a:lvl1pPr>
              <a:defRPr sz="2400" b="1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>
              <a:defRPr sz="21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2pPr>
            <a:lvl3pPr>
              <a:defRPr sz="18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10" name="コンテンツ プレースホルダー 4">
            <a:extLst>
              <a:ext uri="{FF2B5EF4-FFF2-40B4-BE49-F238E27FC236}">
                <a16:creationId xmlns:a16="http://schemas.microsoft.com/office/drawing/2014/main" id="{4043363E-E847-3673-8322-45BC4ECAE783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93591" y="1417256"/>
            <a:ext cx="8187950" cy="444546"/>
          </a:xfrm>
          <a:prstGeom prst="roundRect">
            <a:avLst/>
          </a:prstGeom>
          <a:noFill/>
        </p:spPr>
        <p:txBody>
          <a:bodyPr anchor="ctr"/>
          <a:lstStyle>
            <a:lvl1pPr marL="0" indent="0" algn="ctr">
              <a:lnSpc>
                <a:spcPct val="100000"/>
              </a:lnSpc>
              <a:buFontTx/>
              <a:buNone/>
              <a:defRPr sz="2400" b="1">
                <a:solidFill>
                  <a:srgbClr val="FA824C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r>
              <a:rPr lang="ja-JP" altLang="en-US" dirty="0"/>
              <a:t>小見出し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F0EED5C-63BE-75EF-8DD5-2C7770D73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8148" y="393305"/>
            <a:ext cx="7349467" cy="894748"/>
          </a:xfrm>
        </p:spPr>
        <p:txBody>
          <a:bodyPr>
            <a:normAutofit/>
          </a:bodyPr>
          <a:lstStyle>
            <a:lvl1pPr algn="l">
              <a:defRPr sz="4000" spc="-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15" name="テキスト プレースホルダー 11">
            <a:extLst>
              <a:ext uri="{FF2B5EF4-FFF2-40B4-BE49-F238E27FC236}">
                <a16:creationId xmlns:a16="http://schemas.microsoft.com/office/drawing/2014/main" id="{8972AB82-6F01-C734-6148-3203C904D1E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08063" y="6037281"/>
            <a:ext cx="4673478" cy="254204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12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 marL="457200" indent="0" algn="r">
              <a:buFontTx/>
              <a:buNone/>
              <a:defRPr sz="1200"/>
            </a:lvl2pPr>
            <a:lvl3pPr marL="914400" indent="0" algn="r">
              <a:buFontTx/>
              <a:buNone/>
              <a:defRPr sz="1200"/>
            </a:lvl3pPr>
            <a:lvl4pPr marL="1371600" indent="0" algn="r">
              <a:buFontTx/>
              <a:buNone/>
              <a:defRPr sz="1200"/>
            </a:lvl4pPr>
            <a:lvl5pPr marL="1828800" indent="0" algn="r">
              <a:buFontTx/>
              <a:buNone/>
              <a:defRPr sz="1200"/>
            </a:lvl5pPr>
          </a:lstStyle>
          <a:p>
            <a:pPr lvl="0"/>
            <a:r>
              <a:rPr kumimoji="1" lang="ja-JP" altLang="en-US" dirty="0"/>
              <a:t>出典：■■■■■■■</a:t>
            </a:r>
          </a:p>
        </p:txBody>
      </p:sp>
    </p:spTree>
    <p:extLst>
      <p:ext uri="{BB962C8B-B14F-4D97-AF65-F5344CB8AC3E}">
        <p14:creationId xmlns:p14="http://schemas.microsoft.com/office/powerpoint/2010/main" val="1895714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ベース_5共通_図のみ_タイトルあ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444" y="281211"/>
            <a:ext cx="1583913" cy="2072287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08148" y="393305"/>
            <a:ext cx="7349467" cy="894748"/>
          </a:xfrm>
        </p:spPr>
        <p:txBody>
          <a:bodyPr>
            <a:normAutofit/>
          </a:bodyPr>
          <a:lstStyle>
            <a:lvl1pPr algn="l">
              <a:defRPr sz="4000" spc="-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7" name="角丸四角形 6">
            <a:extLst>
              <a:ext uri="{FF2B5EF4-FFF2-40B4-BE49-F238E27FC236}">
                <a16:creationId xmlns:a16="http://schemas.microsoft.com/office/drawing/2014/main" id="{0E6F7A23-FB98-87F1-4704-4BB576C68E2B}"/>
              </a:ext>
            </a:extLst>
          </p:cNvPr>
          <p:cNvSpPr/>
          <p:nvPr userDrawn="1"/>
        </p:nvSpPr>
        <p:spPr>
          <a:xfrm>
            <a:off x="322400" y="1288053"/>
            <a:ext cx="8499200" cy="5122739"/>
          </a:xfrm>
          <a:prstGeom prst="roundRect">
            <a:avLst>
              <a:gd name="adj" fmla="val 24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kumimoji="1" lang="ja-JP" alt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87375" y="1524000"/>
            <a:ext cx="7969250" cy="44598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2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endParaRPr lang="en-US" dirty="0"/>
          </a:p>
        </p:txBody>
      </p:sp>
      <p:sp>
        <p:nvSpPr>
          <p:cNvPr id="13" name="テキスト プレースホルダー 11">
            <a:extLst>
              <a:ext uri="{FF2B5EF4-FFF2-40B4-BE49-F238E27FC236}">
                <a16:creationId xmlns:a16="http://schemas.microsoft.com/office/drawing/2014/main" id="{E9287375-B72B-BA68-9C5A-C9FD14AD23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08063" y="6037281"/>
            <a:ext cx="4673478" cy="254204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12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 marL="457200" indent="0" algn="r">
              <a:buFontTx/>
              <a:buNone/>
              <a:defRPr sz="1200"/>
            </a:lvl2pPr>
            <a:lvl3pPr marL="914400" indent="0" algn="r">
              <a:buFontTx/>
              <a:buNone/>
              <a:defRPr sz="1200"/>
            </a:lvl3pPr>
            <a:lvl4pPr marL="1371600" indent="0" algn="r">
              <a:buFontTx/>
              <a:buNone/>
              <a:defRPr sz="1200"/>
            </a:lvl4pPr>
            <a:lvl5pPr marL="1828800" indent="0" algn="r">
              <a:buFontTx/>
              <a:buNone/>
              <a:defRPr sz="1200"/>
            </a:lvl5pPr>
          </a:lstStyle>
          <a:p>
            <a:pPr lvl="0"/>
            <a:r>
              <a:rPr kumimoji="1" lang="ja-JP" altLang="en-US" dirty="0"/>
              <a:t>出典：■■■■■■■</a:t>
            </a:r>
          </a:p>
        </p:txBody>
      </p:sp>
    </p:spTree>
    <p:extLst>
      <p:ext uri="{BB962C8B-B14F-4D97-AF65-F5344CB8AC3E}">
        <p14:creationId xmlns:p14="http://schemas.microsoft.com/office/powerpoint/2010/main" val="1146943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ベース_5共通_図のみ_タイトルな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>
            <a:extLst>
              <a:ext uri="{FF2B5EF4-FFF2-40B4-BE49-F238E27FC236}">
                <a16:creationId xmlns:a16="http://schemas.microsoft.com/office/drawing/2014/main" id="{0E6F7A23-FB98-87F1-4704-4BB576C68E2B}"/>
              </a:ext>
            </a:extLst>
          </p:cNvPr>
          <p:cNvSpPr/>
          <p:nvPr userDrawn="1"/>
        </p:nvSpPr>
        <p:spPr>
          <a:xfrm>
            <a:off x="322400" y="447209"/>
            <a:ext cx="8499200" cy="5963583"/>
          </a:xfrm>
          <a:prstGeom prst="roundRect">
            <a:avLst>
              <a:gd name="adj" fmla="val 24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プレースホルダー 11">
            <a:extLst>
              <a:ext uri="{FF2B5EF4-FFF2-40B4-BE49-F238E27FC236}">
                <a16:creationId xmlns:a16="http://schemas.microsoft.com/office/drawing/2014/main" id="{1930FD45-466D-33E9-6BF2-F158C3CE7D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08063" y="6037281"/>
            <a:ext cx="4673478" cy="254204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12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 marL="457200" indent="0" algn="r">
              <a:buFontTx/>
              <a:buNone/>
              <a:defRPr sz="1200"/>
            </a:lvl2pPr>
            <a:lvl3pPr marL="914400" indent="0" algn="r">
              <a:buFontTx/>
              <a:buNone/>
              <a:defRPr sz="1200"/>
            </a:lvl3pPr>
            <a:lvl4pPr marL="1371600" indent="0" algn="r">
              <a:buFontTx/>
              <a:buNone/>
              <a:defRPr sz="1200"/>
            </a:lvl4pPr>
            <a:lvl5pPr marL="1828800" indent="0" algn="r">
              <a:buFontTx/>
              <a:buNone/>
              <a:defRPr sz="1200"/>
            </a:lvl5pPr>
          </a:lstStyle>
          <a:p>
            <a:pPr lvl="0"/>
            <a:r>
              <a:rPr kumimoji="1" lang="ja-JP" altLang="en-US" dirty="0"/>
              <a:t>出典：■■■■■■■</a:t>
            </a:r>
          </a:p>
        </p:txBody>
      </p:sp>
    </p:spTree>
    <p:extLst>
      <p:ext uri="{BB962C8B-B14F-4D97-AF65-F5344CB8AC3E}">
        <p14:creationId xmlns:p14="http://schemas.microsoft.com/office/powerpoint/2010/main" val="4281971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ベース_5共通_図のみ_タイトルな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>
            <a:extLst>
              <a:ext uri="{FF2B5EF4-FFF2-40B4-BE49-F238E27FC236}">
                <a16:creationId xmlns:a16="http://schemas.microsoft.com/office/drawing/2014/main" id="{0E6F7A23-FB98-87F1-4704-4BB576C68E2B}"/>
              </a:ext>
            </a:extLst>
          </p:cNvPr>
          <p:cNvSpPr/>
          <p:nvPr userDrawn="1"/>
        </p:nvSpPr>
        <p:spPr>
          <a:xfrm>
            <a:off x="322400" y="447209"/>
            <a:ext cx="8499200" cy="5963583"/>
          </a:xfrm>
          <a:prstGeom prst="roundRect">
            <a:avLst>
              <a:gd name="adj" fmla="val 24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1376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ベース_共通_考えてみよ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>
            <a:extLst>
              <a:ext uri="{FF2B5EF4-FFF2-40B4-BE49-F238E27FC236}">
                <a16:creationId xmlns:a16="http://schemas.microsoft.com/office/drawing/2014/main" id="{0E6F7A23-FB98-87F1-4704-4BB576C68E2B}"/>
              </a:ext>
            </a:extLst>
          </p:cNvPr>
          <p:cNvSpPr/>
          <p:nvPr userDrawn="1"/>
        </p:nvSpPr>
        <p:spPr>
          <a:xfrm>
            <a:off x="322400" y="447209"/>
            <a:ext cx="8499200" cy="5963583"/>
          </a:xfrm>
          <a:prstGeom prst="roundRect">
            <a:avLst>
              <a:gd name="adj" fmla="val 2461"/>
            </a:avLst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85800" y="2091426"/>
            <a:ext cx="7772400" cy="2025510"/>
          </a:xfrm>
        </p:spPr>
        <p:txBody>
          <a:bodyPr anchor="ctr"/>
          <a:lstStyle>
            <a:lvl1pPr algn="ctr">
              <a:defRPr sz="6000" spc="-100" baseline="0"/>
            </a:lvl1pPr>
          </a:lstStyle>
          <a:p>
            <a:r>
              <a:rPr lang="ja-JP" altLang="en-US" dirty="0"/>
              <a:t>マスター タイトル</a:t>
            </a:r>
            <a:endParaRPr lang="en-US" dirty="0"/>
          </a:p>
        </p:txBody>
      </p:sp>
      <p:pic>
        <p:nvPicPr>
          <p:cNvPr id="8" name="図 7" descr="アイコン&#10;&#10;自動的に生成された説明">
            <a:extLst>
              <a:ext uri="{FF2B5EF4-FFF2-40B4-BE49-F238E27FC236}">
                <a16:creationId xmlns:a16="http://schemas.microsoft.com/office/drawing/2014/main" id="{0B3725E0-192E-85A3-8B5F-466ECE49C2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792611">
            <a:off x="7415200" y="2800350"/>
            <a:ext cx="1392556" cy="1638302"/>
          </a:xfrm>
          <a:prstGeom prst="rect">
            <a:avLst/>
          </a:prstGeom>
        </p:spPr>
      </p:pic>
      <p:pic>
        <p:nvPicPr>
          <p:cNvPr id="10" name="図 9" descr="おもちゃの人形と人の絵&#10;&#10;低い精度で自動的に生成された説明">
            <a:extLst>
              <a:ext uri="{FF2B5EF4-FFF2-40B4-BE49-F238E27FC236}">
                <a16:creationId xmlns:a16="http://schemas.microsoft.com/office/drawing/2014/main" id="{EDCEC7F5-79C4-A0C6-7BB4-12203A647F8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95010" y="4071262"/>
            <a:ext cx="2941093" cy="2444816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786115AA-92EA-E983-2A85-5A355873EF6F}"/>
              </a:ext>
            </a:extLst>
          </p:cNvPr>
          <p:cNvGrpSpPr/>
          <p:nvPr userDrawn="1"/>
        </p:nvGrpSpPr>
        <p:grpSpPr>
          <a:xfrm>
            <a:off x="492543" y="270865"/>
            <a:ext cx="2693405" cy="2697320"/>
            <a:chOff x="492543" y="270865"/>
            <a:chExt cx="2693405" cy="2697320"/>
          </a:xfrm>
        </p:grpSpPr>
        <p:pic>
          <p:nvPicPr>
            <p:cNvPr id="6" name="図 5" descr="図形, 円&#10;&#10;自動的に生成された説明">
              <a:extLst>
                <a:ext uri="{FF2B5EF4-FFF2-40B4-BE49-F238E27FC236}">
                  <a16:creationId xmlns:a16="http://schemas.microsoft.com/office/drawing/2014/main" id="{C49F06F4-FF79-1A5C-7FE4-DB4CF72125C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 rot="20811500">
              <a:off x="492543" y="270865"/>
              <a:ext cx="2693405" cy="2697320"/>
            </a:xfrm>
            <a:prstGeom prst="rect">
              <a:avLst/>
            </a:prstGeom>
          </p:spPr>
        </p:pic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42B6A2F3-C6C4-0524-70A2-07ED311674FE}"/>
                </a:ext>
              </a:extLst>
            </p:cNvPr>
            <p:cNvSpPr txBox="1"/>
            <p:nvPr userDrawn="1"/>
          </p:nvSpPr>
          <p:spPr>
            <a:xfrm rot="20851434">
              <a:off x="946317" y="995051"/>
              <a:ext cx="1841140" cy="990015"/>
            </a:xfrm>
            <a:prstGeom prst="rect">
              <a:avLst/>
            </a:prstGeom>
            <a:noFill/>
            <a:effectLst>
              <a:outerShdw dist="38100" dir="2700000" algn="tl" rotWithShape="0">
                <a:schemeClr val="accent5">
                  <a:lumMod val="75000"/>
                  <a:alpha val="40000"/>
                </a:schemeClr>
              </a:outerShdw>
            </a:effectLst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500"/>
                </a:lnSpc>
              </a:pPr>
              <a:r>
                <a:rPr kumimoji="1" lang="ja-JP" altLang="en-US" sz="3300" b="1" spc="-300" dirty="0">
                  <a:solidFill>
                    <a:schemeClr val="bg1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考えて</a:t>
              </a:r>
              <a:endParaRPr kumimoji="1" lang="en-US" altLang="ja-JP" sz="3300" b="1" spc="-300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 algn="ctr">
                <a:lnSpc>
                  <a:spcPts val="3500"/>
                </a:lnSpc>
              </a:pPr>
              <a:r>
                <a:rPr kumimoji="1" lang="ja-JP" altLang="en-US" sz="3300" b="1" spc="-300" dirty="0">
                  <a:solidFill>
                    <a:schemeClr val="bg1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みよ</a:t>
              </a:r>
              <a:r>
                <a:rPr kumimoji="1" lang="ja-JP" altLang="en-US" sz="3300" b="1" spc="-1000" baseline="0" dirty="0">
                  <a:solidFill>
                    <a:schemeClr val="bg1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う</a:t>
              </a:r>
              <a:r>
                <a:rPr kumimoji="1" lang="ja-JP" altLang="en-US" sz="3300" b="1" spc="-300" dirty="0">
                  <a:solidFill>
                    <a:schemeClr val="bg1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！</a:t>
              </a:r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64813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ooter Placeholder 4">
            <a:extLst>
              <a:ext uri="{FF2B5EF4-FFF2-40B4-BE49-F238E27FC236}">
                <a16:creationId xmlns:a16="http://schemas.microsoft.com/office/drawing/2014/main" id="{FF49D20C-7F16-25A4-687D-60D211DDF723}"/>
              </a:ext>
            </a:extLst>
          </p:cNvPr>
          <p:cNvSpPr txBox="1">
            <a:spLocks/>
          </p:cNvSpPr>
          <p:nvPr userDrawn="1"/>
        </p:nvSpPr>
        <p:spPr>
          <a:xfrm>
            <a:off x="246245" y="89605"/>
            <a:ext cx="3086100" cy="308488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ja-JP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付録</a:t>
            </a:r>
          </a:p>
        </p:txBody>
      </p:sp>
    </p:spTree>
    <p:extLst>
      <p:ext uri="{BB962C8B-B14F-4D97-AF65-F5344CB8AC3E}">
        <p14:creationId xmlns:p14="http://schemas.microsoft.com/office/powerpoint/2010/main" val="4028722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0513042-A253-8346-7BF3-867EB5CA77E1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8B8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CC0000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9" name="Footer Placeholder 4"/>
          <p:cNvSpPr txBox="1">
            <a:spLocks/>
          </p:cNvSpPr>
          <p:nvPr userDrawn="1"/>
        </p:nvSpPr>
        <p:spPr>
          <a:xfrm>
            <a:off x="5817230" y="89605"/>
            <a:ext cx="3086100" cy="308488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ja-JP" altLang="en-US" sz="1200" b="1" dirty="0">
                <a:solidFill>
                  <a:srgbClr val="E04906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思春期って何だろう？ 性って何だろう？</a:t>
            </a:r>
          </a:p>
        </p:txBody>
      </p:sp>
      <p:sp>
        <p:nvSpPr>
          <p:cNvPr id="30" name="Google Shape;11;p23"/>
          <p:cNvSpPr txBox="1"/>
          <p:nvPr userDrawn="1"/>
        </p:nvSpPr>
        <p:spPr>
          <a:xfrm>
            <a:off x="8705192" y="6531537"/>
            <a:ext cx="218008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 sz="1000" b="1" i="0" u="none" strike="noStrike" cap="none">
                <a:solidFill>
                  <a:schemeClr val="tx1">
                    <a:lumMod val="65000"/>
                    <a:lumOff val="3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/>
                <a:sym typeface="Arial"/>
              </a:rPr>
              <a:t>‹#›</a:t>
            </a:fld>
            <a:endParaRPr sz="1000" b="1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ＭＳ ゴシック" panose="020B0609070205080204" pitchFamily="49" charset="-128"/>
              <a:ea typeface="ＭＳ ゴシック" panose="020B0609070205080204" pitchFamily="49" charset="-128"/>
              <a:cs typeface="Arial"/>
              <a:sym typeface="Arial"/>
            </a:endParaRPr>
          </a:p>
        </p:txBody>
      </p:sp>
      <p:sp>
        <p:nvSpPr>
          <p:cNvPr id="33" name="Google Shape;10;p23"/>
          <p:cNvSpPr txBox="1"/>
          <p:nvPr userDrawn="1"/>
        </p:nvSpPr>
        <p:spPr>
          <a:xfrm>
            <a:off x="5405123" y="6531537"/>
            <a:ext cx="327515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 b="1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/>
                <a:sym typeface="Arial"/>
              </a:rPr>
              <a:t>日本産婦人科医会</a:t>
            </a:r>
            <a:r>
              <a:rPr lang="en-US" altLang="ja-JP" sz="1000" b="1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/>
                <a:sym typeface="Arial"/>
              </a:rPr>
              <a:t> </a:t>
            </a:r>
            <a:r>
              <a:rPr lang="ja-JP" sz="1000" b="1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/>
                <a:sym typeface="Arial"/>
              </a:rPr>
              <a:t>思春期・性</a:t>
            </a:r>
            <a:r>
              <a:rPr lang="en-US" altLang="ja-JP" sz="1000" b="1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/>
                <a:sym typeface="Arial"/>
              </a:rPr>
              <a:t> 9-</a:t>
            </a:r>
            <a:endParaRPr sz="1000" b="1" dirty="0">
              <a:solidFill>
                <a:schemeClr val="tx1">
                  <a:lumMod val="65000"/>
                  <a:lumOff val="35000"/>
                </a:schemeClr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DD4DBC3-BC1F-475D-510B-548AC2ABDAE5}"/>
              </a:ext>
            </a:extLst>
          </p:cNvPr>
          <p:cNvSpPr txBox="1">
            <a:spLocks/>
          </p:cNvSpPr>
          <p:nvPr userDrawn="1"/>
        </p:nvSpPr>
        <p:spPr>
          <a:xfrm>
            <a:off x="246245" y="89605"/>
            <a:ext cx="3086100" cy="308488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ja-JP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付録</a:t>
            </a:r>
          </a:p>
        </p:txBody>
      </p:sp>
    </p:spTree>
    <p:extLst>
      <p:ext uri="{BB962C8B-B14F-4D97-AF65-F5344CB8AC3E}">
        <p14:creationId xmlns:p14="http://schemas.microsoft.com/office/powerpoint/2010/main" val="1111922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85" r:id="rId3"/>
    <p:sldLayoutId id="2147483678" r:id="rId4"/>
    <p:sldLayoutId id="2147483683" r:id="rId5"/>
    <p:sldLayoutId id="2147483684" r:id="rId6"/>
    <p:sldLayoutId id="2147483682" r:id="rId7"/>
    <p:sldLayoutId id="2147483677" r:id="rId8"/>
    <p:sldLayoutId id="2147483661" r:id="rId9"/>
    <p:sldLayoutId id="2147483686" r:id="rId10"/>
    <p:sldLayoutId id="2147483674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b="1" kern="1200">
          <a:solidFill>
            <a:schemeClr val="tx1">
              <a:lumMod val="75000"/>
              <a:lumOff val="25000"/>
            </a:schemeClr>
          </a:solidFill>
          <a:latin typeface="ＭＳ ゴシック" panose="020B0609070205080204" pitchFamily="49" charset="-128"/>
          <a:ea typeface="ＭＳ ゴシック" panose="020B0609070205080204" pitchFamily="49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游ゴシック Medium" panose="020B0500000000000000" pitchFamily="50" charset="-128"/>
          <a:ea typeface="游ゴシック Medium" panose="020B0500000000000000" pitchFamily="50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游ゴシック Medium" panose="020B0500000000000000" pitchFamily="50" charset="-128"/>
          <a:ea typeface="游ゴシック Medium" panose="020B0500000000000000" pitchFamily="50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游ゴシック Medium" panose="020B0500000000000000" pitchFamily="50" charset="-128"/>
          <a:ea typeface="游ゴシック Medium" panose="020B0500000000000000" pitchFamily="50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游ゴシック Medium" panose="020B0500000000000000" pitchFamily="50" charset="-128"/>
          <a:ea typeface="游ゴシック Medium" panose="020B0500000000000000" pitchFamily="50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游ゴシック Medium" panose="020B0500000000000000" pitchFamily="50" charset="-128"/>
          <a:ea typeface="游ゴシック Medium" panose="020B0500000000000000" pitchFamily="50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;p23">
            <a:extLst>
              <a:ext uri="{FF2B5EF4-FFF2-40B4-BE49-F238E27FC236}">
                <a16:creationId xmlns:a16="http://schemas.microsoft.com/office/drawing/2014/main" id="{E1DB39A9-27C4-7B43-6626-59329C0EFC02}"/>
              </a:ext>
            </a:extLst>
          </p:cNvPr>
          <p:cNvSpPr txBox="1"/>
          <p:nvPr userDrawn="1"/>
        </p:nvSpPr>
        <p:spPr>
          <a:xfrm>
            <a:off x="8705192" y="6531537"/>
            <a:ext cx="218008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fld id="{00000000-1234-1234-1234-123412341234}" type="slidenum">
              <a:rPr lang="en-US" altLang="ja-JP" sz="1000" b="1">
                <a:solidFill>
                  <a:prstClr val="black">
                    <a:lumMod val="65000"/>
                    <a:lumOff val="35000"/>
                  </a:prst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/>
                <a:sym typeface="Arial"/>
              </a:rPr>
              <a:pPr/>
              <a:t>‹#›</a:t>
            </a:fld>
            <a:endParaRPr sz="1000" b="1" dirty="0">
              <a:solidFill>
                <a:prstClr val="black">
                  <a:lumMod val="65000"/>
                  <a:lumOff val="35000"/>
                </a:prstClr>
              </a:solidFill>
              <a:latin typeface="ＭＳ ゴシック" panose="020B0609070205080204" pitchFamily="49" charset="-128"/>
              <a:ea typeface="ＭＳ ゴシック" panose="020B0609070205080204" pitchFamily="49" charset="-128"/>
              <a:cs typeface="Arial"/>
              <a:sym typeface="Arial"/>
            </a:endParaRPr>
          </a:p>
        </p:txBody>
      </p:sp>
      <p:sp>
        <p:nvSpPr>
          <p:cNvPr id="3" name="Google Shape;10;p23">
            <a:extLst>
              <a:ext uri="{FF2B5EF4-FFF2-40B4-BE49-F238E27FC236}">
                <a16:creationId xmlns:a16="http://schemas.microsoft.com/office/drawing/2014/main" id="{4744E0A9-3FF0-6D19-8E00-9AF0C4DD0AE7}"/>
              </a:ext>
            </a:extLst>
          </p:cNvPr>
          <p:cNvSpPr txBox="1"/>
          <p:nvPr userDrawn="1"/>
        </p:nvSpPr>
        <p:spPr>
          <a:xfrm>
            <a:off x="5405123" y="6531537"/>
            <a:ext cx="327515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Arial"/>
                <a:sym typeface="Arial"/>
              </a:rPr>
              <a:t>日本産婦人科医会</a:t>
            </a:r>
            <a:r>
              <a:rPr kumimoji="0" lang="en-US" altLang="ja-JP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Arial"/>
                <a:sym typeface="Arial"/>
              </a:rPr>
              <a:t> </a:t>
            </a:r>
            <a:r>
              <a:rPr kumimoji="0" lang="ja-JP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Arial"/>
                <a:sym typeface="Arial"/>
              </a:rPr>
              <a:t>思春期・性</a:t>
            </a:r>
            <a:r>
              <a:rPr kumimoji="0" lang="en-US" altLang="ja-JP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Arial"/>
                <a:sym typeface="Arial"/>
              </a:rPr>
              <a:t> 9-</a:t>
            </a:r>
            <a:endParaRPr kumimoji="0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3EE816-2076-C1A9-BDA5-21C12142AE54}"/>
              </a:ext>
            </a:extLst>
          </p:cNvPr>
          <p:cNvSpPr txBox="1">
            <a:spLocks/>
          </p:cNvSpPr>
          <p:nvPr userDrawn="1"/>
        </p:nvSpPr>
        <p:spPr>
          <a:xfrm>
            <a:off x="246245" y="89605"/>
            <a:ext cx="3086100" cy="308488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ja-JP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付録</a:t>
            </a:r>
          </a:p>
        </p:txBody>
      </p:sp>
    </p:spTree>
    <p:extLst>
      <p:ext uri="{BB962C8B-B14F-4D97-AF65-F5344CB8AC3E}">
        <p14:creationId xmlns:p14="http://schemas.microsoft.com/office/powerpoint/2010/main" val="45243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;p23">
            <a:extLst>
              <a:ext uri="{FF2B5EF4-FFF2-40B4-BE49-F238E27FC236}">
                <a16:creationId xmlns:a16="http://schemas.microsoft.com/office/drawing/2014/main" id="{2C61C1E2-9B3D-3BBE-283D-C487CBBBA55D}"/>
              </a:ext>
            </a:extLst>
          </p:cNvPr>
          <p:cNvSpPr txBox="1"/>
          <p:nvPr userDrawn="1"/>
        </p:nvSpPr>
        <p:spPr>
          <a:xfrm>
            <a:off x="8705192" y="6531537"/>
            <a:ext cx="218008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fld id="{00000000-1234-1234-1234-123412341234}" type="slidenum">
              <a:rPr lang="en-US" altLang="ja-JP" sz="1000" b="1">
                <a:solidFill>
                  <a:prstClr val="black">
                    <a:lumMod val="65000"/>
                    <a:lumOff val="35000"/>
                  </a:prst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/>
                <a:sym typeface="Arial"/>
              </a:rPr>
              <a:pPr/>
              <a:t>‹#›</a:t>
            </a:fld>
            <a:endParaRPr sz="1000" b="1" dirty="0">
              <a:solidFill>
                <a:prstClr val="black">
                  <a:lumMod val="65000"/>
                  <a:lumOff val="35000"/>
                </a:prstClr>
              </a:solidFill>
              <a:latin typeface="ＭＳ ゴシック" panose="020B0609070205080204" pitchFamily="49" charset="-128"/>
              <a:ea typeface="ＭＳ ゴシック" panose="020B0609070205080204" pitchFamily="49" charset="-128"/>
              <a:cs typeface="Arial"/>
              <a:sym typeface="Arial"/>
            </a:endParaRPr>
          </a:p>
        </p:txBody>
      </p:sp>
      <p:sp>
        <p:nvSpPr>
          <p:cNvPr id="3" name="Google Shape;10;p23">
            <a:extLst>
              <a:ext uri="{FF2B5EF4-FFF2-40B4-BE49-F238E27FC236}">
                <a16:creationId xmlns:a16="http://schemas.microsoft.com/office/drawing/2014/main" id="{54C26EEE-6A87-C17B-5F34-8B670B23A199}"/>
              </a:ext>
            </a:extLst>
          </p:cNvPr>
          <p:cNvSpPr txBox="1"/>
          <p:nvPr userDrawn="1"/>
        </p:nvSpPr>
        <p:spPr>
          <a:xfrm>
            <a:off x="5405123" y="6531537"/>
            <a:ext cx="327515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Arial"/>
                <a:sym typeface="Arial"/>
              </a:rPr>
              <a:t>日本産婦人科医会</a:t>
            </a:r>
            <a:r>
              <a:rPr kumimoji="0" lang="en-US" altLang="ja-JP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Arial"/>
                <a:sym typeface="Arial"/>
              </a:rPr>
              <a:t> </a:t>
            </a:r>
            <a:r>
              <a:rPr kumimoji="0" lang="ja-JP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Arial"/>
                <a:sym typeface="Arial"/>
              </a:rPr>
              <a:t>思春期・性</a:t>
            </a:r>
            <a:r>
              <a:rPr kumimoji="0" lang="en-US" altLang="ja-JP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Arial"/>
                <a:sym typeface="Arial"/>
              </a:rPr>
              <a:t> 9-</a:t>
            </a:r>
            <a:endParaRPr kumimoji="0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35216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+mj-lt"/>
        <a:buNone/>
        <a:defRPr kumimoji="1" sz="2000" b="1" kern="1200">
          <a:solidFill>
            <a:schemeClr val="tx1">
              <a:lumMod val="75000"/>
              <a:lumOff val="25000"/>
            </a:schemeClr>
          </a:solidFill>
          <a:latin typeface="HGｺﾞｼｯｸE" panose="020B0909000000000000" pitchFamily="49" charset="-128"/>
          <a:ea typeface="HGｺﾞｼｯｸE" panose="020B0909000000000000" pitchFamily="49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HGｺﾞｼｯｸE" panose="020B0909000000000000" pitchFamily="49" charset="-128"/>
          <a:ea typeface="HGｺﾞｼｯｸE" panose="020B0909000000000000" pitchFamily="49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HGｺﾞｼｯｸE" panose="020B0909000000000000" pitchFamily="49" charset="-128"/>
          <a:ea typeface="HGｺﾞｼｯｸE" panose="020B0909000000000000" pitchFamily="49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HGｺﾞｼｯｸE" panose="020B0909000000000000" pitchFamily="49" charset="-128"/>
          <a:ea typeface="HGｺﾞｼｯｸE" panose="020B0909000000000000" pitchFamily="49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HGｺﾞｼｯｸE" panose="020B0909000000000000" pitchFamily="49" charset="-128"/>
          <a:ea typeface="HGｺﾞｼｯｸE" panose="020B0909000000000000" pitchFamily="49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5">
            <a:extLst>
              <a:ext uri="{FF2B5EF4-FFF2-40B4-BE49-F238E27FC236}">
                <a16:creationId xmlns:a16="http://schemas.microsoft.com/office/drawing/2014/main" id="{FC9515AE-E70A-7674-9C8A-55309B0579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091426"/>
            <a:ext cx="7772400" cy="2025510"/>
          </a:xfrm>
        </p:spPr>
        <p:txBody>
          <a:bodyPr>
            <a:normAutofit/>
          </a:bodyPr>
          <a:lstStyle/>
          <a:p>
            <a:r>
              <a:rPr lang="ja-JP" altLang="en-US" b="1" dirty="0"/>
              <a:t>思春期</a:t>
            </a:r>
            <a:r>
              <a:rPr lang="ja-JP" altLang="en-US" b="1" spc="-700" dirty="0"/>
              <a:t>っ</a:t>
            </a:r>
            <a:r>
              <a:rPr lang="ja-JP" altLang="en-US" b="1" dirty="0"/>
              <a:t>て何だろ</a:t>
            </a:r>
            <a:r>
              <a:rPr lang="ja-JP" altLang="en-US" b="1" spc="-700" dirty="0"/>
              <a:t>う</a:t>
            </a:r>
            <a:r>
              <a:rPr lang="ja-JP" altLang="en-US" b="1" dirty="0"/>
              <a:t>？性</a:t>
            </a:r>
            <a:r>
              <a:rPr lang="ja-JP" altLang="en-US" b="1" spc="-700" dirty="0"/>
              <a:t>っ</a:t>
            </a:r>
            <a:r>
              <a:rPr lang="ja-JP" altLang="en-US" b="1" dirty="0"/>
              <a:t>て何だろ</a:t>
            </a:r>
            <a:r>
              <a:rPr lang="ja-JP" altLang="en-US" b="1" spc="-700" dirty="0"/>
              <a:t>う</a:t>
            </a:r>
            <a:r>
              <a:rPr lang="ja-JP" altLang="en-US" b="1" dirty="0"/>
              <a:t>？</a:t>
            </a:r>
            <a:endParaRPr kumimoji="1" lang="ja-JP" altLang="en-US" b="1" dirty="0"/>
          </a:p>
        </p:txBody>
      </p:sp>
      <p:sp>
        <p:nvSpPr>
          <p:cNvPr id="11" name="Google Shape;77;p2">
            <a:extLst>
              <a:ext uri="{FF2B5EF4-FFF2-40B4-BE49-F238E27FC236}">
                <a16:creationId xmlns:a16="http://schemas.microsoft.com/office/drawing/2014/main" id="{310A998B-BC62-195B-91D3-3451E187A582}"/>
              </a:ext>
            </a:extLst>
          </p:cNvPr>
          <p:cNvSpPr txBox="1"/>
          <p:nvPr/>
        </p:nvSpPr>
        <p:spPr>
          <a:xfrm>
            <a:off x="705150" y="1287553"/>
            <a:ext cx="78810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defPPr>
              <a:defRPr lang="en-US"/>
            </a:defPPr>
            <a:lvl1pPr marR="0" lvl="0" indent="0" algn="ctr">
              <a:spcBef>
                <a:spcPts val="0"/>
              </a:spcBef>
              <a:spcAft>
                <a:spcPts val="0"/>
              </a:spcAft>
              <a:buClr>
                <a:srgbClr val="17365D"/>
              </a:buClr>
              <a:buSzPts val="4400"/>
              <a:buFont typeface="Arial"/>
              <a:buNone/>
              <a:defRPr sz="3200" b="0" i="0" u="none" strike="noStrike" cap="none">
                <a:solidFill>
                  <a:schemeClr val="bg1"/>
                </a:solidFill>
                <a:latin typeface="+mj-ea"/>
                <a:ea typeface="+mj-ea"/>
                <a:cs typeface="Arial"/>
              </a:defRPr>
            </a:lvl1pPr>
          </a:lstStyle>
          <a:p>
            <a:pPr lvl="0"/>
            <a:r>
              <a:rPr lang="ja-JP" b="1" dirty="0">
                <a:latin typeface="ＭＳ ゴシック" panose="020B0609070205080204" pitchFamily="49" charset="-128"/>
                <a:ea typeface="ＭＳ ゴシック" panose="020B0609070205080204" pitchFamily="49" charset="-128"/>
                <a:sym typeface="Arial"/>
              </a:rPr>
              <a:t>中学生・高校生のきみたちへ</a:t>
            </a:r>
            <a:endParaRPr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サブタイトル 6">
            <a:extLst>
              <a:ext uri="{FF2B5EF4-FFF2-40B4-BE49-F238E27FC236}">
                <a16:creationId xmlns:a16="http://schemas.microsoft.com/office/drawing/2014/main" id="{F01FBA02-9D8B-EEE4-D546-29B2DFBC1884}"/>
              </a:ext>
            </a:extLst>
          </p:cNvPr>
          <p:cNvSpPr txBox="1">
            <a:spLocks/>
          </p:cNvSpPr>
          <p:nvPr/>
        </p:nvSpPr>
        <p:spPr>
          <a:xfrm>
            <a:off x="1295400" y="5830305"/>
            <a:ext cx="6858000" cy="5665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6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公益社団法人 </a:t>
            </a:r>
            <a:r>
              <a:rPr lang="ja-JP" altLang="en-US" sz="20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日本産婦人科医会 女性保健部</a:t>
            </a:r>
          </a:p>
        </p:txBody>
      </p:sp>
    </p:spTree>
    <p:extLst>
      <p:ext uri="{BB962C8B-B14F-4D97-AF65-F5344CB8AC3E}">
        <p14:creationId xmlns:p14="http://schemas.microsoft.com/office/powerpoint/2010/main" val="2728578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823EE06-6EC2-B5AA-6557-DD0621FFD00A}"/>
              </a:ext>
            </a:extLst>
          </p:cNvPr>
          <p:cNvSpPr txBox="1"/>
          <p:nvPr/>
        </p:nvSpPr>
        <p:spPr>
          <a:xfrm>
            <a:off x="2253699" y="5460973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2024.6</a:t>
            </a:r>
          </a:p>
        </p:txBody>
      </p:sp>
      <p:sp>
        <p:nvSpPr>
          <p:cNvPr id="5" name="サブタイトル 6">
            <a:extLst>
              <a:ext uri="{FF2B5EF4-FFF2-40B4-BE49-F238E27FC236}">
                <a16:creationId xmlns:a16="http://schemas.microsoft.com/office/drawing/2014/main" id="{7EFBBAB0-9147-52A1-DB0E-6902742A4693}"/>
              </a:ext>
            </a:extLst>
          </p:cNvPr>
          <p:cNvSpPr txBox="1">
            <a:spLocks/>
          </p:cNvSpPr>
          <p:nvPr/>
        </p:nvSpPr>
        <p:spPr>
          <a:xfrm>
            <a:off x="1295400" y="5830305"/>
            <a:ext cx="6858000" cy="5665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6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公益社団法人 </a:t>
            </a:r>
            <a:r>
              <a:rPr lang="ja-JP" altLang="en-US" sz="20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日本産婦人科医会 女性保健部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A99CF3B-5003-D298-6763-CE74A6CBBF15}"/>
              </a:ext>
            </a:extLst>
          </p:cNvPr>
          <p:cNvSpPr txBox="1"/>
          <p:nvPr/>
        </p:nvSpPr>
        <p:spPr>
          <a:xfrm>
            <a:off x="690770" y="858162"/>
            <a:ext cx="799602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1800"/>
              </a:spcAft>
              <a:buFont typeface="Wingdings" charset="2"/>
              <a:buChar char="n"/>
            </a:pPr>
            <a:r>
              <a:rPr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HGGothicE" charset="-128"/>
              </a:rPr>
              <a:t>日本産婦人科医会 女性保健部では、中学生高校生向けの性教育スライドを作成しています。</a:t>
            </a:r>
          </a:p>
          <a:p>
            <a:pPr marL="342900" indent="-342900" algn="just">
              <a:spcAft>
                <a:spcPts val="1800"/>
              </a:spcAft>
              <a:buFont typeface="Wingdings" charset="2"/>
              <a:buChar char="n"/>
            </a:pPr>
            <a:r>
              <a:rPr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HGGothicE" charset="-128"/>
              </a:rPr>
              <a:t>中学生高校生向けにわかりやすく作成したものであって、医療</a:t>
            </a:r>
            <a:br>
              <a:rPr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HGGothicE" charset="-128"/>
              </a:rPr>
            </a:br>
            <a:r>
              <a:rPr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HGGothicE" charset="-128"/>
              </a:rPr>
              <a:t>水準を示したものではありません。</a:t>
            </a:r>
          </a:p>
          <a:p>
            <a:pPr marL="342900" indent="-342900" algn="just">
              <a:spcAft>
                <a:spcPts val="1800"/>
              </a:spcAft>
              <a:buFont typeface="Wingdings" charset="2"/>
              <a:buChar char="n"/>
            </a:pPr>
            <a:r>
              <a:rPr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HGGothicE" charset="-128"/>
              </a:rPr>
              <a:t>目的別に指導しやすいように、削除・追加してご活用ください。</a:t>
            </a:r>
          </a:p>
          <a:p>
            <a:pPr marL="342900" indent="-342900" algn="just">
              <a:spcAft>
                <a:spcPts val="1800"/>
              </a:spcAft>
              <a:buFont typeface="Wingdings" charset="2"/>
              <a:buChar char="n"/>
            </a:pPr>
            <a:r>
              <a:rPr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HGGothicE" charset="-128"/>
              </a:rPr>
              <a:t>使用する際には、必ず</a:t>
            </a:r>
            <a:r>
              <a:rPr lang="en-US" altLang="ja-JP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HGGothicE" charset="-128"/>
              </a:rPr>
              <a:t>『</a:t>
            </a:r>
            <a:r>
              <a:rPr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HGGothicE" charset="-128"/>
              </a:rPr>
              <a:t>日本産婦人科医会「思春期ってなんだ</a:t>
            </a:r>
            <a:br>
              <a:rPr lang="en-US" altLang="ja-JP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HGGothicE" charset="-128"/>
              </a:rPr>
            </a:br>
            <a:r>
              <a:rPr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HGGothicE" charset="-128"/>
              </a:rPr>
              <a:t>ろう？性ってなんだろう？</a:t>
            </a:r>
            <a:r>
              <a:rPr lang="en-US" altLang="ja-JP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HGGothicE" charset="-128"/>
              </a:rPr>
              <a:t>2024</a:t>
            </a:r>
            <a:r>
              <a:rPr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HGGothicE" charset="-128"/>
              </a:rPr>
              <a:t>年度改訂版」</a:t>
            </a:r>
            <a:r>
              <a:rPr lang="en-US" altLang="ja-JP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HGGothicE" charset="-128"/>
              </a:rPr>
              <a:t>』</a:t>
            </a:r>
            <a:r>
              <a:rPr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HGGothicE" charset="-128"/>
              </a:rPr>
              <a:t>よりの出典をご記載いただきますようお願い申し上げます。</a:t>
            </a:r>
          </a:p>
          <a:p>
            <a:pPr marL="342900" indent="-342900" algn="just">
              <a:spcAft>
                <a:spcPts val="1800"/>
              </a:spcAft>
              <a:buFont typeface="Wingdings" charset="2"/>
              <a:buChar char="n"/>
            </a:pPr>
            <a:endParaRPr kumimoji="1" lang="ja-JP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ＭＳ ゴシック" panose="020B0609070205080204" pitchFamily="49" charset="-128"/>
              <a:ea typeface="ＭＳ ゴシック" panose="020B0609070205080204" pitchFamily="49" charset="-128"/>
              <a:cs typeface="HG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9226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77;p2">
            <a:extLst>
              <a:ext uri="{FF2B5EF4-FFF2-40B4-BE49-F238E27FC236}">
                <a16:creationId xmlns:a16="http://schemas.microsoft.com/office/drawing/2014/main" id="{1116DA6A-BDAC-7D2F-A409-53CA7D2353BA}"/>
              </a:ext>
            </a:extLst>
          </p:cNvPr>
          <p:cNvSpPr txBox="1"/>
          <p:nvPr/>
        </p:nvSpPr>
        <p:spPr>
          <a:xfrm>
            <a:off x="531374" y="490795"/>
            <a:ext cx="78810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7365D"/>
              </a:buClr>
              <a:buSzPts val="4400"/>
              <a:buFont typeface="Arial"/>
              <a:buNone/>
            </a:pPr>
            <a:r>
              <a:rPr lang="ja-JP" altLang="en-US" sz="24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Arial"/>
                <a:sym typeface="Arial"/>
              </a:rPr>
              <a:t>目 次</a:t>
            </a:r>
            <a:endParaRPr sz="2400" dirty="0">
              <a:solidFill>
                <a:schemeClr val="tx1">
                  <a:lumMod val="75000"/>
                  <a:lumOff val="25000"/>
                </a:schemeClr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44DF14A7-1053-9582-381A-80D0985E9A02}"/>
              </a:ext>
            </a:extLst>
          </p:cNvPr>
          <p:cNvGrpSpPr/>
          <p:nvPr/>
        </p:nvGrpSpPr>
        <p:grpSpPr>
          <a:xfrm>
            <a:off x="628650" y="1207608"/>
            <a:ext cx="7886700" cy="498663"/>
            <a:chOff x="628650" y="1370562"/>
            <a:chExt cx="7886700" cy="498663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10C65F16-FD25-0009-E58E-23898B24A33A}"/>
                </a:ext>
              </a:extLst>
            </p:cNvPr>
            <p:cNvSpPr txBox="1"/>
            <p:nvPr userDrawn="1"/>
          </p:nvSpPr>
          <p:spPr>
            <a:xfrm>
              <a:off x="1335578" y="1370562"/>
              <a:ext cx="7179772" cy="495108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 w="12700">
              <a:solidFill>
                <a:srgbClr val="EF9394"/>
              </a:solidFill>
            </a:ln>
          </p:spPr>
          <p:txBody>
            <a:bodyPr wrap="square" lIns="108000" tIns="108000" bIns="108000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ja-JP" alt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からだの成長・女の子のからだ</a:t>
              </a:r>
              <a:endParaRPr lang="en-US" altLang="ja-JP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D3E161CA-60B5-E126-84C6-C89BBFE71FA1}"/>
                </a:ext>
              </a:extLst>
            </p:cNvPr>
            <p:cNvSpPr txBox="1"/>
            <p:nvPr userDrawn="1"/>
          </p:nvSpPr>
          <p:spPr>
            <a:xfrm>
              <a:off x="628650" y="1374117"/>
              <a:ext cx="648504" cy="495108"/>
            </a:xfrm>
            <a:prstGeom prst="rect">
              <a:avLst/>
            </a:prstGeom>
            <a:solidFill>
              <a:srgbClr val="F09192"/>
            </a:solidFill>
          </p:spPr>
          <p:txBody>
            <a:bodyPr wrap="square" lIns="108000" tIns="108000" bIns="108000" rtlCol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sz="1800" b="1" dirty="0">
                  <a:solidFill>
                    <a:schemeClr val="bg1"/>
                  </a:solidFill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1</a:t>
              </a:r>
            </a:p>
          </p:txBody>
        </p:sp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542EA21D-241C-2F3C-60D2-FC29756A2977}"/>
              </a:ext>
            </a:extLst>
          </p:cNvPr>
          <p:cNvGrpSpPr/>
          <p:nvPr/>
        </p:nvGrpSpPr>
        <p:grpSpPr>
          <a:xfrm>
            <a:off x="628650" y="1758580"/>
            <a:ext cx="7886700" cy="498663"/>
            <a:chOff x="628650" y="1370562"/>
            <a:chExt cx="7886700" cy="498663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DBFC1F94-8B17-D284-7D98-F427BD9803FE}"/>
                </a:ext>
              </a:extLst>
            </p:cNvPr>
            <p:cNvSpPr txBox="1"/>
            <p:nvPr userDrawn="1"/>
          </p:nvSpPr>
          <p:spPr>
            <a:xfrm>
              <a:off x="1335578" y="1370562"/>
              <a:ext cx="7179772" cy="495108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 w="12700">
              <a:solidFill>
                <a:srgbClr val="F5BA1A"/>
              </a:solidFill>
            </a:ln>
          </p:spPr>
          <p:txBody>
            <a:bodyPr wrap="square" lIns="108000" tIns="108000" bIns="108000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ja-JP" alt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男の子のからだ・多様な性</a:t>
              </a:r>
              <a:endParaRPr lang="en-US" altLang="ja-JP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60B7FC5A-E64F-78C6-8F85-3DF3C2BF4CF3}"/>
                </a:ext>
              </a:extLst>
            </p:cNvPr>
            <p:cNvSpPr txBox="1"/>
            <p:nvPr userDrawn="1"/>
          </p:nvSpPr>
          <p:spPr>
            <a:xfrm>
              <a:off x="628650" y="1374117"/>
              <a:ext cx="648504" cy="495108"/>
            </a:xfrm>
            <a:prstGeom prst="rect">
              <a:avLst/>
            </a:prstGeom>
            <a:solidFill>
              <a:srgbClr val="F5BA1A"/>
            </a:solidFill>
          </p:spPr>
          <p:txBody>
            <a:bodyPr wrap="square" lIns="108000" tIns="108000" bIns="108000" rtlCol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sz="1800" b="1" dirty="0">
                  <a:solidFill>
                    <a:schemeClr val="bg1"/>
                  </a:solidFill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2</a:t>
              </a:r>
            </a:p>
          </p:txBody>
        </p:sp>
      </p:grp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4773BAF3-8F4A-55BE-1A2B-90C0360E3390}"/>
              </a:ext>
            </a:extLst>
          </p:cNvPr>
          <p:cNvGrpSpPr/>
          <p:nvPr/>
        </p:nvGrpSpPr>
        <p:grpSpPr>
          <a:xfrm>
            <a:off x="628650" y="2309552"/>
            <a:ext cx="7886700" cy="498663"/>
            <a:chOff x="628650" y="1370562"/>
            <a:chExt cx="7886700" cy="498663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EB3785AE-AA99-8898-1164-D1C9AA91500F}"/>
                </a:ext>
              </a:extLst>
            </p:cNvPr>
            <p:cNvSpPr txBox="1"/>
            <p:nvPr userDrawn="1"/>
          </p:nvSpPr>
          <p:spPr>
            <a:xfrm>
              <a:off x="1335578" y="1370562"/>
              <a:ext cx="7179772" cy="495108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 w="12700">
              <a:solidFill>
                <a:srgbClr val="C2DA69"/>
              </a:solidFill>
            </a:ln>
          </p:spPr>
          <p:txBody>
            <a:bodyPr wrap="square" lIns="108000" tIns="108000" bIns="108000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ja-JP" alt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妊娠・出産</a:t>
              </a:r>
              <a:endParaRPr lang="en-US" altLang="ja-JP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E73E5BD0-2875-B1B4-22C8-13B7909D7A30}"/>
                </a:ext>
              </a:extLst>
            </p:cNvPr>
            <p:cNvSpPr txBox="1"/>
            <p:nvPr userDrawn="1"/>
          </p:nvSpPr>
          <p:spPr>
            <a:xfrm>
              <a:off x="628650" y="1374117"/>
              <a:ext cx="648504" cy="495108"/>
            </a:xfrm>
            <a:prstGeom prst="rect">
              <a:avLst/>
            </a:prstGeom>
            <a:solidFill>
              <a:srgbClr val="C2DA69"/>
            </a:solidFill>
          </p:spPr>
          <p:txBody>
            <a:bodyPr wrap="square" lIns="108000" tIns="108000" bIns="108000" rtlCol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sz="1800" b="1" dirty="0">
                  <a:solidFill>
                    <a:schemeClr val="bg1"/>
                  </a:solidFill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3</a:t>
              </a:r>
            </a:p>
          </p:txBody>
        </p:sp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F2577647-37E7-5B19-A5B2-170014DEACF6}"/>
              </a:ext>
            </a:extLst>
          </p:cNvPr>
          <p:cNvGrpSpPr/>
          <p:nvPr/>
        </p:nvGrpSpPr>
        <p:grpSpPr>
          <a:xfrm>
            <a:off x="628650" y="2860524"/>
            <a:ext cx="7886700" cy="495108"/>
            <a:chOff x="628650" y="1335022"/>
            <a:chExt cx="7886700" cy="495108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27A68A50-458A-992B-1B5B-0157C608CE82}"/>
                </a:ext>
              </a:extLst>
            </p:cNvPr>
            <p:cNvSpPr txBox="1"/>
            <p:nvPr userDrawn="1"/>
          </p:nvSpPr>
          <p:spPr>
            <a:xfrm>
              <a:off x="1335578" y="1335022"/>
              <a:ext cx="7179772" cy="495108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 w="12700">
              <a:solidFill>
                <a:srgbClr val="88C9A1"/>
              </a:solidFill>
            </a:ln>
          </p:spPr>
          <p:txBody>
            <a:bodyPr wrap="square" lIns="108000" tIns="108000" bIns="108000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ja-JP" alt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中絶・避妊</a:t>
              </a:r>
              <a:endParaRPr lang="en-US" altLang="ja-JP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A35C4525-C2AA-E14E-2A67-A51B2FA7175C}"/>
                </a:ext>
              </a:extLst>
            </p:cNvPr>
            <p:cNvSpPr txBox="1"/>
            <p:nvPr userDrawn="1"/>
          </p:nvSpPr>
          <p:spPr>
            <a:xfrm>
              <a:off x="628650" y="1335022"/>
              <a:ext cx="648504" cy="495108"/>
            </a:xfrm>
            <a:prstGeom prst="rect">
              <a:avLst/>
            </a:prstGeom>
            <a:solidFill>
              <a:srgbClr val="88C9A1"/>
            </a:solidFill>
          </p:spPr>
          <p:txBody>
            <a:bodyPr wrap="square" lIns="108000" tIns="108000" bIns="108000" rtlCol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sz="1800" b="1" dirty="0">
                  <a:solidFill>
                    <a:schemeClr val="bg1"/>
                  </a:solidFill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4</a:t>
              </a:r>
            </a:p>
          </p:txBody>
        </p: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073AB73E-7821-38C1-0A98-089D1290F21B}"/>
              </a:ext>
            </a:extLst>
          </p:cNvPr>
          <p:cNvGrpSpPr/>
          <p:nvPr/>
        </p:nvGrpSpPr>
        <p:grpSpPr>
          <a:xfrm>
            <a:off x="628650" y="3407941"/>
            <a:ext cx="7886700" cy="498663"/>
            <a:chOff x="628650" y="1331467"/>
            <a:chExt cx="7886700" cy="498663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A1D0D1C0-0232-8E97-437B-E145492FDF7E}"/>
                </a:ext>
              </a:extLst>
            </p:cNvPr>
            <p:cNvSpPr txBox="1"/>
            <p:nvPr userDrawn="1"/>
          </p:nvSpPr>
          <p:spPr>
            <a:xfrm>
              <a:off x="1335578" y="1335022"/>
              <a:ext cx="7179772" cy="495108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 w="12700">
              <a:solidFill>
                <a:srgbClr val="7ECEF4"/>
              </a:solidFill>
            </a:ln>
          </p:spPr>
          <p:txBody>
            <a:bodyPr wrap="square" lIns="108000" tIns="108000" bIns="108000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ja-JP" alt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性感染症</a:t>
              </a:r>
              <a:endParaRPr lang="en-US" altLang="ja-JP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2AAF6140-2753-90DD-AA60-3C2DE566FC1F}"/>
                </a:ext>
              </a:extLst>
            </p:cNvPr>
            <p:cNvSpPr txBox="1"/>
            <p:nvPr userDrawn="1"/>
          </p:nvSpPr>
          <p:spPr>
            <a:xfrm>
              <a:off x="628650" y="1331467"/>
              <a:ext cx="648504" cy="495108"/>
            </a:xfrm>
            <a:prstGeom prst="rect">
              <a:avLst/>
            </a:prstGeom>
            <a:solidFill>
              <a:srgbClr val="7ECEF4"/>
            </a:solidFill>
          </p:spPr>
          <p:txBody>
            <a:bodyPr wrap="square" lIns="108000" tIns="108000" bIns="108000" rtlCol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sz="1800" b="1" dirty="0">
                  <a:solidFill>
                    <a:schemeClr val="bg1"/>
                  </a:solidFill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5</a:t>
              </a:r>
            </a:p>
          </p:txBody>
        </p:sp>
      </p:grp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27C7EF15-D1F5-8F14-2BB5-E1DC2E5E9B16}"/>
              </a:ext>
            </a:extLst>
          </p:cNvPr>
          <p:cNvGrpSpPr/>
          <p:nvPr/>
        </p:nvGrpSpPr>
        <p:grpSpPr>
          <a:xfrm>
            <a:off x="628650" y="3955358"/>
            <a:ext cx="7886700" cy="502218"/>
            <a:chOff x="628650" y="1327912"/>
            <a:chExt cx="7886700" cy="502218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C9E08326-FB3D-0602-BCF1-E69D4B786977}"/>
                </a:ext>
              </a:extLst>
            </p:cNvPr>
            <p:cNvSpPr txBox="1"/>
            <p:nvPr userDrawn="1"/>
          </p:nvSpPr>
          <p:spPr>
            <a:xfrm>
              <a:off x="1335578" y="1335022"/>
              <a:ext cx="7179772" cy="495108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 w="12700">
              <a:solidFill>
                <a:srgbClr val="A3BCE2"/>
              </a:solidFill>
            </a:ln>
          </p:spPr>
          <p:txBody>
            <a:bodyPr wrap="square" lIns="108000" tIns="108000" bIns="108000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ja-JP" alt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性について</a:t>
              </a:r>
              <a:endParaRPr lang="en-US" altLang="ja-JP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FE1AC1E1-3247-62EB-B0C7-E5A13D0EB0F7}"/>
                </a:ext>
              </a:extLst>
            </p:cNvPr>
            <p:cNvSpPr txBox="1"/>
            <p:nvPr userDrawn="1"/>
          </p:nvSpPr>
          <p:spPr>
            <a:xfrm>
              <a:off x="628650" y="1327912"/>
              <a:ext cx="648504" cy="495108"/>
            </a:xfrm>
            <a:prstGeom prst="rect">
              <a:avLst/>
            </a:prstGeom>
            <a:solidFill>
              <a:srgbClr val="A3BCE2"/>
            </a:solidFill>
          </p:spPr>
          <p:txBody>
            <a:bodyPr wrap="square" lIns="108000" tIns="108000" bIns="108000" rtlCol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sz="1800" b="1" dirty="0">
                  <a:solidFill>
                    <a:schemeClr val="bg1"/>
                  </a:solidFill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6</a:t>
              </a:r>
            </a:p>
          </p:txBody>
        </p: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2A7D6970-A813-69A3-64C3-690D9BB8D5B9}"/>
              </a:ext>
            </a:extLst>
          </p:cNvPr>
          <p:cNvGrpSpPr/>
          <p:nvPr/>
        </p:nvGrpSpPr>
        <p:grpSpPr>
          <a:xfrm>
            <a:off x="628650" y="4513440"/>
            <a:ext cx="7886700" cy="495108"/>
            <a:chOff x="628650" y="1335022"/>
            <a:chExt cx="7886700" cy="495108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7AEBD6D5-1E9C-020A-3425-98CE1C29447A}"/>
                </a:ext>
              </a:extLst>
            </p:cNvPr>
            <p:cNvSpPr txBox="1"/>
            <p:nvPr userDrawn="1"/>
          </p:nvSpPr>
          <p:spPr>
            <a:xfrm>
              <a:off x="1335578" y="1335022"/>
              <a:ext cx="7179772" cy="495108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 w="12700">
              <a:solidFill>
                <a:srgbClr val="D5A9CD"/>
              </a:solidFill>
            </a:ln>
          </p:spPr>
          <p:txBody>
            <a:bodyPr wrap="square" lIns="108000" tIns="108000" bIns="108000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ja-JP" alt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子宮頸がん</a:t>
              </a:r>
              <a:endParaRPr lang="en-US" altLang="ja-JP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D23513DA-E2BE-5A3B-1A6A-D26B1BD4CED9}"/>
                </a:ext>
              </a:extLst>
            </p:cNvPr>
            <p:cNvSpPr txBox="1"/>
            <p:nvPr userDrawn="1"/>
          </p:nvSpPr>
          <p:spPr>
            <a:xfrm>
              <a:off x="628650" y="1335022"/>
              <a:ext cx="648504" cy="495108"/>
            </a:xfrm>
            <a:prstGeom prst="rect">
              <a:avLst/>
            </a:prstGeom>
            <a:solidFill>
              <a:srgbClr val="D5A9CD"/>
            </a:solidFill>
          </p:spPr>
          <p:txBody>
            <a:bodyPr wrap="square" lIns="108000" tIns="108000" bIns="108000" rtlCol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sz="1800" b="1" dirty="0">
                  <a:solidFill>
                    <a:schemeClr val="bg1"/>
                  </a:solidFill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7</a:t>
              </a:r>
            </a:p>
          </p:txBody>
        </p:sp>
      </p:grp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1B0976A0-1835-5640-5BF9-EF46C3CA7349}"/>
              </a:ext>
            </a:extLst>
          </p:cNvPr>
          <p:cNvGrpSpPr/>
          <p:nvPr/>
        </p:nvGrpSpPr>
        <p:grpSpPr>
          <a:xfrm>
            <a:off x="628650" y="5064412"/>
            <a:ext cx="7886700" cy="495108"/>
            <a:chOff x="628650" y="1335022"/>
            <a:chExt cx="7886700" cy="495108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04224E9C-57F7-DED7-01BB-71F07961DBDC}"/>
                </a:ext>
              </a:extLst>
            </p:cNvPr>
            <p:cNvSpPr txBox="1"/>
            <p:nvPr userDrawn="1"/>
          </p:nvSpPr>
          <p:spPr>
            <a:xfrm>
              <a:off x="1335578" y="1335022"/>
              <a:ext cx="7179772" cy="495108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 w="12700">
              <a:solidFill>
                <a:srgbClr val="F2A5C6"/>
              </a:solidFill>
            </a:ln>
          </p:spPr>
          <p:txBody>
            <a:bodyPr wrap="square" lIns="108000" tIns="108000" bIns="108000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ja-JP" alt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デート</a:t>
              </a:r>
              <a:r>
                <a:rPr lang="en-US" altLang="ja-JP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DV</a:t>
              </a: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260E5808-C6D1-3910-82AB-2A1DEC875126}"/>
                </a:ext>
              </a:extLst>
            </p:cNvPr>
            <p:cNvSpPr txBox="1"/>
            <p:nvPr userDrawn="1"/>
          </p:nvSpPr>
          <p:spPr>
            <a:xfrm>
              <a:off x="628650" y="1335022"/>
              <a:ext cx="648504" cy="495108"/>
            </a:xfrm>
            <a:prstGeom prst="rect">
              <a:avLst/>
            </a:prstGeom>
            <a:solidFill>
              <a:srgbClr val="F2A5C6"/>
            </a:solidFill>
          </p:spPr>
          <p:txBody>
            <a:bodyPr wrap="square" lIns="108000" tIns="108000" bIns="108000" rtlCol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sz="1800" b="1" dirty="0">
                  <a:solidFill>
                    <a:schemeClr val="bg1"/>
                  </a:solidFill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8</a:t>
              </a:r>
            </a:p>
          </p:txBody>
        </p:sp>
      </p:grp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7F07A136-A978-F51D-AC9F-B909B5C4F1AD}"/>
              </a:ext>
            </a:extLst>
          </p:cNvPr>
          <p:cNvGrpSpPr/>
          <p:nvPr/>
        </p:nvGrpSpPr>
        <p:grpSpPr>
          <a:xfrm>
            <a:off x="628650" y="5619020"/>
            <a:ext cx="7886700" cy="495108"/>
            <a:chOff x="628650" y="1335022"/>
            <a:chExt cx="7886700" cy="495108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2047D865-2B5C-498B-4768-4AE89E32F3DE}"/>
                </a:ext>
              </a:extLst>
            </p:cNvPr>
            <p:cNvSpPr txBox="1"/>
            <p:nvPr userDrawn="1"/>
          </p:nvSpPr>
          <p:spPr>
            <a:xfrm>
              <a:off x="1335578" y="1335022"/>
              <a:ext cx="7179772" cy="495108"/>
            </a:xfrm>
            <a:prstGeom prst="rect">
              <a:avLst/>
            </a:prstGeom>
            <a:solidFill>
              <a:srgbClr val="FFFF99"/>
            </a:solidFill>
            <a:ln w="12700">
              <a:solidFill>
                <a:srgbClr val="FA7F48"/>
              </a:solidFill>
            </a:ln>
          </p:spPr>
          <p:txBody>
            <a:bodyPr wrap="square" lIns="108000" tIns="108000" bIns="108000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ja-JP" altLang="en-US" b="1" dirty="0"/>
                <a:t>付録</a:t>
              </a:r>
              <a:endParaRPr lang="en-US" altLang="ja-JP" b="1" dirty="0"/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74E84EBF-77A8-32B6-C767-6CC6059C9009}"/>
                </a:ext>
              </a:extLst>
            </p:cNvPr>
            <p:cNvSpPr txBox="1"/>
            <p:nvPr userDrawn="1"/>
          </p:nvSpPr>
          <p:spPr>
            <a:xfrm>
              <a:off x="628650" y="1335022"/>
              <a:ext cx="648504" cy="495108"/>
            </a:xfrm>
            <a:prstGeom prst="rect">
              <a:avLst/>
            </a:prstGeom>
            <a:solidFill>
              <a:srgbClr val="FA7F48"/>
            </a:solidFill>
          </p:spPr>
          <p:txBody>
            <a:bodyPr wrap="square" lIns="108000" tIns="108000" bIns="108000" rtlCol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sz="1800" b="1" dirty="0">
                  <a:solidFill>
                    <a:schemeClr val="bg1"/>
                  </a:solidFill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9</a:t>
              </a:r>
            </a:p>
          </p:txBody>
        </p:sp>
      </p:grpSp>
      <p:pic>
        <p:nvPicPr>
          <p:cNvPr id="59" name="図 58">
            <a:extLst>
              <a:ext uri="{FF2B5EF4-FFF2-40B4-BE49-F238E27FC236}">
                <a16:creationId xmlns:a16="http://schemas.microsoft.com/office/drawing/2014/main" id="{B38EED92-9443-A417-692B-C79934DD1D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826" y="3331991"/>
            <a:ext cx="1496074" cy="3236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955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オブジェクト 1">
            <a:extLst>
              <a:ext uri="{FF2B5EF4-FFF2-40B4-BE49-F238E27FC236}">
                <a16:creationId xmlns:a16="http://schemas.microsoft.com/office/drawing/2014/main" id="{2BFA9497-3708-F04C-AF7A-F96959D259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7289665"/>
              </p:ext>
            </p:extLst>
          </p:nvPr>
        </p:nvGraphicFramePr>
        <p:xfrm>
          <a:off x="360986" y="1338852"/>
          <a:ext cx="8369855" cy="50122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8286750" imgH="4962698" progId="Excel.Sheet.12">
                  <p:embed/>
                </p:oleObj>
              </mc:Choice>
              <mc:Fallback>
                <p:oleObj name="Worksheet" r:id="rId3" imgW="8286750" imgH="496269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0986" y="1338852"/>
                        <a:ext cx="8369855" cy="50122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タイトル 2">
            <a:extLst>
              <a:ext uri="{FF2B5EF4-FFF2-40B4-BE49-F238E27FC236}">
                <a16:creationId xmlns:a16="http://schemas.microsoft.com/office/drawing/2014/main" id="{F2E79959-79EC-6FD5-CAB7-B7C8BF0B5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性感染症定点報告の年次推移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131A9A5-1F51-6A3C-3A13-45ACB56F08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TW" altLang="en-US" dirty="0"/>
              <a:t>厚生労働省報告 </a:t>
            </a:r>
            <a:r>
              <a:rPr lang="en-US" altLang="zh-TW" dirty="0"/>
              <a:t>2000</a:t>
            </a:r>
            <a:r>
              <a:rPr lang="zh-TW" altLang="en-US" dirty="0"/>
              <a:t>年～</a:t>
            </a:r>
            <a:r>
              <a:rPr lang="en-US" altLang="zh-TW" dirty="0"/>
              <a:t>2021</a:t>
            </a:r>
            <a:r>
              <a:rPr lang="zh-TW" altLang="en-US" dirty="0"/>
              <a:t>年</a:t>
            </a:r>
          </a:p>
        </p:txBody>
      </p:sp>
    </p:spTree>
    <p:extLst>
      <p:ext uri="{BB962C8B-B14F-4D97-AF65-F5344CB8AC3E}">
        <p14:creationId xmlns:p14="http://schemas.microsoft.com/office/powerpoint/2010/main" val="4058321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オブジェクト 8">
            <a:extLst>
              <a:ext uri="{FF2B5EF4-FFF2-40B4-BE49-F238E27FC236}">
                <a16:creationId xmlns:a16="http://schemas.microsoft.com/office/drawing/2014/main" id="{483021FF-8E1C-8AD4-050D-411563EEB5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5874329"/>
              </p:ext>
            </p:extLst>
          </p:nvPr>
        </p:nvGraphicFramePr>
        <p:xfrm>
          <a:off x="590879" y="1375717"/>
          <a:ext cx="8128762" cy="476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8467898" imgH="4962698" progId="Excel.Sheet.12">
                  <p:embed/>
                </p:oleObj>
              </mc:Choice>
              <mc:Fallback>
                <p:oleObj name="Worksheet" r:id="rId3" imgW="8467898" imgH="496269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0879" y="1375717"/>
                        <a:ext cx="8128762" cy="4763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タイトル 2">
            <a:extLst>
              <a:ext uri="{FF2B5EF4-FFF2-40B4-BE49-F238E27FC236}">
                <a16:creationId xmlns:a16="http://schemas.microsoft.com/office/drawing/2014/main" id="{115AA09F-6EE4-8A20-9AFE-83B92CD59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>
            <a:noAutofit/>
          </a:bodyPr>
          <a:lstStyle/>
          <a:p>
            <a:r>
              <a:rPr lang="ja-JP" altLang="en-US" sz="3200" dirty="0"/>
              <a:t>１０代における性感染症定点報告の</a:t>
            </a:r>
            <a:br>
              <a:rPr lang="en-US" altLang="ja-JP" sz="3200" dirty="0"/>
            </a:br>
            <a:r>
              <a:rPr lang="ja-JP" altLang="en-US" sz="3200" dirty="0"/>
              <a:t>年次推移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0C341AD-8193-A3A7-697D-297B4686CA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TW" altLang="en-US" dirty="0"/>
              <a:t>厚生労働省報告 </a:t>
            </a:r>
            <a:r>
              <a:rPr lang="en-US" altLang="zh-TW" dirty="0"/>
              <a:t>2000</a:t>
            </a:r>
            <a:r>
              <a:rPr lang="zh-TW" altLang="en-US" dirty="0"/>
              <a:t>年～</a:t>
            </a:r>
            <a:r>
              <a:rPr lang="en-US" altLang="zh-TW" dirty="0"/>
              <a:t>2021</a:t>
            </a:r>
            <a:r>
              <a:rPr lang="zh-TW" altLang="en-US" dirty="0"/>
              <a:t>年</a:t>
            </a:r>
          </a:p>
        </p:txBody>
      </p:sp>
    </p:spTree>
    <p:extLst>
      <p:ext uri="{BB962C8B-B14F-4D97-AF65-F5344CB8AC3E}">
        <p14:creationId xmlns:p14="http://schemas.microsoft.com/office/powerpoint/2010/main" val="3694050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オブジェクト 5">
            <a:extLst>
              <a:ext uri="{FF2B5EF4-FFF2-40B4-BE49-F238E27FC236}">
                <a16:creationId xmlns:a16="http://schemas.microsoft.com/office/drawing/2014/main" id="{47F01492-9D6F-A58A-385F-7C90B2771F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5024898"/>
              </p:ext>
            </p:extLst>
          </p:nvPr>
        </p:nvGraphicFramePr>
        <p:xfrm>
          <a:off x="388722" y="1590859"/>
          <a:ext cx="8264955" cy="4100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9505950" imgH="4715048" progId="Excel.Sheet.12">
                  <p:embed/>
                </p:oleObj>
              </mc:Choice>
              <mc:Fallback>
                <p:oleObj name="Worksheet" r:id="rId3" imgW="9505950" imgH="4715048" progId="Excel.Sheet.12">
                  <p:embed/>
                  <p:pic>
                    <p:nvPicPr>
                      <p:cNvPr id="5" name="オブジェクト 4">
                        <a:extLst>
                          <a:ext uri="{FF2B5EF4-FFF2-40B4-BE49-F238E27FC236}">
                            <a16:creationId xmlns:a16="http://schemas.microsoft.com/office/drawing/2014/main" id="{47F01492-9D6F-A58A-385F-7C90B2771F8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8722" y="1590859"/>
                        <a:ext cx="8264955" cy="41001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タイトル 2">
            <a:extLst>
              <a:ext uri="{FF2B5EF4-FFF2-40B4-BE49-F238E27FC236}">
                <a16:creationId xmlns:a16="http://schemas.microsoft.com/office/drawing/2014/main" id="{A99D2AB2-0976-1265-9659-EB25CA486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梅毒の年次</a:t>
            </a:r>
            <a:r>
              <a:rPr lang="ja-JP" altLang="en-US" kern="0" spc="-1500" dirty="0"/>
              <a:t>、</a:t>
            </a:r>
            <a:r>
              <a:rPr lang="ja-JP" altLang="en-US" dirty="0"/>
              <a:t>年齢別報告数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5ED7485-F99F-3F90-38E7-A77545052868}"/>
              </a:ext>
            </a:extLst>
          </p:cNvPr>
          <p:cNvSpPr txBox="1"/>
          <p:nvPr/>
        </p:nvSpPr>
        <p:spPr>
          <a:xfrm>
            <a:off x="550545" y="5578479"/>
            <a:ext cx="50185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※2021</a:t>
            </a:r>
            <a:r>
              <a:rPr kumimoji="1" lang="ja-JP" altLang="en-US" sz="11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年は、第</a:t>
            </a:r>
            <a:r>
              <a:rPr kumimoji="1" lang="en-US" altLang="ja-JP" sz="11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1</a:t>
            </a:r>
            <a:r>
              <a:rPr kumimoji="1" lang="ja-JP" altLang="en-US" sz="11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～</a:t>
            </a:r>
            <a:r>
              <a:rPr kumimoji="1" lang="en-US" altLang="ja-JP" sz="11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52</a:t>
            </a:r>
            <a:r>
              <a:rPr kumimoji="1" lang="ja-JP" altLang="en-US" sz="11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週</a:t>
            </a:r>
            <a:r>
              <a:rPr kumimoji="1" lang="en-US" altLang="ja-JP" sz="11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2022</a:t>
            </a:r>
            <a:r>
              <a:rPr kumimoji="1" lang="ja-JP" altLang="en-US" sz="11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年</a:t>
            </a:r>
            <a:r>
              <a:rPr kumimoji="1" lang="en-US" altLang="ja-JP" sz="11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10</a:t>
            </a:r>
            <a:r>
              <a:rPr kumimoji="1" lang="ja-JP" altLang="en-US" sz="11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月</a:t>
            </a:r>
            <a:r>
              <a:rPr kumimoji="1" lang="en-US" altLang="ja-JP" sz="11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8</a:t>
            </a:r>
            <a:r>
              <a:rPr kumimoji="1" lang="ja-JP" altLang="en-US" sz="11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日時点集計値（暫定値）、</a:t>
            </a:r>
            <a:endParaRPr kumimoji="1" lang="en-US" altLang="ja-JP" sz="1100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  <a:p>
            <a:r>
              <a:rPr kumimoji="1" lang="ja-JP" altLang="en-US" sz="11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　</a:t>
            </a:r>
            <a:r>
              <a:rPr kumimoji="1" lang="en-US" altLang="ja-JP" sz="11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2022</a:t>
            </a:r>
            <a:r>
              <a:rPr kumimoji="1" lang="ja-JP" altLang="en-US" sz="11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年は第</a:t>
            </a:r>
            <a:r>
              <a:rPr kumimoji="1" lang="en-US" altLang="ja-JP" sz="11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1</a:t>
            </a:r>
            <a:r>
              <a:rPr kumimoji="1" lang="ja-JP" altLang="en-US" sz="11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～</a:t>
            </a:r>
            <a:r>
              <a:rPr kumimoji="1" lang="en-US" altLang="ja-JP" sz="11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44</a:t>
            </a:r>
            <a:r>
              <a:rPr kumimoji="1" lang="ja-JP" altLang="en-US" sz="11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週</a:t>
            </a:r>
            <a:r>
              <a:rPr kumimoji="1" lang="en-US" altLang="ja-JP" sz="11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2022</a:t>
            </a:r>
            <a:r>
              <a:rPr kumimoji="1" lang="ja-JP" altLang="en-US" sz="11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年</a:t>
            </a:r>
            <a:r>
              <a:rPr kumimoji="1" lang="en-US" altLang="ja-JP" sz="11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11</a:t>
            </a:r>
            <a:r>
              <a:rPr kumimoji="1" lang="ja-JP" altLang="en-US" sz="11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月</a:t>
            </a:r>
            <a:r>
              <a:rPr kumimoji="1" lang="en-US" altLang="ja-JP" sz="11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9</a:t>
            </a:r>
            <a:r>
              <a:rPr kumimoji="1" lang="ja-JP" altLang="en-US" sz="11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日時点集計値の報告を対象。</a:t>
            </a:r>
          </a:p>
        </p:txBody>
      </p:sp>
      <p:sp>
        <p:nvSpPr>
          <p:cNvPr id="4" name="テキスト プレースホルダー 4">
            <a:extLst>
              <a:ext uri="{FF2B5EF4-FFF2-40B4-BE49-F238E27FC236}">
                <a16:creationId xmlns:a16="http://schemas.microsoft.com/office/drawing/2014/main" id="{DE79CD1A-EC11-22FB-F6AD-DEDFC64DA129}"/>
              </a:ext>
            </a:extLst>
          </p:cNvPr>
          <p:cNvSpPr txBox="1">
            <a:spLocks/>
          </p:cNvSpPr>
          <p:nvPr/>
        </p:nvSpPr>
        <p:spPr>
          <a:xfrm>
            <a:off x="6139753" y="6030098"/>
            <a:ext cx="2503562" cy="2154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zh-TW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厚生労働省</a:t>
            </a:r>
            <a:r>
              <a:rPr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統計より</a:t>
            </a:r>
            <a:endParaRPr lang="zh-TW" altLang="en-US" sz="12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5829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グラフ 5">
            <a:extLst>
              <a:ext uri="{FF2B5EF4-FFF2-40B4-BE49-F238E27FC236}">
                <a16:creationId xmlns:a16="http://schemas.microsoft.com/office/drawing/2014/main" id="{5209A973-910A-3C5E-8558-126627E084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8303707"/>
              </p:ext>
            </p:extLst>
          </p:nvPr>
        </p:nvGraphicFramePr>
        <p:xfrm>
          <a:off x="387919" y="1468969"/>
          <a:ext cx="8369696" cy="4674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タイトル 2">
            <a:extLst>
              <a:ext uri="{FF2B5EF4-FFF2-40B4-BE49-F238E27FC236}">
                <a16:creationId xmlns:a16="http://schemas.microsoft.com/office/drawing/2014/main" id="{B966ADBE-57A4-7055-B08B-F07556DA1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梅毒の感染者数の年次推移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E0353AD-6CFC-405B-C8E2-65C7D86988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82603" y="6016099"/>
            <a:ext cx="4673478" cy="254204"/>
          </a:xfrm>
        </p:spPr>
        <p:txBody>
          <a:bodyPr/>
          <a:lstStyle/>
          <a:p>
            <a:r>
              <a:rPr lang="zh-TW" altLang="en-US" dirty="0"/>
              <a:t>厚生労働省報告 </a:t>
            </a:r>
            <a:r>
              <a:rPr lang="en-US" altLang="zh-TW" dirty="0"/>
              <a:t>2000</a:t>
            </a:r>
            <a:r>
              <a:rPr lang="zh-TW" altLang="en-US" dirty="0"/>
              <a:t>年～</a:t>
            </a:r>
            <a:r>
              <a:rPr lang="en-US" altLang="zh-TW" dirty="0"/>
              <a:t>2021</a:t>
            </a:r>
            <a:r>
              <a:rPr lang="zh-TW" altLang="en-US" dirty="0"/>
              <a:t>年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DEA23CC-1147-41A9-5A31-D653547A668E}"/>
              </a:ext>
            </a:extLst>
          </p:cNvPr>
          <p:cNvSpPr txBox="1"/>
          <p:nvPr/>
        </p:nvSpPr>
        <p:spPr>
          <a:xfrm>
            <a:off x="7886700" y="5497443"/>
            <a:ext cx="71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（年）</a:t>
            </a:r>
          </a:p>
        </p:txBody>
      </p:sp>
    </p:spTree>
    <p:extLst>
      <p:ext uri="{BB962C8B-B14F-4D97-AF65-F5344CB8AC3E}">
        <p14:creationId xmlns:p14="http://schemas.microsoft.com/office/powerpoint/2010/main" val="2968998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オブジェクト 5">
            <a:extLst>
              <a:ext uri="{FF2B5EF4-FFF2-40B4-BE49-F238E27FC236}">
                <a16:creationId xmlns:a16="http://schemas.microsoft.com/office/drawing/2014/main" id="{8FCF55A3-FBF2-EAA4-0245-DF156B6ACB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367859"/>
              </p:ext>
            </p:extLst>
          </p:nvPr>
        </p:nvGraphicFramePr>
        <p:xfrm>
          <a:off x="534901" y="1442231"/>
          <a:ext cx="8228099" cy="4842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8772698" imgH="5162550" progId="Excel.Sheet.12">
                  <p:embed/>
                </p:oleObj>
              </mc:Choice>
              <mc:Fallback>
                <p:oleObj name="Worksheet" r:id="rId3" imgW="8772698" imgH="516255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4901" y="1442231"/>
                        <a:ext cx="8228099" cy="48421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タイトル 2">
            <a:extLst>
              <a:ext uri="{FF2B5EF4-FFF2-40B4-BE49-F238E27FC236}">
                <a16:creationId xmlns:a16="http://schemas.microsoft.com/office/drawing/2014/main" id="{24D3E240-B777-00B0-8124-5954E8BC8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8148" y="393305"/>
            <a:ext cx="7640159" cy="894748"/>
          </a:xfrm>
        </p:spPr>
        <p:txBody>
          <a:bodyPr>
            <a:noAutofit/>
          </a:bodyPr>
          <a:lstStyle/>
          <a:p>
            <a:r>
              <a:rPr lang="ja-JP" altLang="en-US" sz="3500" spc="-150" dirty="0"/>
              <a:t>梅毒の</a:t>
            </a:r>
            <a:r>
              <a:rPr lang="ja-JP" altLang="en-US" sz="3500" spc="-300" dirty="0"/>
              <a:t>１</a:t>
            </a:r>
            <a:r>
              <a:rPr lang="ja-JP" altLang="en-US" sz="3500" spc="-150" dirty="0"/>
              <a:t>０代の感染者数の年次推移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1C4F86B-C708-ECA3-0DB9-378EA85E75E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TW" altLang="en-US" dirty="0"/>
              <a:t>厚生労働省報告 </a:t>
            </a:r>
            <a:r>
              <a:rPr lang="en-US" altLang="zh-TW" dirty="0"/>
              <a:t>2000</a:t>
            </a:r>
            <a:r>
              <a:rPr lang="zh-TW" altLang="en-US" dirty="0"/>
              <a:t>年～</a:t>
            </a:r>
            <a:r>
              <a:rPr lang="en-US" altLang="zh-TW" dirty="0"/>
              <a:t>2021</a:t>
            </a:r>
            <a:r>
              <a:rPr lang="zh-TW" altLang="en-US" dirty="0"/>
              <a:t>年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9F74D60-6197-EA71-F6E1-3A78DF31E7AE}"/>
              </a:ext>
            </a:extLst>
          </p:cNvPr>
          <p:cNvSpPr txBox="1"/>
          <p:nvPr/>
        </p:nvSpPr>
        <p:spPr>
          <a:xfrm>
            <a:off x="8102600" y="5403069"/>
            <a:ext cx="71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（年）</a:t>
            </a:r>
          </a:p>
        </p:txBody>
      </p:sp>
    </p:spTree>
    <p:extLst>
      <p:ext uri="{BB962C8B-B14F-4D97-AF65-F5344CB8AC3E}">
        <p14:creationId xmlns:p14="http://schemas.microsoft.com/office/powerpoint/2010/main" val="617030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B97C46B6-08EA-0963-F69E-69F0B8D707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6875357"/>
              </p:ext>
            </p:extLst>
          </p:nvPr>
        </p:nvGraphicFramePr>
        <p:xfrm>
          <a:off x="504150" y="1524000"/>
          <a:ext cx="8110301" cy="47521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8534400" imgH="5000798" progId="Excel.Sheet.12">
                  <p:embed/>
                </p:oleObj>
              </mc:Choice>
              <mc:Fallback>
                <p:oleObj name="Worksheet" r:id="rId3" imgW="8534400" imgH="500079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4150" y="1524000"/>
                        <a:ext cx="8110301" cy="47521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タイトル 2">
            <a:extLst>
              <a:ext uri="{FF2B5EF4-FFF2-40B4-BE49-F238E27FC236}">
                <a16:creationId xmlns:a16="http://schemas.microsoft.com/office/drawing/2014/main" id="{DDCFA4BE-A756-B3F7-DE1A-8A6359069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梅毒の年代別感染者数</a:t>
            </a:r>
            <a:r>
              <a:rPr lang="ja-JP" altLang="en-US" sz="2700" spc="-300" dirty="0"/>
              <a:t>（２０２１年）</a:t>
            </a:r>
            <a:endParaRPr lang="ja-JP" altLang="en-US" spc="-30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9020F86-9C2F-EBCB-EF8C-F35C9CD1CF0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TW" altLang="en-US" dirty="0"/>
              <a:t>厚生労働省報告 </a:t>
            </a:r>
            <a:r>
              <a:rPr lang="en-US" altLang="zh-TW" dirty="0"/>
              <a:t>2021</a:t>
            </a:r>
            <a:r>
              <a:rPr lang="zh-TW" altLang="en-US" dirty="0"/>
              <a:t>年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34AA878-3C1E-97E8-9821-3209D920ACE0}"/>
              </a:ext>
            </a:extLst>
          </p:cNvPr>
          <p:cNvSpPr txBox="1"/>
          <p:nvPr/>
        </p:nvSpPr>
        <p:spPr>
          <a:xfrm>
            <a:off x="7995615" y="5440309"/>
            <a:ext cx="71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（歳）</a:t>
            </a:r>
          </a:p>
        </p:txBody>
      </p:sp>
    </p:spTree>
    <p:extLst>
      <p:ext uri="{BB962C8B-B14F-4D97-AF65-F5344CB8AC3E}">
        <p14:creationId xmlns:p14="http://schemas.microsoft.com/office/powerpoint/2010/main" val="2012812793"/>
      </p:ext>
    </p:extLst>
  </p:cSld>
  <p:clrMapOvr>
    <a:masterClrMapping/>
  </p:clrMapOvr>
</p:sld>
</file>

<file path=ppt/theme/theme1.xml><?xml version="1.0" encoding="utf-8"?>
<a:theme xmlns:a="http://schemas.openxmlformats.org/drawingml/2006/main" name="ベース_マスター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中学生のきみたちへ">
      <a:majorFont>
        <a:latin typeface="游ゴシック Medium"/>
        <a:ea typeface="游ゴシック Medium"/>
        <a:cs typeface=""/>
      </a:majorFont>
      <a:minorFont>
        <a:latin typeface="游ゴシック Medium"/>
        <a:ea typeface="游ゴシック Mediu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1405</TotalTime>
  <Words>739</Words>
  <Application>Microsoft Office PowerPoint</Application>
  <PresentationFormat>画面に合わせる (4:3)</PresentationFormat>
  <Paragraphs>87</Paragraphs>
  <Slides>9</Slides>
  <Notes>9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21" baseType="lpstr">
      <vt:lpstr>HGS創英角ｺﾞｼｯｸUB</vt:lpstr>
      <vt:lpstr>HGｺﾞｼｯｸE</vt:lpstr>
      <vt:lpstr>ＭＳ ゴシック</vt:lpstr>
      <vt:lpstr>Yu Gothic</vt:lpstr>
      <vt:lpstr>游ゴシック Medium</vt:lpstr>
      <vt:lpstr>Arial</vt:lpstr>
      <vt:lpstr>Franklin Gothic Book</vt:lpstr>
      <vt:lpstr>Wingdings</vt:lpstr>
      <vt:lpstr>ベース_マスター</vt:lpstr>
      <vt:lpstr>デザインの設定</vt:lpstr>
      <vt:lpstr>1_デザインの設定</vt:lpstr>
      <vt:lpstr>Worksheet</vt:lpstr>
      <vt:lpstr>思春期って何だろう？性って何だろう？</vt:lpstr>
      <vt:lpstr>PowerPoint プレゼンテーション</vt:lpstr>
      <vt:lpstr>PowerPoint プレゼンテーション</vt:lpstr>
      <vt:lpstr>性感染症定点報告の年次推移</vt:lpstr>
      <vt:lpstr>１０代における性感染症定点報告の 年次推移</vt:lpstr>
      <vt:lpstr>梅毒の年次、年齢別報告数</vt:lpstr>
      <vt:lpstr>梅毒の感染者数の年次推移</vt:lpstr>
      <vt:lpstr>梅毒の１０代の感染者数の年次推移</vt:lpstr>
      <vt:lpstr>梅毒の年代別感染者数（２０２１年）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小泉 亜由子</dc:creator>
  <cp:lastModifiedBy>ATSUKO FUKUMOTO</cp:lastModifiedBy>
  <cp:revision>319</cp:revision>
  <cp:lastPrinted>2024-05-23T07:26:10Z</cp:lastPrinted>
  <dcterms:created xsi:type="dcterms:W3CDTF">2023-12-11T08:06:40Z</dcterms:created>
  <dcterms:modified xsi:type="dcterms:W3CDTF">2024-06-03T03:02:26Z</dcterms:modified>
</cp:coreProperties>
</file>