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656" r:id="rId2"/>
    <p:sldMasterId id="2147483678" r:id="rId3"/>
    <p:sldMasterId id="2147483693" r:id="rId4"/>
    <p:sldMasterId id="2147483707" r:id="rId5"/>
    <p:sldMasterId id="2147483710" r:id="rId6"/>
  </p:sldMasterIdLst>
  <p:notesMasterIdLst>
    <p:notesMasterId r:id="rId20"/>
  </p:notesMasterIdLst>
  <p:handoutMasterIdLst>
    <p:handoutMasterId r:id="rId21"/>
  </p:handoutMasterIdLst>
  <p:sldIdLst>
    <p:sldId id="432" r:id="rId7"/>
    <p:sldId id="347" r:id="rId8"/>
    <p:sldId id="352" r:id="rId9"/>
    <p:sldId id="354" r:id="rId10"/>
    <p:sldId id="353" r:id="rId11"/>
    <p:sldId id="356" r:id="rId12"/>
    <p:sldId id="357" r:id="rId13"/>
    <p:sldId id="358" r:id="rId14"/>
    <p:sldId id="349" r:id="rId15"/>
    <p:sldId id="351" r:id="rId16"/>
    <p:sldId id="350" r:id="rId17"/>
    <p:sldId id="346" r:id="rId18"/>
    <p:sldId id="360" r:id="rId19"/>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 uri="{2D200454-40CA-4A62-9FC3-DE9A4176ACB9}">
      <p15:notesGuideLst xmlns:p15="http://schemas.microsoft.com/office/powerpoint/2012/main">
        <p15:guide id="1" orient="horz" pos="2958">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6262"/>
    <a:srgbClr val="9BD4FF"/>
    <a:srgbClr val="F75353"/>
    <a:srgbClr val="F67EA3"/>
    <a:srgbClr val="FFFBFC"/>
    <a:srgbClr val="FFC9DB"/>
    <a:srgbClr val="00A4DE"/>
    <a:srgbClr val="E5F4FF"/>
    <a:srgbClr val="B9E1FF"/>
    <a:srgbClr val="FFE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2" autoAdjust="0"/>
    <p:restoredTop sz="90483" autoAdjust="0"/>
  </p:normalViewPr>
  <p:slideViewPr>
    <p:cSldViewPr showGuides="1">
      <p:cViewPr varScale="1">
        <p:scale>
          <a:sx n="90" d="100"/>
          <a:sy n="90" d="100"/>
        </p:scale>
        <p:origin x="108" y="96"/>
      </p:cViewPr>
      <p:guideLst>
        <p:guide orient="horz" pos="4319"/>
        <p:guide/>
      </p:guideLst>
    </p:cSldViewPr>
  </p:slideViewPr>
  <p:notesTextViewPr>
    <p:cViewPr>
      <p:scale>
        <a:sx n="1" d="1"/>
        <a:sy n="1" d="1"/>
      </p:scale>
      <p:origin x="0" y="0"/>
    </p:cViewPr>
  </p:notesTextViewPr>
  <p:sorterViewPr>
    <p:cViewPr varScale="1">
      <p:scale>
        <a:sx n="100" d="100"/>
        <a:sy n="100" d="100"/>
      </p:scale>
      <p:origin x="0" y="37698"/>
    </p:cViewPr>
  </p:sorterViewPr>
  <p:notesViewPr>
    <p:cSldViewPr showGuides="1">
      <p:cViewPr>
        <p:scale>
          <a:sx n="150" d="100"/>
          <a:sy n="150" d="100"/>
        </p:scale>
        <p:origin x="-1056" y="2688"/>
      </p:cViewPr>
      <p:guideLst>
        <p:guide orient="horz" pos="2958"/>
        <p:guide pos="2144"/>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60A95EAC-94C0-41BE-8A4C-BDA0BA179CEC}" type="datetimeFigureOut">
              <a:rPr kumimoji="1" lang="ja-JP" altLang="en-US" smtClean="0"/>
              <a:t>2019/4/9</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5F52CDF6-400D-4EEA-8356-D4519D8EF516}" type="slidenum">
              <a:rPr kumimoji="1" lang="ja-JP" altLang="en-US" smtClean="0"/>
              <a:t>‹#›</a:t>
            </a:fld>
            <a:endParaRPr kumimoji="1" lang="ja-JP" altLang="en-US"/>
          </a:p>
        </p:txBody>
      </p:sp>
    </p:spTree>
    <p:extLst>
      <p:ext uri="{BB962C8B-B14F-4D97-AF65-F5344CB8AC3E}">
        <p14:creationId xmlns:p14="http://schemas.microsoft.com/office/powerpoint/2010/main" val="1883627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D7ACDB81-FF39-4CFB-A53B-3E4A2E0C676A}" type="datetimeFigureOut">
              <a:rPr kumimoji="1" lang="ja-JP" altLang="en-US" smtClean="0"/>
              <a:t>2019/4/9</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44DD0B8A-3B3C-4E64-83F5-88AAE7E71406}" type="slidenum">
              <a:rPr kumimoji="1" lang="ja-JP" altLang="en-US" smtClean="0"/>
              <a:t>‹#›</a:t>
            </a:fld>
            <a:endParaRPr kumimoji="1" lang="ja-JP" altLang="en-US"/>
          </a:p>
        </p:txBody>
      </p:sp>
    </p:spTree>
    <p:extLst>
      <p:ext uri="{BB962C8B-B14F-4D97-AF65-F5344CB8AC3E}">
        <p14:creationId xmlns:p14="http://schemas.microsoft.com/office/powerpoint/2010/main" val="11224853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a:t>
            </a:fld>
            <a:endParaRPr kumimoji="1" lang="ja-JP" altLang="en-US"/>
          </a:p>
        </p:txBody>
      </p:sp>
      <p:sp>
        <p:nvSpPr>
          <p:cNvPr id="5"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中学生対象説明</a:t>
            </a:r>
            <a:r>
              <a:rPr lang="en-US" altLang="ja-JP" sz="1400" dirty="0">
                <a:latin typeface="ＭＳ ゴシック" pitchFamily="49" charset="-128"/>
                <a:ea typeface="ＭＳ ゴシック" pitchFamily="49" charset="-128"/>
              </a:rPr>
              <a:t>】</a:t>
            </a:r>
          </a:p>
          <a:p>
            <a:pPr marL="180975" indent="-180975" algn="l"/>
            <a:r>
              <a:rPr lang="ja-JP" altLang="en-US" sz="1400" dirty="0"/>
              <a:t>日本産婦人科医会女性保健部では、中学生高校生向けの性教育スライドを作成しています。</a:t>
            </a:r>
            <a:endParaRPr lang="en-US" altLang="ja-JP" sz="1400" dirty="0"/>
          </a:p>
          <a:p>
            <a:pPr marL="180975" indent="-180975" algn="l"/>
            <a:r>
              <a:rPr lang="ja-JP" altLang="en-US" sz="1400" dirty="0"/>
              <a:t>・中学生高校生向けにわかりやすく作成したものであって、医療水準を示したものではありません。</a:t>
            </a:r>
            <a:endParaRPr lang="en-US" altLang="ja-JP" sz="1400" dirty="0"/>
          </a:p>
          <a:p>
            <a:pPr marL="180975" indent="-180975" algn="l"/>
            <a:r>
              <a:rPr lang="ja-JP" altLang="en-US" sz="1400" dirty="0"/>
              <a:t>・目的別に指導しやすいように、削除・追加してご活用下さい。</a:t>
            </a:r>
            <a:endParaRPr lang="en-US" altLang="ja-JP" sz="1400" dirty="0"/>
          </a:p>
          <a:p>
            <a:pPr marL="180975" indent="-180975" algn="l"/>
            <a:r>
              <a:rPr lang="ja-JP" altLang="en-US" sz="1400" dirty="0"/>
              <a:t>・使用する際には、必ず</a:t>
            </a:r>
            <a:r>
              <a:rPr lang="en-US" altLang="ja-JP" sz="1400" dirty="0"/>
              <a:t>『</a:t>
            </a:r>
            <a:r>
              <a:rPr lang="ja-JP" altLang="en-US" sz="1400" dirty="0"/>
              <a:t>日本産婦人科医会「思春期ってなんだろう？性ってなんだろう？</a:t>
            </a:r>
            <a:r>
              <a:rPr lang="en-US" altLang="ja-JP" sz="1400" dirty="0"/>
              <a:t>2019</a:t>
            </a:r>
            <a:r>
              <a:rPr lang="ja-JP" altLang="en-US" sz="1400" dirty="0"/>
              <a:t>年度改訂版」</a:t>
            </a:r>
            <a:r>
              <a:rPr lang="en-US" altLang="ja-JP" sz="1400" dirty="0"/>
              <a:t>』</a:t>
            </a:r>
            <a:r>
              <a:rPr lang="ja-JP" altLang="en-US" sz="1400" dirty="0"/>
              <a:t>よりの出典をご記載いただきますようお願い申し上げます。</a:t>
            </a:r>
            <a:endParaRPr lang="ja-JP" altLang="en-US" sz="1400" dirty="0">
              <a:effectLst>
                <a:glow rad="63500">
                  <a:schemeClr val="bg1"/>
                </a:glow>
              </a:effectLst>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698361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eaLnBrk="1" hangingPunct="1">
              <a:spcBef>
                <a:spcPct val="0"/>
              </a:spcBef>
            </a:pPr>
            <a:r>
              <a:rPr lang="ja-JP" altLang="en-US" sz="1200" dirty="0">
                <a:latin typeface="Century" pitchFamily="18" charset="0"/>
              </a:rPr>
              <a:t>妊娠がどうして起るのか、そのしくみと出産についてお話しします。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2</a:t>
            </a:fld>
            <a:endParaRPr kumimoji="1" lang="ja-JP" altLang="en-US"/>
          </a:p>
        </p:txBody>
      </p:sp>
    </p:spTree>
    <p:extLst>
      <p:ext uri="{BB962C8B-B14F-4D97-AF65-F5344CB8AC3E}">
        <p14:creationId xmlns:p14="http://schemas.microsoft.com/office/powerpoint/2010/main" val="1466380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eaLnBrk="1" hangingPunct="1"/>
            <a:r>
              <a:rPr lang="ja-JP" altLang="en-US" sz="1200" dirty="0"/>
              <a:t>話は変わりますが</a:t>
            </a:r>
          </a:p>
          <a:p>
            <a:pPr eaLnBrk="1" hangingPunct="1"/>
            <a:endParaRPr lang="ja-JP" altLang="en-US" sz="1200" dirty="0"/>
          </a:p>
          <a:p>
            <a:pPr eaLnBrk="1" hangingPunct="1"/>
            <a:r>
              <a:rPr lang="ja-JP" altLang="en-US" sz="1200" dirty="0"/>
              <a:t>皆さん、好きな人はいますか？</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3</a:t>
            </a:fld>
            <a:endParaRPr kumimoji="1" lang="ja-JP" altLang="en-US"/>
          </a:p>
        </p:txBody>
      </p:sp>
    </p:spTree>
    <p:extLst>
      <p:ext uri="{BB962C8B-B14F-4D97-AF65-F5344CB8AC3E}">
        <p14:creationId xmlns:p14="http://schemas.microsoft.com/office/powerpoint/2010/main" val="715620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defRPr/>
            </a:pPr>
            <a:r>
              <a:rPr lang="en-US" altLang="ja-JP" sz="1200" dirty="0">
                <a:latin typeface="+mn-ea"/>
              </a:rPr>
              <a:t>【</a:t>
            </a:r>
            <a:r>
              <a:rPr lang="ja-JP" altLang="en-US" sz="1200" dirty="0">
                <a:latin typeface="+mn-ea"/>
              </a:rPr>
              <a:t>中学生対象説明</a:t>
            </a:r>
            <a:r>
              <a:rPr lang="en-US" altLang="ja-JP" sz="1200" dirty="0">
                <a:latin typeface="+mn-ea"/>
              </a:rPr>
              <a:t>】</a:t>
            </a:r>
          </a:p>
          <a:p>
            <a:pPr algn="just" eaLnBrk="1" hangingPunct="1">
              <a:defRPr/>
            </a:pPr>
            <a:r>
              <a:rPr lang="ja-JP" altLang="en-US" sz="1200" dirty="0">
                <a:latin typeface="+mn-ea"/>
              </a:rPr>
              <a:t>お互いに興味を持ち、相手を好きになり、お付き合いすることは誰にも止めることができません。</a:t>
            </a:r>
          </a:p>
          <a:p>
            <a:pPr algn="just" eaLnBrk="1" hangingPunct="1">
              <a:defRPr/>
            </a:pPr>
            <a:endParaRPr lang="ja-JP" altLang="en-US" sz="1200" dirty="0">
              <a:latin typeface="+mn-ea"/>
            </a:endParaRPr>
          </a:p>
          <a:p>
            <a:pPr algn="just" eaLnBrk="1" hangingPunct="1">
              <a:defRPr/>
            </a:pPr>
            <a:r>
              <a:rPr lang="ja-JP" altLang="en-US" sz="1200" dirty="0">
                <a:latin typeface="+mn-ea"/>
              </a:rPr>
              <a:t>しかし、精通（射精）を迎えた男子と月経（生理）が始まった女子がお付き合いをして性的接触（性交）を行うと妊娠する可能性があるということを知ってください。</a:t>
            </a:r>
          </a:p>
          <a:p>
            <a:pPr algn="just" eaLnBrk="1" hangingPunct="1">
              <a:defRPr/>
            </a:pPr>
            <a:r>
              <a:rPr lang="ja-JP" altLang="en-US" sz="1200" dirty="0">
                <a:latin typeface="+mn-ea"/>
              </a:rPr>
              <a:t>つまり、ここにいるほとんどの皆さんは、すでに妊娠する、妊娠させる能力を持っているということなのです。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4</a:t>
            </a:fld>
            <a:endParaRPr kumimoji="1" lang="ja-JP" altLang="en-US"/>
          </a:p>
        </p:txBody>
      </p:sp>
    </p:spTree>
    <p:extLst>
      <p:ext uri="{BB962C8B-B14F-4D97-AF65-F5344CB8AC3E}">
        <p14:creationId xmlns:p14="http://schemas.microsoft.com/office/powerpoint/2010/main" val="3200245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eaLnBrk="1" hangingPunct="1">
              <a:spcBef>
                <a:spcPct val="0"/>
              </a:spcBef>
            </a:pPr>
            <a:r>
              <a:rPr lang="ja-JP" altLang="en-US" sz="1200" dirty="0">
                <a:latin typeface="Century" pitchFamily="18" charset="0"/>
              </a:rPr>
              <a:t>性的接触（性交）　　（無言で流す。）</a:t>
            </a:r>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5</a:t>
            </a:fld>
            <a:endParaRPr kumimoji="1" lang="ja-JP" altLang="en-US"/>
          </a:p>
        </p:txBody>
      </p:sp>
    </p:spTree>
    <p:extLst>
      <p:ext uri="{BB962C8B-B14F-4D97-AF65-F5344CB8AC3E}">
        <p14:creationId xmlns:p14="http://schemas.microsoft.com/office/powerpoint/2010/main" val="193124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eaLnBrk="1" hangingPunct="1">
              <a:spcBef>
                <a:spcPct val="0"/>
              </a:spcBef>
            </a:pPr>
            <a:r>
              <a:rPr lang="ja-JP" altLang="en-US" sz="1200" dirty="0"/>
              <a:t>それでは、どうやって妊娠は成立するのでしょうか。</a:t>
            </a:r>
          </a:p>
          <a:p>
            <a:pPr algn="just" eaLnBrk="1" hangingPunct="1">
              <a:spcBef>
                <a:spcPct val="0"/>
              </a:spcBef>
            </a:pPr>
            <a:r>
              <a:rPr lang="ja-JP" altLang="en-US" sz="1200" dirty="0"/>
              <a:t>妊娠成立のしくみを説明します。</a:t>
            </a:r>
          </a:p>
          <a:p>
            <a:pPr algn="just" eaLnBrk="1" hangingPunct="1">
              <a:spcBef>
                <a:spcPct val="0"/>
              </a:spcBef>
            </a:pPr>
            <a:endParaRPr lang="ja-JP" altLang="en-US" sz="1200" dirty="0"/>
          </a:p>
          <a:p>
            <a:pPr algn="just" eaLnBrk="1" hangingPunct="1">
              <a:spcBef>
                <a:spcPct val="0"/>
              </a:spcBef>
            </a:pPr>
            <a:r>
              <a:rPr lang="ja-JP" altLang="en-US" sz="1200" dirty="0"/>
              <a:t>性交により</a:t>
            </a:r>
          </a:p>
          <a:p>
            <a:pPr algn="just" eaLnBrk="1" hangingPunct="1">
              <a:spcBef>
                <a:spcPct val="0"/>
              </a:spcBef>
            </a:pPr>
            <a:r>
              <a:rPr lang="ja-JP" altLang="en-US" sz="1200" dirty="0"/>
              <a:t>1）膣内に射精された精子は、子宮から卵管へと上っていきます。</a:t>
            </a:r>
          </a:p>
          <a:p>
            <a:pPr algn="just" eaLnBrk="1" hangingPunct="1">
              <a:spcBef>
                <a:spcPct val="0"/>
              </a:spcBef>
            </a:pPr>
            <a:r>
              <a:rPr lang="ja-JP" altLang="en-US" sz="1200" dirty="0"/>
              <a:t>また、</a:t>
            </a:r>
          </a:p>
          <a:p>
            <a:pPr algn="just" eaLnBrk="1" hangingPunct="1">
              <a:spcBef>
                <a:spcPct val="0"/>
              </a:spcBef>
            </a:pPr>
            <a:r>
              <a:rPr lang="ja-JP" altLang="en-US" sz="1200" dirty="0"/>
              <a:t>2）卵巣から排卵された卵子が</a:t>
            </a:r>
          </a:p>
          <a:p>
            <a:pPr algn="just" eaLnBrk="1" hangingPunct="1">
              <a:spcBef>
                <a:spcPct val="0"/>
              </a:spcBef>
            </a:pPr>
            <a:r>
              <a:rPr lang="ja-JP" altLang="en-US" sz="1200" dirty="0"/>
              <a:t>3）精子と出会い受精すると</a:t>
            </a:r>
          </a:p>
          <a:p>
            <a:pPr algn="just" eaLnBrk="1" hangingPunct="1">
              <a:spcBef>
                <a:spcPct val="0"/>
              </a:spcBef>
            </a:pPr>
            <a:r>
              <a:rPr lang="ja-JP" altLang="en-US" sz="1200" dirty="0"/>
              <a:t>4）その受精卵は細胞分裂をしながら卵管内を進み</a:t>
            </a:r>
          </a:p>
          <a:p>
            <a:pPr algn="just" eaLnBrk="1" hangingPunct="1">
              <a:spcBef>
                <a:spcPct val="0"/>
              </a:spcBef>
            </a:pPr>
            <a:r>
              <a:rPr lang="ja-JP" altLang="en-US" sz="1200" dirty="0"/>
              <a:t>5）子宮内膜に着床します。</a:t>
            </a:r>
          </a:p>
          <a:p>
            <a:pPr algn="just" eaLnBrk="1" hangingPunct="1">
              <a:spcBef>
                <a:spcPct val="0"/>
              </a:spcBef>
            </a:pPr>
            <a:r>
              <a:rPr lang="ja-JP" altLang="en-US" sz="1200" dirty="0"/>
              <a:t>この一連の流れがうまくいけば妊娠は成立します。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6</a:t>
            </a:fld>
            <a:endParaRPr kumimoji="1" lang="ja-JP" altLang="en-US"/>
          </a:p>
        </p:txBody>
      </p:sp>
    </p:spTree>
    <p:extLst>
      <p:ext uri="{BB962C8B-B14F-4D97-AF65-F5344CB8AC3E}">
        <p14:creationId xmlns:p14="http://schemas.microsoft.com/office/powerpoint/2010/main" val="2658150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defRPr/>
            </a:pPr>
            <a:r>
              <a:rPr lang="en-US" altLang="ja-JP" sz="1200" dirty="0">
                <a:latin typeface="+mn-ea"/>
              </a:rPr>
              <a:t>【</a:t>
            </a:r>
            <a:r>
              <a:rPr lang="ja-JP" altLang="en-US" sz="1200" dirty="0">
                <a:latin typeface="+mn-ea"/>
              </a:rPr>
              <a:t>中学生対象説明</a:t>
            </a:r>
            <a:r>
              <a:rPr lang="en-US" altLang="ja-JP" sz="1200" dirty="0">
                <a:latin typeface="+mn-ea"/>
              </a:rPr>
              <a:t>】</a:t>
            </a:r>
          </a:p>
          <a:p>
            <a:pPr algn="just">
              <a:defRPr/>
            </a:pPr>
            <a:r>
              <a:rPr lang="ja-JP" altLang="en-US" sz="1200" dirty="0">
                <a:latin typeface="+mn-ea"/>
              </a:rPr>
              <a:t>実際の人の卵子、精子をお見せします。</a:t>
            </a:r>
          </a:p>
          <a:p>
            <a:pPr algn="just">
              <a:defRPr/>
            </a:pPr>
            <a:r>
              <a:rPr lang="ja-JP" altLang="en-US" sz="1200" dirty="0">
                <a:latin typeface="+mn-ea"/>
              </a:rPr>
              <a:t>卵子と精子です。　　（指差す）</a:t>
            </a:r>
          </a:p>
          <a:p>
            <a:pPr>
              <a:defRPr/>
            </a:pPr>
            <a:r>
              <a:rPr lang="ja-JP" altLang="en-US" sz="1200" dirty="0">
                <a:latin typeface="+mn-ea"/>
              </a:rPr>
              <a:t>１個の卵子に多数の精子が群がっています。その中に1つの精子だけが進入し、受精が成立します。 </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7</a:t>
            </a:fld>
            <a:endParaRPr kumimoji="1" lang="ja-JP" altLang="en-US"/>
          </a:p>
        </p:txBody>
      </p:sp>
    </p:spTree>
    <p:extLst>
      <p:ext uri="{BB962C8B-B14F-4D97-AF65-F5344CB8AC3E}">
        <p14:creationId xmlns:p14="http://schemas.microsoft.com/office/powerpoint/2010/main" val="3411843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a:r>
              <a:rPr lang="ja-JP" altLang="en-US" sz="1200" dirty="0">
                <a:latin typeface="ＭＳ ゴシック" pitchFamily="49" charset="-128"/>
                <a:ea typeface="ＭＳ ゴシック" pitchFamily="49" charset="-128"/>
              </a:rPr>
              <a:t>受精後の受精卵の写真です。</a:t>
            </a:r>
          </a:p>
          <a:p>
            <a:pPr algn="just"/>
            <a:r>
              <a:rPr lang="ja-JP" altLang="en-US" sz="1200" dirty="0">
                <a:latin typeface="ＭＳ ゴシック" pitchFamily="49" charset="-128"/>
                <a:ea typeface="ＭＳ ゴシック" pitchFamily="49" charset="-128"/>
              </a:rPr>
              <a:t>正常な受精が成立し（雌雄前核期胚となった後）、受精卵は2個、4個、8個と分割を続けます。</a:t>
            </a:r>
          </a:p>
          <a:p>
            <a:pPr algn="just"/>
            <a:r>
              <a:rPr lang="ja-JP" altLang="en-US" sz="1200" dirty="0">
                <a:latin typeface="ＭＳ ゴシック" pitchFamily="49" charset="-128"/>
                <a:ea typeface="ＭＳ ゴシック" pitchFamily="49" charset="-128"/>
              </a:rPr>
              <a:t>そして、ついには、桑実胚から胚盤胞という状態になり、</a:t>
            </a:r>
            <a:r>
              <a:rPr lang="ja-JP" altLang="en-US" sz="1200" dirty="0" err="1">
                <a:latin typeface="ＭＳ ゴシック" pitchFamily="49" charset="-128"/>
                <a:ea typeface="ＭＳ ゴシック" pitchFamily="49" charset="-128"/>
              </a:rPr>
              <a:t>う</a:t>
            </a:r>
            <a:r>
              <a:rPr lang="ja-JP" altLang="en-US" sz="1200" dirty="0">
                <a:latin typeface="ＭＳ ゴシック" pitchFamily="49" charset="-128"/>
                <a:ea typeface="ＭＳ ゴシック" pitchFamily="49" charset="-128"/>
              </a:rPr>
              <a:t>化し子宮内膜に着床すると、妊娠が成立します。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8</a:t>
            </a:fld>
            <a:endParaRPr kumimoji="1" lang="ja-JP" altLang="en-US"/>
          </a:p>
        </p:txBody>
      </p:sp>
    </p:spTree>
    <p:extLst>
      <p:ext uri="{BB962C8B-B14F-4D97-AF65-F5344CB8AC3E}">
        <p14:creationId xmlns:p14="http://schemas.microsoft.com/office/powerpoint/2010/main" val="4093394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eaLnBrk="1" hangingPunct="1">
              <a:spcBef>
                <a:spcPct val="0"/>
              </a:spcBef>
            </a:pPr>
            <a:r>
              <a:rPr lang="ja-JP" altLang="en-US" sz="1200" dirty="0">
                <a:latin typeface="Century" pitchFamily="18" charset="0"/>
              </a:rPr>
              <a:t>妊娠していない時の子宮は、鶏の卵くらいの大きさです。</a:t>
            </a:r>
          </a:p>
          <a:p>
            <a:pPr algn="just" eaLnBrk="1" hangingPunct="1">
              <a:spcBef>
                <a:spcPct val="0"/>
              </a:spcBef>
            </a:pPr>
            <a:r>
              <a:rPr lang="ja-JP" altLang="en-US" sz="1200" dirty="0">
                <a:latin typeface="Century" pitchFamily="18" charset="0"/>
              </a:rPr>
              <a:t>その子宮は妊娠すると胎児がどんどん大きくなり、妊娠10か月で成熟した赤ちゃんとなり、約3</a:t>
            </a:r>
            <a:r>
              <a:rPr lang="en-US" altLang="ja-JP" sz="1200" dirty="0">
                <a:latin typeface="Century" pitchFamily="18" charset="0"/>
              </a:rPr>
              <a:t>kg</a:t>
            </a:r>
            <a:r>
              <a:rPr lang="ja-JP" altLang="en-US" sz="1200" dirty="0">
                <a:latin typeface="Century" pitchFamily="18" charset="0"/>
              </a:rPr>
              <a:t>位で生まれてきます。</a:t>
            </a:r>
          </a:p>
          <a:p>
            <a:pPr algn="just" eaLnBrk="1" hangingPunct="1">
              <a:spcBef>
                <a:spcPct val="0"/>
              </a:spcBef>
            </a:pPr>
            <a:r>
              <a:rPr lang="ja-JP" altLang="en-US" sz="1200" dirty="0">
                <a:latin typeface="Century" pitchFamily="18" charset="0"/>
              </a:rPr>
              <a:t>そして、子宮が大きくなると、周囲の臓器を圧迫して、オシッコが近くなったり、便秘になったり、腰も痛くなります。</a:t>
            </a:r>
          </a:p>
          <a:p>
            <a:pPr algn="just" eaLnBrk="1" hangingPunct="1">
              <a:spcBef>
                <a:spcPct val="0"/>
              </a:spcBef>
            </a:pPr>
            <a:r>
              <a:rPr lang="ja-JP" altLang="en-US" sz="1200" dirty="0">
                <a:latin typeface="Century" pitchFamily="18" charset="0"/>
              </a:rPr>
              <a:t>また、赤ちゃんを育てるおっぱいを作るために、胸も大きくなっていきます。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9</a:t>
            </a:fld>
            <a:endParaRPr kumimoji="1" lang="ja-JP" altLang="en-US"/>
          </a:p>
        </p:txBody>
      </p:sp>
    </p:spTree>
    <p:extLst>
      <p:ext uri="{BB962C8B-B14F-4D97-AF65-F5344CB8AC3E}">
        <p14:creationId xmlns:p14="http://schemas.microsoft.com/office/powerpoint/2010/main" val="4129920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eaLnBrk="1" hangingPunct="1">
              <a:spcBef>
                <a:spcPct val="0"/>
              </a:spcBef>
            </a:pPr>
            <a:r>
              <a:rPr lang="ja-JP" altLang="en-US" sz="1200" dirty="0">
                <a:latin typeface="Century" pitchFamily="18" charset="0"/>
              </a:rPr>
              <a:t>妊娠初期の1㎝ほどの赤ちゃんは、中期には25㎝ほどとなり、生まれてくる時には約50㎝に成長しています。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10</a:t>
            </a:fld>
            <a:endParaRPr kumimoji="1" lang="ja-JP" altLang="en-US"/>
          </a:p>
        </p:txBody>
      </p:sp>
    </p:spTree>
    <p:extLst>
      <p:ext uri="{BB962C8B-B14F-4D97-AF65-F5344CB8AC3E}">
        <p14:creationId xmlns:p14="http://schemas.microsoft.com/office/powerpoint/2010/main" val="134370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spcBef>
                <a:spcPct val="0"/>
              </a:spcBef>
            </a:pPr>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eaLnBrk="1" hangingPunct="1">
              <a:spcBef>
                <a:spcPct val="0"/>
              </a:spcBef>
            </a:pPr>
            <a:r>
              <a:rPr lang="ja-JP" altLang="en-US" sz="1200" dirty="0">
                <a:latin typeface="Century" pitchFamily="18" charset="0"/>
              </a:rPr>
              <a:t>現在は、４</a:t>
            </a:r>
            <a:r>
              <a:rPr lang="en-US" altLang="ja-JP" sz="1200" dirty="0">
                <a:latin typeface="Century" pitchFamily="18" charset="0"/>
              </a:rPr>
              <a:t>D</a:t>
            </a:r>
            <a:r>
              <a:rPr lang="ja-JP" altLang="en-US" sz="1200" dirty="0">
                <a:latin typeface="Century" pitchFamily="18" charset="0"/>
              </a:rPr>
              <a:t>超音波断層装置という医療機器で、お母さんのお腹にプローブという機器をあてるだけでお母さんもお腹の赤ちゃんも痛みを感じることなく、子宮の中にいる赤ちゃんが動いている様子を立体的に観察することができます。</a:t>
            </a:r>
          </a:p>
          <a:p>
            <a:pPr algn="just" eaLnBrk="1" hangingPunct="1">
              <a:spcBef>
                <a:spcPct val="0"/>
              </a:spcBef>
            </a:pPr>
            <a:r>
              <a:rPr lang="ja-JP" altLang="en-US" sz="1200" dirty="0">
                <a:latin typeface="Century" pitchFamily="18" charset="0"/>
              </a:rPr>
              <a:t>この写真はその４</a:t>
            </a:r>
            <a:r>
              <a:rPr lang="en-US" altLang="ja-JP" sz="1200" dirty="0">
                <a:latin typeface="Century" pitchFamily="18" charset="0"/>
              </a:rPr>
              <a:t>D</a:t>
            </a:r>
            <a:r>
              <a:rPr lang="ja-JP" altLang="en-US" sz="1200" dirty="0">
                <a:latin typeface="Century" pitchFamily="18" charset="0"/>
              </a:rPr>
              <a:t>超音波で見た初期と中期の胎児です。</a:t>
            </a:r>
          </a:p>
          <a:p>
            <a:pPr algn="just" eaLnBrk="1" hangingPunct="1">
              <a:spcBef>
                <a:spcPct val="0"/>
              </a:spcBef>
            </a:pPr>
            <a:r>
              <a:rPr lang="ja-JP" altLang="en-US" sz="1200" dirty="0">
                <a:latin typeface="Century" pitchFamily="18" charset="0"/>
              </a:rPr>
              <a:t>妊娠中期になると指を吸ったり、顔にも表情が認められるようになります。</a:t>
            </a:r>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11</a:t>
            </a:fld>
            <a:endParaRPr kumimoji="1" lang="ja-JP" altLang="en-US"/>
          </a:p>
        </p:txBody>
      </p:sp>
    </p:spTree>
    <p:extLst>
      <p:ext uri="{BB962C8B-B14F-4D97-AF65-F5344CB8AC3E}">
        <p14:creationId xmlns:p14="http://schemas.microsoft.com/office/powerpoint/2010/main" val="4113756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spcBef>
                <a:spcPct val="0"/>
              </a:spcBef>
              <a:defRPr/>
            </a:pPr>
            <a:r>
              <a:rPr lang="en-US" altLang="ja-JP" sz="1200" dirty="0">
                <a:latin typeface="+mn-ea"/>
              </a:rPr>
              <a:t>【</a:t>
            </a:r>
            <a:r>
              <a:rPr lang="ja-JP" altLang="en-US" sz="1200" dirty="0">
                <a:latin typeface="+mn-ea"/>
              </a:rPr>
              <a:t>中学生対象説明</a:t>
            </a:r>
            <a:r>
              <a:rPr lang="en-US" altLang="ja-JP" sz="1200" dirty="0">
                <a:latin typeface="+mn-ea"/>
              </a:rPr>
              <a:t>】</a:t>
            </a:r>
          </a:p>
          <a:p>
            <a:pPr algn="just" eaLnBrk="1" hangingPunct="1">
              <a:spcBef>
                <a:spcPct val="0"/>
              </a:spcBef>
              <a:defRPr/>
            </a:pPr>
            <a:r>
              <a:rPr lang="ja-JP" altLang="en-US" sz="1200" dirty="0">
                <a:latin typeface="+mn-ea"/>
              </a:rPr>
              <a:t>考えてみよう！性的接触（性交）の結果、何が起こりうると思いますか？</a:t>
            </a:r>
          </a:p>
          <a:p>
            <a:pPr algn="just" eaLnBrk="1" hangingPunct="1">
              <a:spcBef>
                <a:spcPct val="0"/>
              </a:spcBef>
              <a:defRPr/>
            </a:pPr>
            <a:endParaRPr lang="ja-JP" altLang="en-US" sz="1200" dirty="0">
              <a:latin typeface="+mn-ea"/>
            </a:endParaRPr>
          </a:p>
          <a:p>
            <a:pPr eaLnBrk="1" hangingPunct="1">
              <a:spcBef>
                <a:spcPct val="0"/>
              </a:spcBef>
              <a:defRPr/>
            </a:pPr>
            <a:r>
              <a:rPr lang="ja-JP" altLang="en-US" sz="1200" dirty="0">
                <a:latin typeface="+mn-ea"/>
              </a:rPr>
              <a:t>お互いが好きとか嫌いとか、赤ちゃんが欲しいとか欲しくないとかには関係なく、</a:t>
            </a:r>
          </a:p>
          <a:p>
            <a:pPr eaLnBrk="1" hangingPunct="1">
              <a:spcBef>
                <a:spcPct val="0"/>
              </a:spcBef>
              <a:defRPr/>
            </a:pPr>
            <a:r>
              <a:rPr lang="ja-JP" altLang="en-US" sz="1200" dirty="0">
                <a:latin typeface="+mn-ea"/>
              </a:rPr>
              <a:t>性交をして、精子と卵子が出合えば妊娠する可能性があるということです</a:t>
            </a:r>
            <a:r>
              <a:rPr lang="ja-JP" altLang="en-US" sz="1200" dirty="0">
                <a:latin typeface="Century" panose="02040604050505020304" pitchFamily="18" charset="0"/>
              </a:rPr>
              <a:t>。</a:t>
            </a:r>
            <a:r>
              <a:rPr lang="ja-JP" altLang="en-US" sz="1200" dirty="0"/>
              <a:t> </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12</a:t>
            </a:fld>
            <a:endParaRPr kumimoji="1" lang="ja-JP" altLang="en-US"/>
          </a:p>
        </p:txBody>
      </p:sp>
    </p:spTree>
    <p:extLst>
      <p:ext uri="{BB962C8B-B14F-4D97-AF65-F5344CB8AC3E}">
        <p14:creationId xmlns:p14="http://schemas.microsoft.com/office/powerpoint/2010/main" val="2864311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eaLnBrk="1" hangingPunct="1"/>
            <a:r>
              <a:rPr lang="en-US" altLang="ja-JP" sz="1200" dirty="0">
                <a:latin typeface="ＭＳ ゴシック" pitchFamily="49" charset="-128"/>
                <a:ea typeface="ＭＳ ゴシック" pitchFamily="49" charset="-128"/>
              </a:rPr>
              <a:t>【</a:t>
            </a:r>
            <a:r>
              <a:rPr lang="ja-JP" altLang="en-US" sz="1200" dirty="0">
                <a:latin typeface="ＭＳ ゴシック" pitchFamily="49" charset="-128"/>
                <a:ea typeface="ＭＳ ゴシック" pitchFamily="49" charset="-128"/>
              </a:rPr>
              <a:t>中学生対象説明</a:t>
            </a:r>
            <a:r>
              <a:rPr lang="en-US" altLang="ja-JP" sz="1200" dirty="0">
                <a:latin typeface="ＭＳ ゴシック" pitchFamily="49" charset="-128"/>
                <a:ea typeface="ＭＳ ゴシック" pitchFamily="49" charset="-128"/>
              </a:rPr>
              <a:t>】</a:t>
            </a:r>
          </a:p>
          <a:p>
            <a:pPr algn="just" eaLnBrk="1" hangingPunct="1"/>
            <a:r>
              <a:rPr lang="ja-JP" altLang="en-US" sz="1200" dirty="0"/>
              <a:t>女子の皆さん、もし今、妊娠したら赤ちゃんを産んで育てられますか？</a:t>
            </a:r>
          </a:p>
          <a:p>
            <a:pPr algn="just" eaLnBrk="1" hangingPunct="1"/>
            <a:endParaRPr lang="ja-JP" altLang="en-US" sz="1200" dirty="0"/>
          </a:p>
          <a:p>
            <a:pPr algn="just" eaLnBrk="1" hangingPunct="1"/>
            <a:r>
              <a:rPr lang="ja-JP" altLang="en-US" sz="1200" dirty="0"/>
              <a:t>男子の皆さん、もし今、彼女を妊娠させたら産んでもらって一緒に育てていけますか？</a:t>
            </a:r>
          </a:p>
          <a:p>
            <a:endParaRPr kumimoji="1" lang="ja-JP" altLang="en-US" dirty="0"/>
          </a:p>
        </p:txBody>
      </p:sp>
      <p:sp>
        <p:nvSpPr>
          <p:cNvPr id="4" name="スライド番号プレースホルダー 3"/>
          <p:cNvSpPr>
            <a:spLocks noGrp="1"/>
          </p:cNvSpPr>
          <p:nvPr>
            <p:ph type="sldNum" sz="quarter" idx="10"/>
          </p:nvPr>
        </p:nvSpPr>
        <p:spPr/>
        <p:txBody>
          <a:bodyPr/>
          <a:lstStyle/>
          <a:p>
            <a:fld id="{44DD0B8A-3B3C-4E64-83F5-88AAE7E71406}" type="slidenum">
              <a:rPr kumimoji="1" lang="ja-JP" altLang="en-US" smtClean="0"/>
              <a:t>13</a:t>
            </a:fld>
            <a:endParaRPr kumimoji="1" lang="ja-JP" altLang="en-US"/>
          </a:p>
        </p:txBody>
      </p:sp>
    </p:spTree>
    <p:extLst>
      <p:ext uri="{BB962C8B-B14F-4D97-AF65-F5344CB8AC3E}">
        <p14:creationId xmlns:p14="http://schemas.microsoft.com/office/powerpoint/2010/main" val="3425823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DA10E19-5CEC-496A-B2C4-83C058D38D31}"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62C384E-994D-4DF6-B474-E425AC5D5485}" type="slidenum">
              <a:rPr kumimoji="1" lang="ja-JP" altLang="en-US" smtClean="0"/>
              <a:t>‹#›</a:t>
            </a:fld>
            <a:endParaRPr kumimoji="1" lang="ja-JP" altLang="en-US"/>
          </a:p>
        </p:txBody>
      </p:sp>
    </p:spTree>
    <p:extLst>
      <p:ext uri="{BB962C8B-B14F-4D97-AF65-F5344CB8AC3E}">
        <p14:creationId xmlns:p14="http://schemas.microsoft.com/office/powerpoint/2010/main" val="1072386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1598316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7962"/>
            <a:ext cx="8229600" cy="72008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4104929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dirty="0"/>
          </a:p>
        </p:txBody>
      </p:sp>
    </p:spTree>
    <p:extLst>
      <p:ext uri="{BB962C8B-B14F-4D97-AF65-F5344CB8AC3E}">
        <p14:creationId xmlns:p14="http://schemas.microsoft.com/office/powerpoint/2010/main" val="422490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F3D7E94D-803F-481B-80F9-ABA16E54E6D8}" type="slidenum">
              <a:rPr kumimoji="1" lang="ja-JP" altLang="en-US" smtClean="0"/>
              <a:t>‹#›</a:t>
            </a:fld>
            <a:endParaRPr kumimoji="1" lang="ja-JP" altLang="en-US"/>
          </a:p>
        </p:txBody>
      </p:sp>
    </p:spTree>
    <p:extLst>
      <p:ext uri="{BB962C8B-B14F-4D97-AF65-F5344CB8AC3E}">
        <p14:creationId xmlns:p14="http://schemas.microsoft.com/office/powerpoint/2010/main" val="3907997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63B9B70-30CF-4743-A5A2-92167A0B15A8}" type="slidenum">
              <a:rPr kumimoji="1" lang="ja-JP" altLang="en-US" smtClean="0"/>
              <a:t>‹#›</a:t>
            </a:fld>
            <a:endParaRPr kumimoji="1" lang="ja-JP" altLang="en-US"/>
          </a:p>
        </p:txBody>
      </p:sp>
    </p:spTree>
    <p:extLst>
      <p:ext uri="{BB962C8B-B14F-4D97-AF65-F5344CB8AC3E}">
        <p14:creationId xmlns:p14="http://schemas.microsoft.com/office/powerpoint/2010/main" val="580474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63B9B70-30CF-4743-A5A2-92167A0B15A8}" type="slidenum">
              <a:rPr kumimoji="1" lang="ja-JP" altLang="en-US" smtClean="0"/>
              <a:t>‹#›</a:t>
            </a:fld>
            <a:endParaRPr kumimoji="1" lang="ja-JP" altLang="en-US"/>
          </a:p>
        </p:txBody>
      </p:sp>
    </p:spTree>
    <p:extLst>
      <p:ext uri="{BB962C8B-B14F-4D97-AF65-F5344CB8AC3E}">
        <p14:creationId xmlns:p14="http://schemas.microsoft.com/office/powerpoint/2010/main" val="388709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C86097A-6976-4181-81A6-9B46C87FA57F}" type="slidenum">
              <a:rPr kumimoji="1" lang="ja-JP" altLang="en-US" smtClean="0"/>
              <a:t>‹#›</a:t>
            </a:fld>
            <a:endParaRPr kumimoji="1" lang="ja-JP" altLang="en-US"/>
          </a:p>
        </p:txBody>
      </p:sp>
    </p:spTree>
    <p:extLst>
      <p:ext uri="{BB962C8B-B14F-4D97-AF65-F5344CB8AC3E}">
        <p14:creationId xmlns:p14="http://schemas.microsoft.com/office/powerpoint/2010/main" val="984194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C86097A-6976-4181-81A6-9B46C87FA57F}" type="slidenum">
              <a:rPr kumimoji="1" lang="ja-JP" altLang="en-US" smtClean="0"/>
              <a:t>‹#›</a:t>
            </a:fld>
            <a:endParaRPr kumimoji="1" lang="ja-JP" altLang="en-US"/>
          </a:p>
        </p:txBody>
      </p:sp>
    </p:spTree>
    <p:extLst>
      <p:ext uri="{BB962C8B-B14F-4D97-AF65-F5344CB8AC3E}">
        <p14:creationId xmlns:p14="http://schemas.microsoft.com/office/powerpoint/2010/main" val="3590715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Tree>
    <p:extLst>
      <p:ext uri="{BB962C8B-B14F-4D97-AF65-F5344CB8AC3E}">
        <p14:creationId xmlns:p14="http://schemas.microsoft.com/office/powerpoint/2010/main" val="3376238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301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Tree>
    <p:extLst>
      <p:ext uri="{BB962C8B-B14F-4D97-AF65-F5344CB8AC3E}">
        <p14:creationId xmlns:p14="http://schemas.microsoft.com/office/powerpoint/2010/main" val="93234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757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1DF375E-7478-4097-B603-74862A6E2FA0}"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766BCE5-5968-4E71-90E1-99750E94CDE3}" type="slidenum">
              <a:rPr kumimoji="1" lang="ja-JP" altLang="en-US" smtClean="0"/>
              <a:t>‹#›</a:t>
            </a:fld>
            <a:endParaRPr kumimoji="1" lang="ja-JP" altLang="en-US"/>
          </a:p>
        </p:txBody>
      </p:sp>
    </p:spTree>
    <p:extLst>
      <p:ext uri="{BB962C8B-B14F-4D97-AF65-F5344CB8AC3E}">
        <p14:creationId xmlns:p14="http://schemas.microsoft.com/office/powerpoint/2010/main" val="19479630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4.JP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5.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10E19-5CEC-496A-B2C4-83C058D38D31}"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C384E-994D-4DF6-B474-E425AC5D5485}" type="slidenum">
              <a:rPr kumimoji="1" lang="ja-JP" altLang="en-US" smtClean="0"/>
              <a:t>‹#›</a:t>
            </a:fld>
            <a:endParaRPr kumimoji="1" lang="ja-JP" altLang="en-US"/>
          </a:p>
        </p:txBody>
      </p:sp>
    </p:spTree>
    <p:extLst>
      <p:ext uri="{BB962C8B-B14F-4D97-AF65-F5344CB8AC3E}">
        <p14:creationId xmlns:p14="http://schemas.microsoft.com/office/powerpoint/2010/main" val="1950462110"/>
      </p:ext>
    </p:extLst>
  </p:cSld>
  <p:clrMap bg1="lt1" tx1="dk1" bg2="lt2" tx2="dk2" accent1="accent1" accent2="accent2" accent3="accent3" accent4="accent4" accent5="accent5" accent6="accent6" hlink="hlink" folHlink="folHlink"/>
  <p:sldLayoutIdLst>
    <p:sldLayoutId id="2147483706"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9"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0070C0"/>
                </a:solidFill>
                <a:latin typeface="HGPｺﾞｼｯｸE" panose="020B0900000000000000" pitchFamily="50" charset="-128"/>
                <a:ea typeface="HGPｺﾞｼｯｸE" panose="020B0900000000000000" pitchFamily="50" charset="-128"/>
              </a:rPr>
              <a:t>日本産婦人科医会　思春期・性</a:t>
            </a:r>
          </a:p>
        </p:txBody>
      </p:sp>
      <p:sp>
        <p:nvSpPr>
          <p:cNvPr id="10"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0070C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0070C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483001011"/>
      </p:ext>
    </p:extLst>
  </p:cSld>
  <p:clrMap bg1="lt1" tx1="dk1" bg2="lt2" tx2="dk2" accent1="accent1" accent2="accent2" accent3="accent3" accent4="accent4" accent5="accent5" accent6="accent6" hlink="hlink" folHlink="folHlink"/>
  <p:sldLayoutIdLst>
    <p:sldLayoutId id="2147483657" r:id="rId1"/>
    <p:sldLayoutId id="2147483658" r:id="rId2"/>
  </p:sldLayoutIdLst>
  <p:txStyles>
    <p:title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38F2A-AC24-447C-BF9D-99D394A59F56}"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C84040"/>
                </a:solidFill>
                <a:latin typeface="HGPｺﾞｼｯｸE" panose="020B0900000000000000" pitchFamily="50" charset="-128"/>
                <a:ea typeface="HGPｺﾞｼｯｸE" panose="020B0900000000000000" pitchFamily="50" charset="-128"/>
              </a:rPr>
              <a:t>日本産婦人科医会　思春期・性</a:t>
            </a:r>
          </a:p>
        </p:txBody>
      </p:sp>
      <p:sp>
        <p:nvSpPr>
          <p:cNvPr id="11"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C8404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C8404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1377160753"/>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ctr" defTabSz="914400" rtl="0" eaLnBrk="1" latinLnBrk="0" hangingPunct="1">
        <a:spcBef>
          <a:spcPct val="0"/>
        </a:spcBef>
        <a:buNone/>
        <a:defRPr kumimoji="1" sz="4400" b="1" kern="120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A2D68-0ACA-44F2-AB4F-890DD0B707DF}"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3B9B70-30CF-4743-A5A2-92167A0B15A8}"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rgbClr val="C84040"/>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rgbClr val="C84040"/>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rgbClr val="C8404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4215147102"/>
      </p:ext>
    </p:extLst>
  </p:cSld>
  <p:clrMap bg1="lt1" tx1="dk1" bg2="lt2" tx2="dk2" accent1="accent1" accent2="accent2" accent3="accent3" accent4="accent4" accent5="accent5" accent6="accent6" hlink="hlink" folHlink="folHlink"/>
  <p:sldLayoutIdLst>
    <p:sldLayoutId id="2147483694" r:id="rId1"/>
    <p:sldLayoutId id="2147483695" r:id="rId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9A475-0035-4401-AFAD-604DDC85CD07}"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86097A-6976-4181-81A6-9B46C87FA57F}"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chemeClr val="accent6">
                    <a:lumMod val="75000"/>
                  </a:schemeClr>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chemeClr val="accent6">
                    <a:lumMod val="75000"/>
                  </a:schemeClr>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chemeClr val="accent6">
                  <a:lumMod val="75000"/>
                </a:schemeClr>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345270251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3" r:id="rId3"/>
    <p:sldLayoutId id="2147483649" r:id="rId4"/>
    <p:sldLayoutId id="2147483651" r:id="rId5"/>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DF375E-7478-4097-B603-74862A6E2FA0}"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6BCE5-5968-4E71-90E1-99750E94CDE3}" type="slidenum">
              <a:rPr kumimoji="1" lang="ja-JP" altLang="en-US" smtClean="0"/>
              <a:t>‹#›</a:t>
            </a:fld>
            <a:endParaRPr kumimoji="1" lang="ja-JP" altLang="en-US"/>
          </a:p>
        </p:txBody>
      </p:sp>
      <p:sp>
        <p:nvSpPr>
          <p:cNvPr id="7" name="フッター プレースホルダ 4"/>
          <p:cNvSpPr txBox="1">
            <a:spLocks/>
          </p:cNvSpPr>
          <p:nvPr userDrawn="1"/>
        </p:nvSpPr>
        <p:spPr>
          <a:xfrm>
            <a:off x="6455492" y="6551111"/>
            <a:ext cx="1856277" cy="169277"/>
          </a:xfrm>
          <a:prstGeom prst="rect">
            <a:avLst/>
          </a:prstGeom>
        </p:spPr>
        <p:txBody>
          <a:bodyPr wrap="none" lIns="0" tIns="0" rIns="0" bIns="0" anchor="ctr" anchorCtr="0">
            <a:spAutoFit/>
          </a:bodyPr>
          <a:lstStyle>
            <a:lvl1pPr algn="r">
              <a:defRPr sz="1100"/>
            </a:lvl1pPr>
          </a:lstStyle>
          <a:p>
            <a:pPr eaLnBrk="1" hangingPunct="1">
              <a:defRPr/>
            </a:pPr>
            <a:r>
              <a:rPr lang="ja-JP" altLang="en-US" dirty="0">
                <a:solidFill>
                  <a:schemeClr val="accent6">
                    <a:lumMod val="75000"/>
                  </a:schemeClr>
                </a:solidFill>
                <a:latin typeface="HGPｺﾞｼｯｸE" panose="020B0900000000000000" pitchFamily="50" charset="-128"/>
                <a:ea typeface="HGPｺﾞｼｯｸE" panose="020B0900000000000000" pitchFamily="50" charset="-128"/>
              </a:rPr>
              <a:t>日本産婦人科医会　思春期・性</a:t>
            </a:r>
          </a:p>
        </p:txBody>
      </p:sp>
      <p:sp>
        <p:nvSpPr>
          <p:cNvPr id="8" name="スライド番号プレースホルダ 5"/>
          <p:cNvSpPr txBox="1">
            <a:spLocks/>
          </p:cNvSpPr>
          <p:nvPr userDrawn="1"/>
        </p:nvSpPr>
        <p:spPr>
          <a:xfrm>
            <a:off x="8459788" y="6551111"/>
            <a:ext cx="218008" cy="169277"/>
          </a:xfrm>
          <a:prstGeom prst="rect">
            <a:avLst/>
          </a:prstGeom>
        </p:spPr>
        <p:txBody>
          <a:bodyPr wrap="none" lIns="0" tIns="0" rIns="0" bIns="0" anchor="ctr" anchorCtr="0">
            <a:spAutoFit/>
          </a:bodyPr>
          <a:lstStyle>
            <a:lvl1pPr>
              <a:defRPr kumimoji="1">
                <a:solidFill>
                  <a:schemeClr val="tx1"/>
                </a:solidFill>
                <a:latin typeface="Arial" pitchFamily="34" charset="0"/>
                <a:ea typeface="ＭＳ Ｐゴシック" pitchFamily="50" charset="-128"/>
              </a:defRPr>
            </a:lvl1pPr>
            <a:lvl2pPr marL="742950" indent="-285750">
              <a:defRPr kumimoji="1">
                <a:solidFill>
                  <a:schemeClr val="tx1"/>
                </a:solidFill>
                <a:latin typeface="Arial" pitchFamily="34" charset="0"/>
                <a:ea typeface="ＭＳ Ｐゴシック" pitchFamily="50" charset="-128"/>
              </a:defRPr>
            </a:lvl2pPr>
            <a:lvl3pPr marL="1143000" indent="-228600">
              <a:defRPr kumimoji="1">
                <a:solidFill>
                  <a:schemeClr val="tx1"/>
                </a:solidFill>
                <a:latin typeface="Arial" pitchFamily="34" charset="0"/>
                <a:ea typeface="ＭＳ Ｐゴシック" pitchFamily="50" charset="-128"/>
              </a:defRPr>
            </a:lvl3pPr>
            <a:lvl4pPr marL="1600200" indent="-228600">
              <a:defRPr kumimoji="1">
                <a:solidFill>
                  <a:schemeClr val="tx1"/>
                </a:solidFill>
                <a:latin typeface="Arial" pitchFamily="34" charset="0"/>
                <a:ea typeface="ＭＳ Ｐゴシック" pitchFamily="50" charset="-128"/>
              </a:defRPr>
            </a:lvl4pPr>
            <a:lvl5pPr marL="2057400" indent="-22860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DE4DE744-6B23-490D-A696-BA90FFC2EFC6}" type="slidenum">
              <a:rPr lang="ja-JP" altLang="en-US" sz="1100">
                <a:solidFill>
                  <a:schemeClr val="accent6">
                    <a:lumMod val="75000"/>
                  </a:schemeClr>
                </a:solidFill>
                <a:latin typeface="HGPｺﾞｼｯｸE" panose="020B0900000000000000" pitchFamily="50" charset="-128"/>
                <a:ea typeface="HGPｺﾞｼｯｸE" panose="020B0900000000000000" pitchFamily="50" charset="-128"/>
              </a:rPr>
              <a:pPr eaLnBrk="1" hangingPunct="1"/>
              <a:t>‹#›</a:t>
            </a:fld>
            <a:endParaRPr lang="ja-JP" altLang="en-US" sz="1100" dirty="0">
              <a:solidFill>
                <a:schemeClr val="accent6">
                  <a:lumMod val="75000"/>
                </a:schemeClr>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873307104"/>
      </p:ext>
    </p:extLst>
  </p:cSld>
  <p:clrMap bg1="lt1" tx1="dk1" bg2="lt2" tx2="dk2" accent1="accent1" accent2="accent2" accent3="accent3" accent4="accent4" accent5="accent5" accent6="accent6" hlink="hlink" folHlink="folHlink"/>
  <p:sldLayoutIdLst>
    <p:sldLayoutId id="2147483711" r:id="rId1"/>
    <p:sldLayoutId id="2147483712" r:id="rId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
          <p:cNvSpPr txBox="1">
            <a:spLocks/>
          </p:cNvSpPr>
          <p:nvPr/>
        </p:nvSpPr>
        <p:spPr>
          <a:xfrm>
            <a:off x="2147382" y="5692602"/>
            <a:ext cx="4849236" cy="830997"/>
          </a:xfrm>
          <a:prstGeom prst="rect">
            <a:avLst/>
          </a:prstGeom>
        </p:spPr>
        <p:txBody>
          <a:bodyPr wrap="square" anchor="ctr" anchorCtr="0">
            <a:spAutoFit/>
          </a:bodyPr>
          <a:lstStyle>
            <a:defPPr>
              <a:defRPr lang="ja-JP"/>
            </a:defPPr>
            <a:lvl1pPr algn="ctr">
              <a:spcBef>
                <a:spcPct val="0"/>
              </a:spcBef>
              <a:buNone/>
              <a:defRPr sz="5000" b="0">
                <a:solidFill>
                  <a:srgbClr val="0070C0"/>
                </a:solidFill>
                <a:effectLst>
                  <a:glow rad="63500">
                    <a:schemeClr val="bg1"/>
                  </a:glow>
                </a:effectLst>
                <a:latin typeface="ＭＳ Ｐゴシック" panose="020B0600070205080204" pitchFamily="50" charset="-128"/>
                <a:ea typeface="HGP創英角ｺﾞｼｯｸUB" panose="020B0900000000000000" pitchFamily="50" charset="-128"/>
                <a:cs typeface="+mj-cs"/>
              </a:defRPr>
            </a:lvl1pPr>
          </a:lstStyle>
          <a:p>
            <a:pPr>
              <a:defRPr/>
            </a:pPr>
            <a:r>
              <a:rPr kumimoji="1" lang="ja-JP" altLang="en-US"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公益社団法人　日本産婦人科医会女性保健部（</a:t>
            </a:r>
            <a:r>
              <a:rPr kumimoji="1" lang="en-US" altLang="ja-JP"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2019.4.1</a:t>
            </a:r>
            <a:r>
              <a:rPr kumimoji="1" lang="ja-JP" altLang="en-US" sz="2400" b="0" kern="1200" dirty="0">
                <a:solidFill>
                  <a:schemeClr val="tx2">
                    <a:lumMod val="75000"/>
                  </a:schemeClr>
                </a:solidFill>
                <a:effectLst/>
                <a:latin typeface="HGPｺﾞｼｯｸE" panose="020B0900000000000000" pitchFamily="50" charset="-128"/>
                <a:ea typeface="HGPｺﾞｼｯｸE" panose="020B0900000000000000" pitchFamily="50" charset="-128"/>
              </a:rPr>
              <a:t>）</a:t>
            </a:r>
          </a:p>
        </p:txBody>
      </p:sp>
      <p:sp>
        <p:nvSpPr>
          <p:cNvPr id="17" name="タイトル 1"/>
          <p:cNvSpPr txBox="1">
            <a:spLocks/>
          </p:cNvSpPr>
          <p:nvPr/>
        </p:nvSpPr>
        <p:spPr>
          <a:xfrm>
            <a:off x="467544" y="796448"/>
            <a:ext cx="8136904" cy="4401205"/>
          </a:xfrm>
          <a:prstGeom prst="rect">
            <a:avLst/>
          </a:prstGeom>
        </p:spPr>
        <p:txBody>
          <a:bodyPr wrap="square" anchor="ctr" anchorCtr="0">
            <a:spAutoFit/>
          </a:bodyPr>
          <a:lstStyle>
            <a:defPPr>
              <a:defRPr lang="ja-JP"/>
            </a:defPPr>
            <a:lvl1pPr algn="ctr" fontAlgn="auto">
              <a:spcBef>
                <a:spcPct val="0"/>
              </a:spcBef>
              <a:spcAft>
                <a:spcPts val="0"/>
              </a:spcAft>
              <a:buNone/>
              <a:defRPr sz="2400" b="0">
                <a:solidFill>
                  <a:schemeClr val="tx2">
                    <a:lumMod val="75000"/>
                  </a:schemeClr>
                </a:solidFill>
                <a:effectLst/>
                <a:latin typeface="ＭＳ Ｐゴシック" panose="020B0600070205080204" pitchFamily="50" charset="-128"/>
                <a:ea typeface="HGP創英角ｺﾞｼｯｸUB" panose="020B0900000000000000" pitchFamily="50" charset="-128"/>
                <a:cs typeface="+mj-cs"/>
              </a:defRPr>
            </a:lvl1pPr>
          </a:lstStyle>
          <a:p>
            <a:pPr marL="180975" indent="-180975" algn="l"/>
            <a:r>
              <a:rPr lang="ja-JP" altLang="en-US" sz="2800" dirty="0"/>
              <a:t>・日本産婦人科医会女性保健部では、中学生高校生向けの性教育スライドを作成しています。</a:t>
            </a:r>
            <a:endParaRPr lang="en-US" altLang="ja-JP" sz="2800" dirty="0"/>
          </a:p>
          <a:p>
            <a:pPr marL="180975" indent="-180975" algn="l"/>
            <a:r>
              <a:rPr lang="ja-JP" altLang="en-US" sz="2800" dirty="0"/>
              <a:t>・中学生高校生向けにわかりやすく作成したものであって、医療水準を示したものではありません。</a:t>
            </a:r>
            <a:endParaRPr lang="en-US" altLang="ja-JP" sz="2800" dirty="0"/>
          </a:p>
          <a:p>
            <a:pPr marL="180975" indent="-180975" algn="l"/>
            <a:r>
              <a:rPr lang="ja-JP" altLang="en-US" sz="2800" dirty="0"/>
              <a:t>・目的別に指導しやすいように、削除・追加してご活用下さい。</a:t>
            </a:r>
            <a:endParaRPr lang="en-US" altLang="ja-JP" sz="2800" dirty="0"/>
          </a:p>
          <a:p>
            <a:pPr marL="180975" indent="-180975" algn="l"/>
            <a:r>
              <a:rPr lang="ja-JP" altLang="en-US" sz="2800" dirty="0"/>
              <a:t>・使用する際には、必ず</a:t>
            </a:r>
            <a:r>
              <a:rPr lang="en-US" altLang="ja-JP" sz="2800" dirty="0"/>
              <a:t>『</a:t>
            </a:r>
            <a:r>
              <a:rPr lang="ja-JP" altLang="en-US" sz="2800" dirty="0"/>
              <a:t>日本産婦人科医会「思春期ってなんだろう？性ってなんだろう？</a:t>
            </a:r>
            <a:r>
              <a:rPr lang="en-US" altLang="ja-JP" sz="2800" dirty="0"/>
              <a:t>2019</a:t>
            </a:r>
            <a:r>
              <a:rPr lang="ja-JP" altLang="en-US" sz="2800" dirty="0"/>
              <a:t>年度改訂版」</a:t>
            </a:r>
            <a:r>
              <a:rPr lang="en-US" altLang="ja-JP" sz="2800" dirty="0"/>
              <a:t>』</a:t>
            </a:r>
            <a:r>
              <a:rPr lang="ja-JP" altLang="en-US" sz="2800" dirty="0"/>
              <a:t>よりの出典をご記載いただきますようお願い申し上げます。</a:t>
            </a:r>
            <a:endParaRPr lang="ja-JP" altLang="en-US" sz="2800" dirty="0">
              <a:effectLst>
                <a:glow rad="63500">
                  <a:schemeClr val="bg1"/>
                </a:glow>
              </a:effectLst>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958408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p:cNvSpPr txBox="1">
            <a:spLocks/>
          </p:cNvSpPr>
          <p:nvPr/>
        </p:nvSpPr>
        <p:spPr>
          <a:xfrm>
            <a:off x="2449464" y="3036585"/>
            <a:ext cx="4245072" cy="784830"/>
          </a:xfrm>
          <a:prstGeom prst="rect">
            <a:avLst/>
          </a:prstGeom>
        </p:spPr>
        <p:txBody>
          <a:bodyPr wrap="square" anchor="ctr" anchorCtr="0">
            <a:spAutoFit/>
          </a:bodyPr>
          <a:lstStyle>
            <a:defPPr>
              <a:defRPr lang="ja-JP"/>
            </a:defPPr>
            <a:lvl1pPr lvl="0" algn="ctr">
              <a:spcBef>
                <a:spcPct val="0"/>
              </a:spcBef>
              <a:buNone/>
              <a:defRPr sz="4800" b="0" spc="-100" baseline="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5400"/>
              </a:lnSpc>
            </a:pPr>
            <a:r>
              <a:rPr lang="ja-JP" altLang="en-US" sz="5400" dirty="0">
                <a:solidFill>
                  <a:srgbClr val="9D2D60"/>
                </a:solidFill>
                <a:effectLst>
                  <a:glow rad="88900">
                    <a:schemeClr val="bg1"/>
                  </a:glow>
                </a:effectLst>
                <a:latin typeface="HGPｺﾞｼｯｸE" panose="020B0900000000000000" pitchFamily="50" charset="-128"/>
                <a:ea typeface="HGPｺﾞｼｯｸE" panose="020B0900000000000000" pitchFamily="50" charset="-128"/>
              </a:rPr>
              <a:t>妊娠と出産</a:t>
            </a:r>
          </a:p>
        </p:txBody>
      </p:sp>
    </p:spTree>
    <p:extLst>
      <p:ext uri="{BB962C8B-B14F-4D97-AF65-F5344CB8AC3E}">
        <p14:creationId xmlns:p14="http://schemas.microsoft.com/office/powerpoint/2010/main" val="1215956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p:cNvSpPr txBox="1">
            <a:spLocks/>
          </p:cNvSpPr>
          <p:nvPr/>
        </p:nvSpPr>
        <p:spPr>
          <a:xfrm>
            <a:off x="1552584" y="1948376"/>
            <a:ext cx="6038833" cy="784830"/>
          </a:xfrm>
          <a:prstGeom prst="rect">
            <a:avLst/>
          </a:prstGeom>
        </p:spPr>
        <p:txBody>
          <a:bodyPr wrap="none" anchor="ctr" anchorCtr="0">
            <a:spAutoFit/>
          </a:bodyPr>
          <a:lstStyle>
            <a:defPPr>
              <a:defRPr lang="ja-JP"/>
            </a:defPPr>
            <a:lvl1pPr lvl="0" algn="ctr">
              <a:spcBef>
                <a:spcPct val="0"/>
              </a:spcBef>
              <a:buNone/>
              <a:defRPr sz="4800" b="0" spc="-100" baseline="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nSpc>
                <a:spcPts val="5400"/>
              </a:lnSpc>
            </a:pPr>
            <a:r>
              <a:rPr lang="ja-JP" altLang="en-US" sz="5400" dirty="0">
                <a:solidFill>
                  <a:srgbClr val="9D2D60"/>
                </a:solidFill>
                <a:effectLst>
                  <a:glow rad="88900">
                    <a:schemeClr val="bg1"/>
                  </a:glow>
                </a:effectLst>
                <a:latin typeface="HGPｺﾞｼｯｸE" panose="020B0900000000000000" pitchFamily="50" charset="-128"/>
                <a:ea typeface="HGPｺﾞｼｯｸE" panose="020B0900000000000000" pitchFamily="50" charset="-128"/>
              </a:rPr>
              <a:t>好きな人いますか？</a:t>
            </a:r>
          </a:p>
        </p:txBody>
      </p:sp>
      <p:grpSp>
        <p:nvGrpSpPr>
          <p:cNvPr id="6" name="グループ化 5"/>
          <p:cNvGrpSpPr/>
          <p:nvPr/>
        </p:nvGrpSpPr>
        <p:grpSpPr>
          <a:xfrm>
            <a:off x="2658558" y="403227"/>
            <a:ext cx="3826884" cy="1545965"/>
            <a:chOff x="1145508" y="1324329"/>
            <a:chExt cx="3826884" cy="1545965"/>
          </a:xfrm>
        </p:grpSpPr>
        <p:sp>
          <p:nvSpPr>
            <p:cNvPr id="7" name="二等辺三角形 6"/>
            <p:cNvSpPr/>
            <p:nvPr/>
          </p:nvSpPr>
          <p:spPr>
            <a:xfrm rot="9791689">
              <a:off x="2755065" y="2066142"/>
              <a:ext cx="393601" cy="804152"/>
            </a:xfrm>
            <a:prstGeom prst="triangl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円/楕円 7"/>
            <p:cNvSpPr/>
            <p:nvPr/>
          </p:nvSpPr>
          <p:spPr>
            <a:xfrm>
              <a:off x="1145508" y="1324329"/>
              <a:ext cx="3826884" cy="1116547"/>
            </a:xfrm>
            <a:prstGeom prst="ellips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タイトル プレースホルダー 1"/>
            <p:cNvSpPr txBox="1">
              <a:spLocks/>
            </p:cNvSpPr>
            <p:nvPr/>
          </p:nvSpPr>
          <p:spPr>
            <a:xfrm>
              <a:off x="1346025" y="1661930"/>
              <a:ext cx="3513125" cy="461665"/>
            </a:xfrm>
            <a:prstGeom prst="rect">
              <a:avLst/>
            </a:prstGeom>
          </p:spPr>
          <p:txBody>
            <a:bodyPr wrap="squar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l">
                <a:lnSpc>
                  <a:spcPts val="3600"/>
                </a:lnSpc>
              </a:pPr>
              <a:r>
                <a:rPr lang="ja-JP" altLang="en-US" sz="3600" spc="-150" dirty="0">
                  <a:solidFill>
                    <a:schemeClr val="bg1"/>
                  </a:solidFill>
                  <a:effectLst/>
                </a:rPr>
                <a:t>話は変わりますが</a:t>
              </a:r>
            </a:p>
          </p:txBody>
        </p:sp>
      </p:gr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268" y="2928362"/>
            <a:ext cx="6269464" cy="3244630"/>
          </a:xfrm>
          <a:prstGeom prst="rect">
            <a:avLst/>
          </a:prstGeom>
        </p:spPr>
      </p:pic>
    </p:spTree>
    <p:extLst>
      <p:ext uri="{BB962C8B-B14F-4D97-AF65-F5344CB8AC3E}">
        <p14:creationId xmlns:p14="http://schemas.microsoft.com/office/powerpoint/2010/main" val="962669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p:cNvSpPr txBox="1">
            <a:spLocks/>
          </p:cNvSpPr>
          <p:nvPr/>
        </p:nvSpPr>
        <p:spPr>
          <a:xfrm>
            <a:off x="611188" y="539880"/>
            <a:ext cx="7849244" cy="1025922"/>
          </a:xfrm>
          <a:prstGeom prst="rect">
            <a:avLst/>
          </a:prstGeom>
        </p:spPr>
        <p:txBody>
          <a:bodyPr wrap="square" lIns="0" tIns="0" rIns="0" bIns="0" anchor="ctr" anchorCtr="0">
            <a:spAutoFit/>
          </a:bodyPr>
          <a:lstStyle>
            <a:defPPr>
              <a:defRPr lang="ja-JP"/>
            </a:defPPr>
            <a:lvl1pPr lvl="0" algn="ctr">
              <a:lnSpc>
                <a:spcPts val="5400"/>
              </a:lnSpc>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nSpc>
                <a:spcPts val="4000"/>
              </a:lnSpc>
            </a:pPr>
            <a:r>
              <a:rPr lang="ja-JP" altLang="en-US" sz="3600" dirty="0"/>
              <a:t>お互いに興味を持ち、相手を好きになり、おつき合いすることは自由です。</a:t>
            </a:r>
          </a:p>
        </p:txBody>
      </p:sp>
      <p:sp>
        <p:nvSpPr>
          <p:cNvPr id="9" name="タイトル 1"/>
          <p:cNvSpPr txBox="1">
            <a:spLocks/>
          </p:cNvSpPr>
          <p:nvPr/>
        </p:nvSpPr>
        <p:spPr>
          <a:xfrm>
            <a:off x="1386031" y="5489839"/>
            <a:ext cx="6371937" cy="564257"/>
          </a:xfrm>
          <a:prstGeom prst="rect">
            <a:avLst/>
          </a:prstGeom>
          <a:effectLst>
            <a:glow rad="63500">
              <a:schemeClr val="bg1"/>
            </a:glow>
          </a:effectLst>
        </p:spPr>
        <p:txBody>
          <a:bodyPr wrap="none" lIns="0" tIns="0" rIns="0" bIns="0" anchor="ctr">
            <a:spAutoFit/>
          </a:bodyPr>
          <a:lstStyle/>
          <a:p>
            <a:pPr algn="ctr" eaLnBrk="1" fontAlgn="auto" hangingPunct="1">
              <a:lnSpc>
                <a:spcPts val="4400"/>
              </a:lnSpc>
              <a:spcAft>
                <a:spcPts val="0"/>
              </a:spcAft>
              <a:defRPr/>
            </a:pPr>
            <a:r>
              <a:rPr lang="ja-JP" altLang="en-US" sz="3600" dirty="0">
                <a:solidFill>
                  <a:srgbClr val="0070C0"/>
                </a:solidFill>
                <a:effectLst>
                  <a:glow rad="101600">
                    <a:schemeClr val="bg1"/>
                  </a:glow>
                </a:effectLst>
                <a:latin typeface="HGPｺﾞｼｯｸE" panose="020B0900000000000000" pitchFamily="50" charset="-128"/>
                <a:ea typeface="HGPｺﾞｼｯｸE" panose="020B0900000000000000" pitchFamily="50" charset="-128"/>
                <a:cs typeface="+mj-cs"/>
              </a:rPr>
              <a:t>赤ちゃんができるかもしれません</a:t>
            </a:r>
          </a:p>
        </p:txBody>
      </p:sp>
      <p:grpSp>
        <p:nvGrpSpPr>
          <p:cNvPr id="5" name="グループ化 4"/>
          <p:cNvGrpSpPr/>
          <p:nvPr/>
        </p:nvGrpSpPr>
        <p:grpSpPr>
          <a:xfrm>
            <a:off x="3097309" y="1905712"/>
            <a:ext cx="2906182" cy="1176120"/>
            <a:chOff x="3097309" y="1988840"/>
            <a:chExt cx="2906182" cy="1176120"/>
          </a:xfrm>
        </p:grpSpPr>
        <p:sp>
          <p:nvSpPr>
            <p:cNvPr id="27" name="角丸四角形 26"/>
            <p:cNvSpPr/>
            <p:nvPr/>
          </p:nvSpPr>
          <p:spPr>
            <a:xfrm>
              <a:off x="3097309" y="1988840"/>
              <a:ext cx="2906182" cy="1176120"/>
            </a:xfrm>
            <a:prstGeom prst="roundRect">
              <a:avLst>
                <a:gd name="adj" fmla="val 409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defRPr/>
              </a:pPr>
              <a:endParaRPr lang="ja-JP" altLang="en-US" sz="3600" spc="-100" dirty="0">
                <a:solidFill>
                  <a:schemeClr val="bg1"/>
                </a:solidFill>
                <a:latin typeface="HGPｺﾞｼｯｸE" panose="020B0900000000000000" pitchFamily="50" charset="-128"/>
                <a:ea typeface="HGPｺﾞｼｯｸE" panose="020B0900000000000000" pitchFamily="50" charset="-128"/>
              </a:endParaRPr>
            </a:p>
          </p:txBody>
        </p:sp>
        <p:sp>
          <p:nvSpPr>
            <p:cNvPr id="21" name="角丸四角形 20"/>
            <p:cNvSpPr/>
            <p:nvPr/>
          </p:nvSpPr>
          <p:spPr>
            <a:xfrm>
              <a:off x="3885772" y="2274630"/>
              <a:ext cx="1329256" cy="604540"/>
            </a:xfrm>
            <a:prstGeom prst="roundRect">
              <a:avLst>
                <a:gd name="adj" fmla="val 4094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lnSpc>
                  <a:spcPts val="3600"/>
                </a:lnSpc>
                <a:defRPr/>
              </a:pPr>
              <a:r>
                <a:rPr lang="ja-JP" altLang="en-US" sz="3600" spc="-100" dirty="0">
                  <a:solidFill>
                    <a:schemeClr val="bg1"/>
                  </a:solidFill>
                  <a:latin typeface="HGPｺﾞｼｯｸE" panose="020B0900000000000000" pitchFamily="50" charset="-128"/>
                  <a:ea typeface="HGPｺﾞｼｯｸE" panose="020B0900000000000000" pitchFamily="50" charset="-128"/>
                </a:rPr>
                <a:t>性　交</a:t>
              </a:r>
            </a:p>
          </p:txBody>
        </p:sp>
      </p:grpSp>
      <p:grpSp>
        <p:nvGrpSpPr>
          <p:cNvPr id="3" name="グループ化 2"/>
          <p:cNvGrpSpPr/>
          <p:nvPr/>
        </p:nvGrpSpPr>
        <p:grpSpPr>
          <a:xfrm>
            <a:off x="5188731" y="3424612"/>
            <a:ext cx="2906182" cy="1423105"/>
            <a:chOff x="5095212" y="3133664"/>
            <a:chExt cx="2906182" cy="1423105"/>
          </a:xfrm>
        </p:grpSpPr>
        <p:sp>
          <p:nvSpPr>
            <p:cNvPr id="29" name="角丸四角形 28"/>
            <p:cNvSpPr/>
            <p:nvPr/>
          </p:nvSpPr>
          <p:spPr>
            <a:xfrm>
              <a:off x="5095212" y="3133664"/>
              <a:ext cx="2906182" cy="1423105"/>
            </a:xfrm>
            <a:prstGeom prst="roundRect">
              <a:avLst>
                <a:gd name="adj" fmla="val 40945"/>
              </a:avLst>
            </a:prstGeom>
            <a:solidFill>
              <a:srgbClr val="F67EA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defRPr/>
              </a:pPr>
              <a:endParaRPr lang="ja-JP" altLang="en-US" sz="3200" spc="-100" dirty="0">
                <a:solidFill>
                  <a:schemeClr val="bg1"/>
                </a:solidFill>
                <a:latin typeface="HGPｺﾞｼｯｸE" panose="020B0900000000000000" pitchFamily="50" charset="-128"/>
                <a:ea typeface="HGPｺﾞｼｯｸE" panose="020B0900000000000000" pitchFamily="50" charset="-128"/>
              </a:endParaRPr>
            </a:p>
          </p:txBody>
        </p:sp>
        <p:sp>
          <p:nvSpPr>
            <p:cNvPr id="22" name="角丸四角形 21"/>
            <p:cNvSpPr/>
            <p:nvPr/>
          </p:nvSpPr>
          <p:spPr>
            <a:xfrm>
              <a:off x="5256072" y="3214395"/>
              <a:ext cx="2584462" cy="1276251"/>
            </a:xfrm>
            <a:prstGeom prst="roundRect">
              <a:avLst>
                <a:gd name="adj" fmla="val 4094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nSpc>
                  <a:spcPts val="3800"/>
                </a:lnSpc>
                <a:defRPr/>
              </a:pPr>
              <a:r>
                <a:rPr lang="ja-JP" altLang="en-US" sz="3200" spc="100" dirty="0">
                  <a:solidFill>
                    <a:schemeClr val="bg1"/>
                  </a:solidFill>
                  <a:latin typeface="HGPｺﾞｼｯｸE" panose="020B0900000000000000" pitchFamily="50" charset="-128"/>
                  <a:ea typeface="HGPｺﾞｼｯｸE" panose="020B0900000000000000" pitchFamily="50" charset="-128"/>
                </a:rPr>
                <a:t>月経</a:t>
              </a:r>
              <a:r>
                <a:rPr lang="ja-JP" altLang="en-US" sz="2400" spc="100" dirty="0">
                  <a:solidFill>
                    <a:schemeClr val="bg1"/>
                  </a:solidFill>
                  <a:latin typeface="HGPｺﾞｼｯｸE" panose="020B0900000000000000" pitchFamily="50" charset="-128"/>
                  <a:ea typeface="HGPｺﾞｼｯｸE" panose="020B0900000000000000" pitchFamily="50" charset="-128"/>
                </a:rPr>
                <a:t>（生理）</a:t>
              </a:r>
              <a:endParaRPr lang="en-US" altLang="ja-JP" sz="2400" spc="100" dirty="0">
                <a:solidFill>
                  <a:schemeClr val="bg1"/>
                </a:solidFill>
                <a:latin typeface="HGPｺﾞｼｯｸE" panose="020B0900000000000000" pitchFamily="50" charset="-128"/>
                <a:ea typeface="HGPｺﾞｼｯｸE" panose="020B0900000000000000" pitchFamily="50" charset="-128"/>
              </a:endParaRPr>
            </a:p>
            <a:p>
              <a:pPr>
                <a:lnSpc>
                  <a:spcPts val="3800"/>
                </a:lnSpc>
                <a:defRPr/>
              </a:pPr>
              <a:r>
                <a:rPr lang="ja-JP" altLang="en-US" sz="3200" spc="-100" dirty="0">
                  <a:solidFill>
                    <a:schemeClr val="bg1"/>
                  </a:solidFill>
                  <a:latin typeface="HGPｺﾞｼｯｸE" panose="020B0900000000000000" pitchFamily="50" charset="-128"/>
                  <a:ea typeface="HGPｺﾞｼｯｸE" panose="020B0900000000000000" pitchFamily="50" charset="-128"/>
                </a:rPr>
                <a:t>を迎えた女子</a:t>
              </a:r>
            </a:p>
          </p:txBody>
        </p:sp>
      </p:grpSp>
      <p:grpSp>
        <p:nvGrpSpPr>
          <p:cNvPr id="2" name="グループ化 1"/>
          <p:cNvGrpSpPr/>
          <p:nvPr/>
        </p:nvGrpSpPr>
        <p:grpSpPr>
          <a:xfrm>
            <a:off x="1070105" y="3424612"/>
            <a:ext cx="2906182" cy="1423105"/>
            <a:chOff x="1224809" y="3133664"/>
            <a:chExt cx="2906182" cy="1423105"/>
          </a:xfrm>
        </p:grpSpPr>
        <p:sp>
          <p:nvSpPr>
            <p:cNvPr id="20" name="角丸四角形 19"/>
            <p:cNvSpPr/>
            <p:nvPr/>
          </p:nvSpPr>
          <p:spPr>
            <a:xfrm>
              <a:off x="1224809" y="3133664"/>
              <a:ext cx="2906182" cy="1423105"/>
            </a:xfrm>
            <a:prstGeom prst="roundRect">
              <a:avLst>
                <a:gd name="adj" fmla="val 40945"/>
              </a:avLst>
            </a:prstGeom>
            <a:solidFill>
              <a:srgbClr val="D0A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3200" spc="-100" dirty="0">
                <a:latin typeface="HGPｺﾞｼｯｸE" panose="020B0900000000000000" pitchFamily="50" charset="-128"/>
                <a:ea typeface="HGPｺﾞｼｯｸE" panose="020B0900000000000000" pitchFamily="50" charset="-128"/>
              </a:endParaRPr>
            </a:p>
          </p:txBody>
        </p:sp>
        <p:sp>
          <p:nvSpPr>
            <p:cNvPr id="23" name="角丸四角形 22"/>
            <p:cNvSpPr/>
            <p:nvPr/>
          </p:nvSpPr>
          <p:spPr>
            <a:xfrm>
              <a:off x="1385669" y="3214395"/>
              <a:ext cx="2584462" cy="1276251"/>
            </a:xfrm>
            <a:prstGeom prst="roundRect">
              <a:avLst>
                <a:gd name="adj" fmla="val 4094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nSpc>
                  <a:spcPts val="3800"/>
                </a:lnSpc>
              </a:pPr>
              <a:r>
                <a:rPr lang="ja-JP" altLang="en-US" sz="3200" dirty="0">
                  <a:latin typeface="HGPｺﾞｼｯｸE" panose="020B0900000000000000" pitchFamily="50" charset="-128"/>
                  <a:ea typeface="HGPｺﾞｼｯｸE" panose="020B0900000000000000" pitchFamily="50" charset="-128"/>
                </a:rPr>
                <a:t>射精</a:t>
              </a:r>
              <a:r>
                <a:rPr lang="ja-JP" altLang="en-US" sz="2400" dirty="0">
                  <a:latin typeface="HGPｺﾞｼｯｸE" panose="020B0900000000000000" pitchFamily="50" charset="-128"/>
                  <a:ea typeface="HGPｺﾞｼｯｸE" panose="020B0900000000000000" pitchFamily="50" charset="-128"/>
                </a:rPr>
                <a:t>（射精）</a:t>
              </a:r>
              <a:endParaRPr lang="en-US" altLang="ja-JP" sz="2400" dirty="0">
                <a:latin typeface="HGPｺﾞｼｯｸE" panose="020B0900000000000000" pitchFamily="50" charset="-128"/>
                <a:ea typeface="HGPｺﾞｼｯｸE" panose="020B0900000000000000" pitchFamily="50" charset="-128"/>
              </a:endParaRPr>
            </a:p>
            <a:p>
              <a:pPr>
                <a:lnSpc>
                  <a:spcPts val="3800"/>
                </a:lnSpc>
              </a:pPr>
              <a:r>
                <a:rPr lang="ja-JP" altLang="en-US" sz="3200" spc="-100" dirty="0">
                  <a:latin typeface="HGPｺﾞｼｯｸE" panose="020B0900000000000000" pitchFamily="50" charset="-128"/>
                  <a:ea typeface="HGPｺﾞｼｯｸE" panose="020B0900000000000000" pitchFamily="50" charset="-128"/>
                </a:rPr>
                <a:t>を迎えた男子</a:t>
              </a:r>
            </a:p>
          </p:txBody>
        </p:sp>
      </p:grpSp>
      <p:sp>
        <p:nvSpPr>
          <p:cNvPr id="4" name="下矢印 3"/>
          <p:cNvSpPr/>
          <p:nvPr/>
        </p:nvSpPr>
        <p:spPr>
          <a:xfrm>
            <a:off x="4175956" y="3068960"/>
            <a:ext cx="792088" cy="2277381"/>
          </a:xfrm>
          <a:prstGeom prst="downArrow">
            <a:avLst>
              <a:gd name="adj1" fmla="val 50000"/>
              <a:gd name="adj2" fmla="val 65742"/>
            </a:avLst>
          </a:prstGeom>
          <a:gradFill>
            <a:gsLst>
              <a:gs pos="0">
                <a:srgbClr val="00B0F0">
                  <a:alpha val="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17892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4572000" y="360001"/>
            <a:ext cx="3766386"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テキスト ボックス 2"/>
          <p:cNvSpPr txBox="1">
            <a:spLocks noChangeArrowheads="1"/>
          </p:cNvSpPr>
          <p:nvPr/>
        </p:nvSpPr>
        <p:spPr bwMode="auto">
          <a:xfrm>
            <a:off x="5955712" y="434119"/>
            <a:ext cx="1028487" cy="410369"/>
          </a:xfrm>
          <a:prstGeom prst="rect">
            <a:avLst/>
          </a:prstGeom>
          <a:extLst/>
        </p:spPr>
        <p:txBody>
          <a:bodyPr wrap="none" t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sz="3000" dirty="0">
                <a:solidFill>
                  <a:schemeClr val="bg1"/>
                </a:solidFill>
              </a:rPr>
              <a:t>性 交</a:t>
            </a:r>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97835"/>
            <a:ext cx="9144000" cy="6830149"/>
          </a:xfrm>
          <a:prstGeom prst="rect">
            <a:avLst/>
          </a:prstGeom>
        </p:spPr>
      </p:pic>
    </p:spTree>
    <p:extLst>
      <p:ext uri="{BB962C8B-B14F-4D97-AF65-F5344CB8AC3E}">
        <p14:creationId xmlns:p14="http://schemas.microsoft.com/office/powerpoint/2010/main" val="398839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4572000" y="360001"/>
            <a:ext cx="3766386"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5" name="テキスト ボックス 2"/>
          <p:cNvSpPr txBox="1">
            <a:spLocks noChangeArrowheads="1"/>
          </p:cNvSpPr>
          <p:nvPr/>
        </p:nvSpPr>
        <p:spPr bwMode="auto">
          <a:xfrm>
            <a:off x="5370134" y="434119"/>
            <a:ext cx="2199641" cy="410369"/>
          </a:xfrm>
          <a:prstGeom prst="rect">
            <a:avLst/>
          </a:prstGeom>
          <a:extLst/>
        </p:spPr>
        <p:txBody>
          <a:bodyPr wrap="none" t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sz="3000" spc="-50" dirty="0">
                <a:solidFill>
                  <a:schemeClr val="bg1"/>
                </a:solidFill>
              </a:rPr>
              <a:t>妊娠のしくみ</a:t>
            </a:r>
          </a:p>
        </p:txBody>
      </p:sp>
      <p:pic>
        <p:nvPicPr>
          <p:cNvPr id="8" name="図 7"/>
          <p:cNvPicPr>
            <a:picLocks noChangeAspect="1"/>
          </p:cNvPicPr>
          <p:nvPr/>
        </p:nvPicPr>
        <p:blipFill rotWithShape="1">
          <a:blip r:embed="rId3">
            <a:extLst>
              <a:ext uri="{28A0092B-C50C-407E-A947-70E740481C1C}">
                <a14:useLocalDpi xmlns:a14="http://schemas.microsoft.com/office/drawing/2010/main" val="0"/>
              </a:ext>
            </a:extLst>
          </a:blip>
          <a:srcRect l="14524" r="-14524"/>
          <a:stretch/>
        </p:blipFill>
        <p:spPr>
          <a:xfrm>
            <a:off x="0" y="1448687"/>
            <a:ext cx="9144000" cy="4978190"/>
          </a:xfrm>
          <a:prstGeom prst="rect">
            <a:avLst/>
          </a:prstGeom>
        </p:spPr>
      </p:pic>
      <p:sp>
        <p:nvSpPr>
          <p:cNvPr id="11" name="タイトル 1"/>
          <p:cNvSpPr txBox="1">
            <a:spLocks/>
          </p:cNvSpPr>
          <p:nvPr/>
        </p:nvSpPr>
        <p:spPr>
          <a:xfrm>
            <a:off x="3775507" y="5438561"/>
            <a:ext cx="3604805" cy="615553"/>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spc="100" dirty="0">
                <a:latin typeface="ＭＳ Ｐゴシック" panose="020B0600070205080204" pitchFamily="50" charset="-128"/>
              </a:rPr>
              <a:t>①</a:t>
            </a:r>
            <a:r>
              <a:rPr lang="ja-JP" altLang="en-US" spc="110" dirty="0"/>
              <a:t>腟</a:t>
            </a:r>
            <a:r>
              <a:rPr lang="ja-JP" altLang="en-US" spc="-100" dirty="0">
                <a:latin typeface="ＭＳ Ｐゴシック" panose="020B0600070205080204" pitchFamily="50" charset="-128"/>
              </a:rPr>
              <a:t>から入り、子宮→卵管へ</a:t>
            </a:r>
            <a:endParaRPr lang="en-US" altLang="ja-JP" spc="-100" dirty="0">
              <a:latin typeface="ＭＳ Ｐゴシック" panose="020B0600070205080204" pitchFamily="50" charset="-128"/>
            </a:endParaRPr>
          </a:p>
          <a:p>
            <a:pPr>
              <a:lnSpc>
                <a:spcPts val="2400"/>
              </a:lnSpc>
              <a:defRPr/>
            </a:pPr>
            <a:r>
              <a:rPr lang="ja-JP" altLang="en-US" spc="1000" dirty="0">
                <a:latin typeface="ＭＳ Ｐゴシック" panose="020B0600070205080204" pitchFamily="50" charset="-128"/>
              </a:rPr>
              <a:t>　</a:t>
            </a:r>
            <a:r>
              <a:rPr lang="ja-JP" altLang="en-US" spc="-100" dirty="0">
                <a:latin typeface="ＭＳ Ｐゴシック" panose="020B0600070205080204" pitchFamily="50" charset="-128"/>
              </a:rPr>
              <a:t>のぼっていく精子</a:t>
            </a:r>
          </a:p>
        </p:txBody>
      </p:sp>
      <p:sp>
        <p:nvSpPr>
          <p:cNvPr id="13" name="タイトル 1"/>
          <p:cNvSpPr txBox="1">
            <a:spLocks/>
          </p:cNvSpPr>
          <p:nvPr/>
        </p:nvSpPr>
        <p:spPr>
          <a:xfrm>
            <a:off x="3796335" y="1236577"/>
            <a:ext cx="3403176" cy="66684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600"/>
              </a:lnSpc>
              <a:defRPr/>
            </a:pPr>
            <a:r>
              <a:rPr lang="ja-JP" altLang="en-US" spc="100" dirty="0">
                <a:latin typeface="ＭＳ Ｐゴシック" panose="020B0600070205080204" pitchFamily="50" charset="-128"/>
              </a:rPr>
              <a:t>④</a:t>
            </a:r>
            <a:r>
              <a:rPr lang="ja-JP" altLang="en-US" dirty="0">
                <a:latin typeface="ＭＳ Ｐゴシック" panose="020B0600070205080204" pitchFamily="50" charset="-128"/>
              </a:rPr>
              <a:t>細胞分裂しながら</a:t>
            </a:r>
            <a:endParaRPr lang="en-US" altLang="ja-JP" dirty="0">
              <a:latin typeface="ＭＳ Ｐゴシック" panose="020B0600070205080204" pitchFamily="50" charset="-128"/>
            </a:endParaRPr>
          </a:p>
          <a:p>
            <a:pPr>
              <a:lnSpc>
                <a:spcPts val="2600"/>
              </a:lnSpc>
              <a:defRPr/>
            </a:pPr>
            <a:r>
              <a:rPr lang="ja-JP" altLang="en-US" dirty="0">
                <a:latin typeface="ＭＳ Ｐゴシック" panose="020B0600070205080204" pitchFamily="50" charset="-128"/>
              </a:rPr>
              <a:t>　</a:t>
            </a:r>
            <a:r>
              <a:rPr lang="ja-JP" altLang="en-US" spc="-700" dirty="0">
                <a:latin typeface="ＭＳ Ｐゴシック" panose="020B0600070205080204" pitchFamily="50" charset="-128"/>
              </a:rPr>
              <a:t>　</a:t>
            </a:r>
            <a:r>
              <a:rPr lang="ja-JP" altLang="en-US" dirty="0">
                <a:latin typeface="ＭＳ Ｐゴシック" panose="020B0600070205080204" pitchFamily="50" charset="-128"/>
              </a:rPr>
              <a:t>卵管を移動する受精卵</a:t>
            </a:r>
          </a:p>
        </p:txBody>
      </p:sp>
      <p:sp>
        <p:nvSpPr>
          <p:cNvPr id="14" name="タイトル 1"/>
          <p:cNvSpPr txBox="1">
            <a:spLocks/>
          </p:cNvSpPr>
          <p:nvPr/>
        </p:nvSpPr>
        <p:spPr>
          <a:xfrm>
            <a:off x="5876221" y="4123787"/>
            <a:ext cx="615553" cy="615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spc="100" dirty="0">
                <a:latin typeface="ＭＳ Ｐゴシック" panose="020B0600070205080204" pitchFamily="50" charset="-128"/>
              </a:rPr>
              <a:t>②</a:t>
            </a:r>
            <a:endParaRPr lang="en-US" altLang="ja-JP" spc="100" dirty="0">
              <a:latin typeface="ＭＳ Ｐゴシック" panose="020B0600070205080204" pitchFamily="50" charset="-128"/>
            </a:endParaRPr>
          </a:p>
          <a:p>
            <a:pPr>
              <a:lnSpc>
                <a:spcPts val="2400"/>
              </a:lnSpc>
              <a:defRPr/>
            </a:pPr>
            <a:r>
              <a:rPr lang="ja-JP" altLang="en-US" dirty="0">
                <a:latin typeface="ＭＳ Ｐゴシック" panose="020B0600070205080204" pitchFamily="50" charset="-128"/>
              </a:rPr>
              <a:t>排卵</a:t>
            </a:r>
          </a:p>
        </p:txBody>
      </p:sp>
      <p:sp>
        <p:nvSpPr>
          <p:cNvPr id="15" name="タイトル 1"/>
          <p:cNvSpPr txBox="1">
            <a:spLocks/>
          </p:cNvSpPr>
          <p:nvPr/>
        </p:nvSpPr>
        <p:spPr>
          <a:xfrm>
            <a:off x="3928868" y="3587844"/>
            <a:ext cx="615553" cy="615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spc="100" dirty="0">
                <a:latin typeface="ＭＳ Ｐゴシック" panose="020B0600070205080204" pitchFamily="50" charset="-128"/>
              </a:rPr>
              <a:t>⑤</a:t>
            </a:r>
            <a:endParaRPr lang="en-US" altLang="ja-JP" spc="100" dirty="0">
              <a:latin typeface="ＭＳ Ｐゴシック" panose="020B0600070205080204" pitchFamily="50" charset="-128"/>
            </a:endParaRPr>
          </a:p>
          <a:p>
            <a:pPr>
              <a:lnSpc>
                <a:spcPts val="2400"/>
              </a:lnSpc>
              <a:defRPr/>
            </a:pPr>
            <a:r>
              <a:rPr lang="ja-JP" altLang="en-US" dirty="0">
                <a:latin typeface="ＭＳ Ｐゴシック" panose="020B0600070205080204" pitchFamily="50" charset="-128"/>
              </a:rPr>
              <a:t>着床</a:t>
            </a:r>
          </a:p>
        </p:txBody>
      </p:sp>
      <p:sp>
        <p:nvSpPr>
          <p:cNvPr id="16" name="タイトル 1"/>
          <p:cNvSpPr txBox="1">
            <a:spLocks/>
          </p:cNvSpPr>
          <p:nvPr/>
        </p:nvSpPr>
        <p:spPr>
          <a:xfrm>
            <a:off x="6628018" y="4350302"/>
            <a:ext cx="2013372" cy="66684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600"/>
              </a:lnSpc>
              <a:defRPr/>
            </a:pPr>
            <a:r>
              <a:rPr lang="ja-JP" altLang="en-US" spc="100" dirty="0">
                <a:latin typeface="ＭＳ Ｐゴシック" panose="020B0600070205080204" pitchFamily="50" charset="-128"/>
              </a:rPr>
              <a:t>③</a:t>
            </a:r>
            <a:r>
              <a:rPr lang="ja-JP" altLang="en-US" spc="-100" dirty="0">
                <a:latin typeface="ＭＳ Ｐゴシック" panose="020B0600070205080204" pitchFamily="50" charset="-128"/>
              </a:rPr>
              <a:t>精子と卵子が</a:t>
            </a:r>
            <a:endParaRPr lang="en-US" altLang="ja-JP" spc="-100" dirty="0">
              <a:latin typeface="ＭＳ Ｐゴシック" panose="020B0600070205080204" pitchFamily="50" charset="-128"/>
            </a:endParaRPr>
          </a:p>
          <a:p>
            <a:pPr>
              <a:lnSpc>
                <a:spcPts val="2600"/>
              </a:lnSpc>
              <a:defRPr/>
            </a:pPr>
            <a:r>
              <a:rPr lang="ja-JP" altLang="en-US" spc="-100" dirty="0">
                <a:latin typeface="ＭＳ Ｐゴシック" panose="020B0600070205080204" pitchFamily="50" charset="-128"/>
              </a:rPr>
              <a:t>　</a:t>
            </a:r>
            <a:r>
              <a:rPr lang="ja-JP" altLang="en-US" spc="-300" dirty="0">
                <a:latin typeface="ＭＳ Ｐゴシック" panose="020B0600070205080204" pitchFamily="50" charset="-128"/>
              </a:rPr>
              <a:t>　</a:t>
            </a:r>
            <a:r>
              <a:rPr lang="ja-JP" altLang="en-US" spc="-100" dirty="0">
                <a:latin typeface="ＭＳ Ｐゴシック" panose="020B0600070205080204" pitchFamily="50" charset="-128"/>
              </a:rPr>
              <a:t>出会う</a:t>
            </a:r>
            <a:r>
              <a:rPr lang="ja-JP" altLang="en-US" sz="2000" spc="-100" dirty="0">
                <a:latin typeface="ＭＳ Ｐゴシック" panose="020B0600070205080204" pitchFamily="50" charset="-128"/>
              </a:rPr>
              <a:t>（受精）</a:t>
            </a:r>
            <a:endParaRPr lang="en-US" altLang="ja-JP" sz="2000" spc="-100" dirty="0">
              <a:latin typeface="ＭＳ Ｐゴシック" panose="020B0600070205080204" pitchFamily="50" charset="-128"/>
            </a:endParaRPr>
          </a:p>
        </p:txBody>
      </p:sp>
    </p:spTree>
    <p:extLst>
      <p:ext uri="{BB962C8B-B14F-4D97-AF65-F5344CB8AC3E}">
        <p14:creationId xmlns:p14="http://schemas.microsoft.com/office/powerpoint/2010/main" val="421423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4572000" y="360001"/>
            <a:ext cx="3766386"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4" name="テキスト ボックス 2"/>
          <p:cNvSpPr txBox="1">
            <a:spLocks noChangeArrowheads="1"/>
          </p:cNvSpPr>
          <p:nvPr/>
        </p:nvSpPr>
        <p:spPr bwMode="auto">
          <a:xfrm>
            <a:off x="5475932" y="434119"/>
            <a:ext cx="1988045" cy="410369"/>
          </a:xfrm>
          <a:prstGeom prst="rect">
            <a:avLst/>
          </a:prstGeom>
          <a:extLst/>
        </p:spPr>
        <p:txBody>
          <a:bodyPr wrap="none" t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sz="3000" spc="-50" dirty="0">
                <a:solidFill>
                  <a:schemeClr val="bg1"/>
                </a:solidFill>
              </a:rPr>
              <a:t>卵子と精子</a:t>
            </a:r>
          </a:p>
        </p:txBody>
      </p:sp>
      <p:grpSp>
        <p:nvGrpSpPr>
          <p:cNvPr id="13" name="グループ化 12"/>
          <p:cNvGrpSpPr/>
          <p:nvPr/>
        </p:nvGrpSpPr>
        <p:grpSpPr>
          <a:xfrm>
            <a:off x="1064326" y="1130197"/>
            <a:ext cx="6378499" cy="2528180"/>
            <a:chOff x="1064326" y="1130197"/>
            <a:chExt cx="6378499" cy="2528180"/>
          </a:xfrm>
        </p:grpSpPr>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326" y="1130197"/>
              <a:ext cx="2618797" cy="2528180"/>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4028" y="1130197"/>
              <a:ext cx="2618797" cy="2528180"/>
            </a:xfrm>
            <a:prstGeom prst="rect">
              <a:avLst/>
            </a:prstGeom>
          </p:spPr>
        </p:pic>
      </p:grpSp>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9647" y="3887072"/>
            <a:ext cx="2627857" cy="2528180"/>
          </a:xfrm>
          <a:prstGeom prst="rect">
            <a:avLst/>
          </a:prstGeom>
        </p:spPr>
      </p:pic>
      <p:sp>
        <p:nvSpPr>
          <p:cNvPr id="10" name="タイトル 1"/>
          <p:cNvSpPr txBox="1">
            <a:spLocks/>
          </p:cNvSpPr>
          <p:nvPr/>
        </p:nvSpPr>
        <p:spPr>
          <a:xfrm>
            <a:off x="3728622" y="1187549"/>
            <a:ext cx="615553"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dirty="0">
                <a:latin typeface="ＭＳ Ｐゴシック" panose="020B0600070205080204" pitchFamily="50" charset="-128"/>
              </a:rPr>
              <a:t>卵子</a:t>
            </a:r>
          </a:p>
        </p:txBody>
      </p:sp>
      <p:sp>
        <p:nvSpPr>
          <p:cNvPr id="11" name="タイトル 1"/>
          <p:cNvSpPr txBox="1">
            <a:spLocks/>
          </p:cNvSpPr>
          <p:nvPr/>
        </p:nvSpPr>
        <p:spPr>
          <a:xfrm>
            <a:off x="7521086" y="1187549"/>
            <a:ext cx="615553"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dirty="0">
                <a:latin typeface="ＭＳ Ｐゴシック" panose="020B0600070205080204" pitchFamily="50" charset="-128"/>
              </a:rPr>
              <a:t>精子</a:t>
            </a:r>
          </a:p>
        </p:txBody>
      </p:sp>
      <p:sp>
        <p:nvSpPr>
          <p:cNvPr id="12" name="タイトル 1"/>
          <p:cNvSpPr txBox="1">
            <a:spLocks/>
          </p:cNvSpPr>
          <p:nvPr/>
        </p:nvSpPr>
        <p:spPr>
          <a:xfrm>
            <a:off x="5614979" y="3897052"/>
            <a:ext cx="1530868"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dirty="0">
                <a:latin typeface="ＭＳ Ｐゴシック" panose="020B0600070205080204" pitchFamily="50" charset="-128"/>
              </a:rPr>
              <a:t>受精の瞬間</a:t>
            </a:r>
          </a:p>
        </p:txBody>
      </p:sp>
      <p:sp>
        <p:nvSpPr>
          <p:cNvPr id="2" name="角丸四角形 1"/>
          <p:cNvSpPr/>
          <p:nvPr/>
        </p:nvSpPr>
        <p:spPr>
          <a:xfrm>
            <a:off x="1068867" y="1124744"/>
            <a:ext cx="2592400" cy="2520280"/>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4824028" y="1124744"/>
            <a:ext cx="2592400" cy="2520280"/>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2962341" y="3901009"/>
            <a:ext cx="2592400" cy="2520280"/>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2"/>
          <p:cNvSpPr txBox="1">
            <a:spLocks noChangeArrowheads="1"/>
          </p:cNvSpPr>
          <p:nvPr/>
        </p:nvSpPr>
        <p:spPr bwMode="auto">
          <a:xfrm>
            <a:off x="6464096" y="6228000"/>
            <a:ext cx="2206052" cy="256480"/>
          </a:xfrm>
          <a:prstGeom prst="rect">
            <a:avLst/>
          </a:prstGeom>
          <a:extLst/>
        </p:spPr>
        <p:txBody>
          <a:bodyPr wrap="none" tIns="0" bIns="0" anchor="ctr" anchorCtr="0">
            <a:spAutoFit/>
          </a:bodyPr>
          <a:lstStyle>
            <a:defPPr>
              <a:defRPr lang="ja-JP"/>
            </a:defPPr>
            <a:lvl1pPr algn="r">
              <a:lnSpc>
                <a:spcPts val="2000"/>
              </a:lnSpc>
              <a:spcBef>
                <a:spcPct val="0"/>
              </a:spcBef>
              <a:defRPr sz="1400" kern="900" spc="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dirty="0"/>
              <a:t>南草津　野村病院より提供</a:t>
            </a:r>
          </a:p>
        </p:txBody>
      </p:sp>
    </p:spTree>
    <p:extLst>
      <p:ext uri="{BB962C8B-B14F-4D97-AF65-F5344CB8AC3E}">
        <p14:creationId xmlns:p14="http://schemas.microsoft.com/office/powerpoint/2010/main" val="2089683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グループ化 49"/>
          <p:cNvGrpSpPr/>
          <p:nvPr/>
        </p:nvGrpSpPr>
        <p:grpSpPr>
          <a:xfrm>
            <a:off x="1075170" y="1256326"/>
            <a:ext cx="6020954" cy="5197107"/>
            <a:chOff x="1075170" y="1256326"/>
            <a:chExt cx="6020954" cy="5197107"/>
          </a:xfrm>
        </p:grpSpPr>
        <p:pic>
          <p:nvPicPr>
            <p:cNvPr id="51" name="図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0107" y="1256326"/>
              <a:ext cx="1454545" cy="1402597"/>
            </a:xfrm>
            <a:prstGeom prst="rect">
              <a:avLst/>
            </a:prstGeom>
          </p:spPr>
        </p:pic>
        <p:pic>
          <p:nvPicPr>
            <p:cNvPr id="52" name="図 5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500" y="1256326"/>
              <a:ext cx="1454545" cy="1402597"/>
            </a:xfrm>
            <a:prstGeom prst="rect">
              <a:avLst/>
            </a:prstGeom>
          </p:spPr>
        </p:pic>
        <p:pic>
          <p:nvPicPr>
            <p:cNvPr id="53" name="図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0714" y="1256326"/>
              <a:ext cx="1454545" cy="1402597"/>
            </a:xfrm>
            <a:prstGeom prst="rect">
              <a:avLst/>
            </a:prstGeom>
          </p:spPr>
        </p:pic>
        <p:pic>
          <p:nvPicPr>
            <p:cNvPr id="54" name="図 5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9500" y="2872850"/>
              <a:ext cx="1454545" cy="1402597"/>
            </a:xfrm>
            <a:prstGeom prst="rect">
              <a:avLst/>
            </a:prstGeom>
          </p:spPr>
        </p:pic>
        <p:pic>
          <p:nvPicPr>
            <p:cNvPr id="55" name="図 5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0107" y="2872850"/>
              <a:ext cx="1454545" cy="1402597"/>
            </a:xfrm>
            <a:prstGeom prst="rect">
              <a:avLst/>
            </a:prstGeom>
          </p:spPr>
        </p:pic>
        <p:pic>
          <p:nvPicPr>
            <p:cNvPr id="56" name="図 5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40714" y="2872850"/>
              <a:ext cx="1454545" cy="1402597"/>
            </a:xfrm>
            <a:prstGeom prst="rect">
              <a:avLst/>
            </a:prstGeom>
          </p:spPr>
        </p:pic>
        <p:pic>
          <p:nvPicPr>
            <p:cNvPr id="57" name="図 5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5170" y="4488065"/>
              <a:ext cx="1463204" cy="1411255"/>
            </a:xfrm>
            <a:prstGeom prst="rect">
              <a:avLst/>
            </a:prstGeom>
          </p:spPr>
        </p:pic>
        <p:pic>
          <p:nvPicPr>
            <p:cNvPr id="58" name="図 5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62704" y="4488065"/>
              <a:ext cx="1454545" cy="1965368"/>
            </a:xfrm>
            <a:prstGeom prst="rect">
              <a:avLst/>
            </a:prstGeom>
          </p:spPr>
        </p:pic>
        <p:pic>
          <p:nvPicPr>
            <p:cNvPr id="59" name="図 5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41579" y="4488065"/>
              <a:ext cx="1454545" cy="1402597"/>
            </a:xfrm>
            <a:prstGeom prst="rect">
              <a:avLst/>
            </a:prstGeom>
          </p:spPr>
        </p:pic>
      </p:grpSp>
      <p:sp>
        <p:nvSpPr>
          <p:cNvPr id="3" name="角丸四角形 2"/>
          <p:cNvSpPr/>
          <p:nvPr/>
        </p:nvSpPr>
        <p:spPr>
          <a:xfrm>
            <a:off x="4572000" y="360001"/>
            <a:ext cx="3766386"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4" name="テキスト ボックス 2"/>
          <p:cNvSpPr txBox="1">
            <a:spLocks noChangeArrowheads="1"/>
          </p:cNvSpPr>
          <p:nvPr/>
        </p:nvSpPr>
        <p:spPr bwMode="auto">
          <a:xfrm>
            <a:off x="5248305" y="434119"/>
            <a:ext cx="2443298" cy="410369"/>
          </a:xfrm>
          <a:prstGeom prst="rect">
            <a:avLst/>
          </a:prstGeom>
          <a:extLst/>
        </p:spPr>
        <p:txBody>
          <a:bodyPr wrap="none" tIns="0" bIns="0" anchor="ctr" anchorCtr="0">
            <a:spAutoFit/>
          </a:bodyPr>
          <a:lstStyle>
            <a:defPPr>
              <a:defRPr lang="ja-JP"/>
            </a:defPPr>
            <a:lvl1pPr algn="ctr">
              <a:lnSpc>
                <a:spcPts val="3200"/>
              </a:lnSpc>
              <a:spcBef>
                <a:spcPct val="0"/>
              </a:spcBef>
              <a:defRPr sz="32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sz="3000" spc="-50" dirty="0">
                <a:solidFill>
                  <a:schemeClr val="bg1"/>
                </a:solidFill>
              </a:rPr>
              <a:t>受精卵の様子</a:t>
            </a:r>
          </a:p>
        </p:txBody>
      </p:sp>
      <p:sp>
        <p:nvSpPr>
          <p:cNvPr id="22" name="テキスト ボックス 2"/>
          <p:cNvSpPr txBox="1">
            <a:spLocks noChangeArrowheads="1"/>
          </p:cNvSpPr>
          <p:nvPr/>
        </p:nvSpPr>
        <p:spPr bwMode="auto">
          <a:xfrm>
            <a:off x="6464096" y="6228000"/>
            <a:ext cx="2206052" cy="256480"/>
          </a:xfrm>
          <a:prstGeom prst="rect">
            <a:avLst/>
          </a:prstGeom>
          <a:extLst/>
        </p:spPr>
        <p:txBody>
          <a:bodyPr wrap="none" tIns="0" bIns="0" anchor="ctr" anchorCtr="0">
            <a:spAutoFit/>
          </a:bodyPr>
          <a:lstStyle>
            <a:defPPr>
              <a:defRPr lang="ja-JP"/>
            </a:defPPr>
            <a:lvl1pPr algn="r">
              <a:lnSpc>
                <a:spcPts val="2000"/>
              </a:lnSpc>
              <a:spcBef>
                <a:spcPct val="0"/>
              </a:spcBef>
              <a:defRPr sz="1400" kern="900" spc="0">
                <a:solidFill>
                  <a:srgbClr val="9D2D60"/>
                </a:solidFill>
                <a:effectLst/>
                <a:latin typeface="HGPｺﾞｼｯｸE" panose="020B0900000000000000" pitchFamily="50" charset="-128"/>
                <a:ea typeface="HGPｺﾞｼｯｸE" panose="020B0900000000000000" pitchFamily="50" charset="-128"/>
                <a:cs typeface="+mj-cs"/>
              </a:defRPr>
            </a:lvl1pPr>
          </a:lstStyle>
          <a:p>
            <a:r>
              <a:rPr lang="ja-JP" altLang="en-US" dirty="0"/>
              <a:t>南草津　野村病院より提供</a:t>
            </a:r>
          </a:p>
        </p:txBody>
      </p:sp>
      <p:sp>
        <p:nvSpPr>
          <p:cNvPr id="24" name="下矢印 23"/>
          <p:cNvSpPr/>
          <p:nvPr/>
        </p:nvSpPr>
        <p:spPr>
          <a:xfrm rot="16200000">
            <a:off x="2701164" y="1577620"/>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下矢印 24"/>
          <p:cNvSpPr/>
          <p:nvPr/>
        </p:nvSpPr>
        <p:spPr>
          <a:xfrm rot="16200000">
            <a:off x="4981771" y="1577620"/>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 name="下矢印 25"/>
          <p:cNvSpPr/>
          <p:nvPr/>
        </p:nvSpPr>
        <p:spPr>
          <a:xfrm rot="16200000">
            <a:off x="7262377" y="1577620"/>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 name="下矢印 26"/>
          <p:cNvSpPr/>
          <p:nvPr/>
        </p:nvSpPr>
        <p:spPr>
          <a:xfrm rot="16200000">
            <a:off x="2701164" y="3186895"/>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下矢印 27"/>
          <p:cNvSpPr/>
          <p:nvPr/>
        </p:nvSpPr>
        <p:spPr>
          <a:xfrm rot="16200000">
            <a:off x="4981771" y="3186895"/>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下矢印 28"/>
          <p:cNvSpPr/>
          <p:nvPr/>
        </p:nvSpPr>
        <p:spPr>
          <a:xfrm rot="16200000">
            <a:off x="7262377" y="3186895"/>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下矢印 29"/>
          <p:cNvSpPr/>
          <p:nvPr/>
        </p:nvSpPr>
        <p:spPr>
          <a:xfrm rot="16200000">
            <a:off x="2704627" y="4831583"/>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下矢印 30"/>
          <p:cNvSpPr/>
          <p:nvPr/>
        </p:nvSpPr>
        <p:spPr>
          <a:xfrm rot="16200000">
            <a:off x="4983502" y="4831583"/>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下矢印 31"/>
          <p:cNvSpPr/>
          <p:nvPr/>
        </p:nvSpPr>
        <p:spPr>
          <a:xfrm rot="16200000">
            <a:off x="7262377" y="4831583"/>
            <a:ext cx="491824" cy="760010"/>
          </a:xfrm>
          <a:prstGeom prst="downArrow">
            <a:avLst>
              <a:gd name="adj1" fmla="val 50000"/>
              <a:gd name="adj2" fmla="val 65742"/>
            </a:avLst>
          </a:prstGeom>
          <a:gradFill>
            <a:gsLst>
              <a:gs pos="32000">
                <a:srgbClr val="1D9EFF"/>
              </a:gs>
              <a:gs pos="0">
                <a:srgbClr val="1D9EFF">
                  <a:alpha val="42000"/>
                  <a:lumMod val="0"/>
                  <a:lumOff val="10000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4" name="角丸四角形 43"/>
          <p:cNvSpPr/>
          <p:nvPr/>
        </p:nvSpPr>
        <p:spPr>
          <a:xfrm>
            <a:off x="1086436" y="2866584"/>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 44"/>
          <p:cNvSpPr/>
          <p:nvPr/>
        </p:nvSpPr>
        <p:spPr>
          <a:xfrm>
            <a:off x="3368336" y="2866584"/>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1086436" y="1241707"/>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角丸四角形 41"/>
          <p:cNvSpPr/>
          <p:nvPr/>
        </p:nvSpPr>
        <p:spPr>
          <a:xfrm>
            <a:off x="3368336" y="1241707"/>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 42"/>
          <p:cNvSpPr/>
          <p:nvPr/>
        </p:nvSpPr>
        <p:spPr>
          <a:xfrm>
            <a:off x="5652120" y="1241707"/>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角丸四角形 45"/>
          <p:cNvSpPr/>
          <p:nvPr/>
        </p:nvSpPr>
        <p:spPr>
          <a:xfrm>
            <a:off x="5652120" y="2866584"/>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角丸四角形 46"/>
          <p:cNvSpPr/>
          <p:nvPr/>
        </p:nvSpPr>
        <p:spPr>
          <a:xfrm>
            <a:off x="1086436" y="4490070"/>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角丸四角形 47"/>
          <p:cNvSpPr/>
          <p:nvPr/>
        </p:nvSpPr>
        <p:spPr>
          <a:xfrm>
            <a:off x="3368336" y="4490070"/>
            <a:ext cx="1444337" cy="1963118"/>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角丸四角形 48"/>
          <p:cNvSpPr/>
          <p:nvPr/>
        </p:nvSpPr>
        <p:spPr>
          <a:xfrm>
            <a:off x="5652120" y="4490070"/>
            <a:ext cx="1444337" cy="1404156"/>
          </a:xfrm>
          <a:prstGeom prst="roundRect">
            <a:avLst>
              <a:gd name="adj" fmla="val 9495"/>
            </a:avLst>
          </a:prstGeom>
          <a:noFill/>
          <a:ln w="28575">
            <a:solidFill>
              <a:srgbClr val="1D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85430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1079500" y="360001"/>
            <a:ext cx="6985000"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正方形/長方形 3"/>
          <p:cNvSpPr/>
          <p:nvPr/>
        </p:nvSpPr>
        <p:spPr>
          <a:xfrm>
            <a:off x="2716362" y="429176"/>
            <a:ext cx="3711272" cy="410369"/>
          </a:xfrm>
          <a:prstGeom prst="rect">
            <a:avLst/>
          </a:prstGeom>
        </p:spPr>
        <p:txBody>
          <a:bodyPr wrap="none" tIns="0" bIns="0" anchor="ctr" anchorCtr="0">
            <a:spAutoFit/>
          </a:bodyPr>
          <a:lstStyle/>
          <a:p>
            <a:pPr algn="ctr">
              <a:lnSpc>
                <a:spcPts val="3200"/>
              </a:lnSpc>
              <a:spcBef>
                <a:spcPct val="0"/>
              </a:spcBef>
            </a:pPr>
            <a:r>
              <a:rPr lang="ja-JP" altLang="en-US" sz="3000" kern="900" spc="-140" dirty="0">
                <a:solidFill>
                  <a:schemeClr val="bg1"/>
                </a:solidFill>
                <a:latin typeface="HGPｺﾞｼｯｸE" panose="020B0900000000000000" pitchFamily="50" charset="-128"/>
                <a:ea typeface="HGPｺﾞｼｯｸE" panose="020B0900000000000000" pitchFamily="50" charset="-128"/>
                <a:cs typeface="+mj-cs"/>
              </a:rPr>
              <a:t>妊娠中の女性のからだ</a:t>
            </a:r>
          </a:p>
        </p:txBody>
      </p:sp>
      <p:sp>
        <p:nvSpPr>
          <p:cNvPr id="9" name="角丸四角形 8"/>
          <p:cNvSpPr/>
          <p:nvPr/>
        </p:nvSpPr>
        <p:spPr>
          <a:xfrm>
            <a:off x="1232347" y="1160463"/>
            <a:ext cx="3196800" cy="576349"/>
          </a:xfrm>
          <a:prstGeom prst="roundRect">
            <a:avLst>
              <a:gd name="adj" fmla="val 40945"/>
            </a:avLst>
          </a:prstGeom>
          <a:solidFill>
            <a:srgbClr val="F67EA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lnSpc>
                <a:spcPts val="2600"/>
              </a:lnSpc>
            </a:pPr>
            <a:r>
              <a:rPr lang="ja-JP" altLang="en-US" sz="2400" dirty="0">
                <a:solidFill>
                  <a:schemeClr val="bg1"/>
                </a:solidFill>
                <a:latin typeface="HGPｺﾞｼｯｸE" panose="020B0900000000000000" pitchFamily="50" charset="-128"/>
                <a:ea typeface="HGPｺﾞｼｯｸE" panose="020B0900000000000000" pitchFamily="50" charset="-128"/>
              </a:rPr>
              <a:t>妊娠していないとき</a:t>
            </a:r>
          </a:p>
        </p:txBody>
      </p:sp>
      <p:sp>
        <p:nvSpPr>
          <p:cNvPr id="12" name="角丸四角形 11"/>
          <p:cNvSpPr/>
          <p:nvPr/>
        </p:nvSpPr>
        <p:spPr>
          <a:xfrm>
            <a:off x="4752020" y="1160463"/>
            <a:ext cx="3196800" cy="576349"/>
          </a:xfrm>
          <a:prstGeom prst="roundRect">
            <a:avLst>
              <a:gd name="adj" fmla="val 40945"/>
            </a:avLst>
          </a:prstGeom>
          <a:solidFill>
            <a:srgbClr val="F67EA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pPr algn="ctr">
              <a:lnSpc>
                <a:spcPts val="2600"/>
              </a:lnSpc>
            </a:pPr>
            <a:r>
              <a:rPr lang="ja-JP" altLang="en-US" sz="2400" dirty="0">
                <a:solidFill>
                  <a:schemeClr val="bg1"/>
                </a:solidFill>
                <a:latin typeface="HGPｺﾞｼｯｸE" panose="020B0900000000000000" pitchFamily="50" charset="-128"/>
                <a:ea typeface="HGPｺﾞｼｯｸE" panose="020B0900000000000000" pitchFamily="50" charset="-128"/>
              </a:rPr>
              <a:t>妊娠１０カ月</a:t>
            </a: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172" y="1819480"/>
            <a:ext cx="3331429" cy="4295238"/>
          </a:xfrm>
          <a:prstGeom prst="rect">
            <a:avLst/>
          </a:prstGeom>
        </p:spPr>
      </p:pic>
      <p:pic>
        <p:nvPicPr>
          <p:cNvPr id="14" name="図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8190" y="1819004"/>
            <a:ext cx="3163810" cy="4305715"/>
          </a:xfrm>
          <a:prstGeom prst="rect">
            <a:avLst/>
          </a:prstGeom>
        </p:spPr>
      </p:pic>
      <p:grpSp>
        <p:nvGrpSpPr>
          <p:cNvPr id="21" name="グループ化 20"/>
          <p:cNvGrpSpPr/>
          <p:nvPr/>
        </p:nvGrpSpPr>
        <p:grpSpPr>
          <a:xfrm>
            <a:off x="3584020" y="5618914"/>
            <a:ext cx="973345" cy="475920"/>
            <a:chOff x="590542" y="5229200"/>
            <a:chExt cx="973345" cy="475920"/>
          </a:xfrm>
        </p:grpSpPr>
        <p:sp>
          <p:nvSpPr>
            <p:cNvPr id="22" name="タイトル 1"/>
            <p:cNvSpPr txBox="1">
              <a:spLocks/>
            </p:cNvSpPr>
            <p:nvPr/>
          </p:nvSpPr>
          <p:spPr>
            <a:xfrm>
              <a:off x="636561" y="5397343"/>
              <a:ext cx="923330"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dirty="0">
                  <a:latin typeface="ＭＳ Ｐゴシック" panose="020B0600070205080204" pitchFamily="50" charset="-128"/>
                </a:rPr>
                <a:t>尿道口</a:t>
              </a:r>
            </a:p>
          </p:txBody>
        </p:sp>
        <p:sp>
          <p:nvSpPr>
            <p:cNvPr id="23" name="タイトル 1"/>
            <p:cNvSpPr txBox="1">
              <a:spLocks/>
            </p:cNvSpPr>
            <p:nvPr/>
          </p:nvSpPr>
          <p:spPr>
            <a:xfrm>
              <a:off x="590542" y="5229200"/>
              <a:ext cx="973345" cy="15388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err="1">
                  <a:latin typeface="ＭＳ Ｐゴシック" panose="020B0600070205080204" pitchFamily="50" charset="-128"/>
                </a:rPr>
                <a:t>にょ</a:t>
              </a:r>
              <a:r>
                <a:rPr lang="ja-JP" altLang="en-US" sz="1200" spc="100" dirty="0" err="1">
                  <a:latin typeface="ＭＳ Ｐゴシック" panose="020B0600070205080204" pitchFamily="50" charset="-128"/>
                </a:rPr>
                <a:t>う</a:t>
              </a:r>
              <a:r>
                <a:rPr lang="ja-JP" altLang="en-US" sz="1200" dirty="0" err="1">
                  <a:latin typeface="ＭＳ Ｐゴシック" panose="020B0600070205080204" pitchFamily="50" charset="-128"/>
                </a:rPr>
                <a:t>ど</a:t>
              </a:r>
              <a:r>
                <a:rPr lang="ja-JP" altLang="en-US" sz="1200" spc="200" dirty="0">
                  <a:latin typeface="ＭＳ Ｐゴシック" panose="020B0600070205080204" pitchFamily="50" charset="-128"/>
                </a:rPr>
                <a:t>う</a:t>
              </a:r>
              <a:r>
                <a:rPr lang="ja-JP" altLang="en-US" sz="1200" dirty="0">
                  <a:latin typeface="ＭＳ Ｐゴシック" panose="020B0600070205080204" pitchFamily="50" charset="-128"/>
                </a:rPr>
                <a:t>こう</a:t>
              </a:r>
            </a:p>
          </p:txBody>
        </p:sp>
      </p:grpSp>
      <p:grpSp>
        <p:nvGrpSpPr>
          <p:cNvPr id="27" name="グループ化 26"/>
          <p:cNvGrpSpPr/>
          <p:nvPr/>
        </p:nvGrpSpPr>
        <p:grpSpPr>
          <a:xfrm>
            <a:off x="3937816" y="4167966"/>
            <a:ext cx="642244" cy="439650"/>
            <a:chOff x="3833258" y="3097270"/>
            <a:chExt cx="642244" cy="483614"/>
          </a:xfrm>
        </p:grpSpPr>
        <p:sp>
          <p:nvSpPr>
            <p:cNvPr id="28" name="タイトル 1"/>
            <p:cNvSpPr txBox="1">
              <a:spLocks/>
            </p:cNvSpPr>
            <p:nvPr/>
          </p:nvSpPr>
          <p:spPr>
            <a:xfrm>
              <a:off x="3833258" y="3273107"/>
              <a:ext cx="615553"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dirty="0">
                  <a:latin typeface="ＭＳ Ｐゴシック" panose="020B0600070205080204" pitchFamily="50" charset="-128"/>
                </a:rPr>
                <a:t>子宮</a:t>
              </a:r>
            </a:p>
          </p:txBody>
        </p:sp>
        <p:sp>
          <p:nvSpPr>
            <p:cNvPr id="29" name="タイトル 1"/>
            <p:cNvSpPr txBox="1">
              <a:spLocks/>
            </p:cNvSpPr>
            <p:nvPr/>
          </p:nvSpPr>
          <p:spPr>
            <a:xfrm>
              <a:off x="3920863" y="3097270"/>
              <a:ext cx="554639" cy="1692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latin typeface="ＭＳ Ｐゴシック" panose="020B0600070205080204" pitchFamily="50" charset="-128"/>
                </a:rPr>
                <a:t>し</a:t>
              </a:r>
              <a:r>
                <a:rPr lang="ja-JP" altLang="en-US" sz="1200" spc="-300" dirty="0">
                  <a:latin typeface="ＭＳ Ｐゴシック" panose="020B0600070205080204" pitchFamily="50" charset="-128"/>
                </a:rPr>
                <a:t>　</a:t>
              </a:r>
              <a:r>
                <a:rPr lang="ja-JP" altLang="en-US" sz="1200" dirty="0">
                  <a:latin typeface="ＭＳ Ｐゴシック" panose="020B0600070205080204" pitchFamily="50" charset="-128"/>
                </a:rPr>
                <a:t>きゅう</a:t>
              </a:r>
            </a:p>
          </p:txBody>
        </p:sp>
      </p:grpSp>
      <p:grpSp>
        <p:nvGrpSpPr>
          <p:cNvPr id="30" name="グループ化 29"/>
          <p:cNvGrpSpPr/>
          <p:nvPr/>
        </p:nvGrpSpPr>
        <p:grpSpPr>
          <a:xfrm>
            <a:off x="3937816" y="5056441"/>
            <a:ext cx="615553" cy="439650"/>
            <a:chOff x="3833257" y="3889358"/>
            <a:chExt cx="615553" cy="483614"/>
          </a:xfrm>
        </p:grpSpPr>
        <p:sp>
          <p:nvSpPr>
            <p:cNvPr id="31" name="タイトル 1"/>
            <p:cNvSpPr txBox="1">
              <a:spLocks/>
            </p:cNvSpPr>
            <p:nvPr/>
          </p:nvSpPr>
          <p:spPr>
            <a:xfrm>
              <a:off x="3833257" y="4065195"/>
              <a:ext cx="615553"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dirty="0">
                  <a:latin typeface="ＭＳ Ｐゴシック" panose="020B0600070205080204" pitchFamily="50" charset="-128"/>
                </a:rPr>
                <a:t>膀胱</a:t>
              </a:r>
            </a:p>
          </p:txBody>
        </p:sp>
        <p:sp>
          <p:nvSpPr>
            <p:cNvPr id="32" name="タイトル 1"/>
            <p:cNvSpPr txBox="1">
              <a:spLocks/>
            </p:cNvSpPr>
            <p:nvPr/>
          </p:nvSpPr>
          <p:spPr>
            <a:xfrm>
              <a:off x="3876459" y="3889358"/>
              <a:ext cx="541815" cy="1692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latin typeface="ＭＳ Ｐゴシック" panose="020B0600070205080204" pitchFamily="50" charset="-128"/>
                </a:rPr>
                <a:t>ぼ</a:t>
              </a:r>
              <a:r>
                <a:rPr lang="ja-JP" altLang="en-US" sz="1200" spc="400" dirty="0">
                  <a:latin typeface="ＭＳ Ｐゴシック" panose="020B0600070205080204" pitchFamily="50" charset="-128"/>
                </a:rPr>
                <a:t>う</a:t>
              </a:r>
              <a:r>
                <a:rPr lang="ja-JP" altLang="en-US" sz="1200" dirty="0">
                  <a:latin typeface="ＭＳ Ｐゴシック" panose="020B0600070205080204" pitchFamily="50" charset="-128"/>
                </a:rPr>
                <a:t>こう</a:t>
              </a:r>
            </a:p>
          </p:txBody>
        </p:sp>
      </p:grpSp>
      <p:sp>
        <p:nvSpPr>
          <p:cNvPr id="33" name="タイトル 1"/>
          <p:cNvSpPr txBox="1">
            <a:spLocks/>
          </p:cNvSpPr>
          <p:nvPr/>
        </p:nvSpPr>
        <p:spPr>
          <a:xfrm>
            <a:off x="7581753" y="5185696"/>
            <a:ext cx="615553"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dirty="0">
                <a:latin typeface="ＭＳ Ｐゴシック" panose="020B0600070205080204" pitchFamily="50" charset="-128"/>
              </a:rPr>
              <a:t>肛門</a:t>
            </a:r>
          </a:p>
        </p:txBody>
      </p:sp>
      <p:sp>
        <p:nvSpPr>
          <p:cNvPr id="34" name="タイトル 1"/>
          <p:cNvSpPr txBox="1">
            <a:spLocks/>
          </p:cNvSpPr>
          <p:nvPr/>
        </p:nvSpPr>
        <p:spPr>
          <a:xfrm>
            <a:off x="7581753" y="4607006"/>
            <a:ext cx="307777" cy="30777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dirty="0">
                <a:latin typeface="ＭＳ Ｐゴシック" panose="020B0600070205080204" pitchFamily="50" charset="-128"/>
              </a:rPr>
              <a:t>腸</a:t>
            </a:r>
            <a:endParaRPr lang="en-US" altLang="ja-JP" dirty="0">
              <a:latin typeface="ＭＳ Ｐゴシック" panose="020B0600070205080204" pitchFamily="50" charset="-128"/>
            </a:endParaRPr>
          </a:p>
        </p:txBody>
      </p:sp>
      <p:grpSp>
        <p:nvGrpSpPr>
          <p:cNvPr id="35" name="グループ化 34"/>
          <p:cNvGrpSpPr/>
          <p:nvPr/>
        </p:nvGrpSpPr>
        <p:grpSpPr>
          <a:xfrm>
            <a:off x="3937816" y="3321122"/>
            <a:ext cx="637039" cy="453639"/>
            <a:chOff x="790449" y="3014211"/>
            <a:chExt cx="637039" cy="499001"/>
          </a:xfrm>
        </p:grpSpPr>
        <p:sp>
          <p:nvSpPr>
            <p:cNvPr id="36" name="タイトル 1"/>
            <p:cNvSpPr txBox="1">
              <a:spLocks/>
            </p:cNvSpPr>
            <p:nvPr/>
          </p:nvSpPr>
          <p:spPr>
            <a:xfrm>
              <a:off x="790449" y="3174658"/>
              <a:ext cx="615553" cy="338554"/>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dirty="0">
                  <a:latin typeface="ＭＳ Ｐゴシック" panose="020B0600070205080204" pitchFamily="50" charset="-128"/>
                </a:rPr>
                <a:t>胎盤</a:t>
              </a:r>
            </a:p>
          </p:txBody>
        </p:sp>
        <p:sp>
          <p:nvSpPr>
            <p:cNvPr id="37" name="タイトル 1"/>
            <p:cNvSpPr txBox="1">
              <a:spLocks/>
            </p:cNvSpPr>
            <p:nvPr/>
          </p:nvSpPr>
          <p:spPr>
            <a:xfrm>
              <a:off x="799111" y="3014211"/>
              <a:ext cx="628377" cy="1692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latin typeface="ＭＳ Ｐゴシック" panose="020B0600070205080204" pitchFamily="50" charset="-128"/>
                </a:rPr>
                <a:t>た</a:t>
              </a:r>
              <a:r>
                <a:rPr lang="ja-JP" altLang="en-US" sz="1200" spc="250" dirty="0">
                  <a:latin typeface="ＭＳ Ｐゴシック" panose="020B0600070205080204" pitchFamily="50" charset="-128"/>
                </a:rPr>
                <a:t>い</a:t>
              </a:r>
              <a:r>
                <a:rPr lang="ja-JP" altLang="en-US" sz="1200" dirty="0">
                  <a:latin typeface="ＭＳ Ｐゴシック" panose="020B0600070205080204" pitchFamily="50" charset="-128"/>
                </a:rPr>
                <a:t>ばん</a:t>
              </a:r>
            </a:p>
          </p:txBody>
        </p:sp>
      </p:grpSp>
      <p:grpSp>
        <p:nvGrpSpPr>
          <p:cNvPr id="38" name="グループ化 37"/>
          <p:cNvGrpSpPr/>
          <p:nvPr/>
        </p:nvGrpSpPr>
        <p:grpSpPr>
          <a:xfrm>
            <a:off x="7584824" y="5676323"/>
            <a:ext cx="321884" cy="462272"/>
            <a:chOff x="4384759" y="5621664"/>
            <a:chExt cx="321884" cy="462271"/>
          </a:xfrm>
        </p:grpSpPr>
        <p:sp>
          <p:nvSpPr>
            <p:cNvPr id="39" name="タイトル 1"/>
            <p:cNvSpPr txBox="1">
              <a:spLocks/>
            </p:cNvSpPr>
            <p:nvPr/>
          </p:nvSpPr>
          <p:spPr>
            <a:xfrm>
              <a:off x="4384759" y="5776159"/>
              <a:ext cx="321884" cy="307776"/>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pc="110" dirty="0"/>
                <a:t>腟</a:t>
              </a:r>
              <a:endParaRPr lang="ja-JP" altLang="en-US" dirty="0">
                <a:latin typeface="ＭＳ Ｐゴシック" panose="020B0600070205080204" pitchFamily="50" charset="-128"/>
              </a:endParaRPr>
            </a:p>
          </p:txBody>
        </p:sp>
        <p:sp>
          <p:nvSpPr>
            <p:cNvPr id="40" name="タイトル 1"/>
            <p:cNvSpPr txBox="1">
              <a:spLocks/>
            </p:cNvSpPr>
            <p:nvPr/>
          </p:nvSpPr>
          <p:spPr>
            <a:xfrm>
              <a:off x="4394805" y="5621664"/>
              <a:ext cx="280526" cy="15388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200" dirty="0">
                  <a:latin typeface="ＭＳ Ｐゴシック" panose="020B0600070205080204" pitchFamily="50" charset="-128"/>
                </a:rPr>
                <a:t>ちつ</a:t>
              </a:r>
            </a:p>
          </p:txBody>
        </p:sp>
      </p:grpSp>
    </p:spTree>
    <p:extLst>
      <p:ext uri="{BB962C8B-B14F-4D97-AF65-F5344CB8AC3E}">
        <p14:creationId xmlns:p14="http://schemas.microsoft.com/office/powerpoint/2010/main" val="3940218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1079500" y="360001"/>
            <a:ext cx="6985000"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正方形/長方形 3"/>
          <p:cNvSpPr/>
          <p:nvPr/>
        </p:nvSpPr>
        <p:spPr>
          <a:xfrm>
            <a:off x="3568358" y="429176"/>
            <a:ext cx="2007281" cy="410369"/>
          </a:xfrm>
          <a:prstGeom prst="rect">
            <a:avLst/>
          </a:prstGeom>
        </p:spPr>
        <p:txBody>
          <a:bodyPr wrap="none" tIns="0" bIns="0" anchor="ctr" anchorCtr="0">
            <a:spAutoFit/>
          </a:bodyPr>
          <a:lstStyle/>
          <a:p>
            <a:pPr algn="ctr">
              <a:lnSpc>
                <a:spcPts val="3200"/>
              </a:lnSpc>
              <a:spcBef>
                <a:spcPct val="0"/>
              </a:spcBef>
            </a:pPr>
            <a:r>
              <a:rPr lang="ja-JP" altLang="en-US" sz="3000" kern="900" spc="-140" dirty="0">
                <a:solidFill>
                  <a:schemeClr val="bg1"/>
                </a:solidFill>
                <a:latin typeface="HGPｺﾞｼｯｸE" panose="020B0900000000000000" pitchFamily="50" charset="-128"/>
                <a:ea typeface="HGPｺﾞｼｯｸE" panose="020B0900000000000000" pitchFamily="50" charset="-128"/>
                <a:cs typeface="+mj-cs"/>
              </a:rPr>
              <a:t>胎児の発育</a:t>
            </a:r>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013" y="1356474"/>
            <a:ext cx="7909274" cy="3610241"/>
          </a:xfrm>
          <a:prstGeom prst="rect">
            <a:avLst/>
          </a:prstGeom>
        </p:spPr>
      </p:pic>
      <p:sp>
        <p:nvSpPr>
          <p:cNvPr id="13" name="タイトル 1"/>
          <p:cNvSpPr txBox="1">
            <a:spLocks/>
          </p:cNvSpPr>
          <p:nvPr/>
        </p:nvSpPr>
        <p:spPr>
          <a:xfrm>
            <a:off x="1172112" y="4820404"/>
            <a:ext cx="1086837" cy="615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dirty="0"/>
              <a:t>妊娠６週</a:t>
            </a:r>
            <a:endParaRPr lang="en-US" altLang="ja-JP" sz="2000" dirty="0"/>
          </a:p>
          <a:p>
            <a:pPr algn="ctr">
              <a:lnSpc>
                <a:spcPts val="2400"/>
              </a:lnSpc>
              <a:defRPr/>
            </a:pPr>
            <a:r>
              <a:rPr lang="ja-JP" altLang="en-US" sz="2000" dirty="0"/>
              <a:t>５～７ｍｍ</a:t>
            </a:r>
          </a:p>
        </p:txBody>
      </p:sp>
      <p:sp>
        <p:nvSpPr>
          <p:cNvPr id="15" name="タイトル 1"/>
          <p:cNvSpPr txBox="1">
            <a:spLocks/>
          </p:cNvSpPr>
          <p:nvPr/>
        </p:nvSpPr>
        <p:spPr>
          <a:xfrm>
            <a:off x="2973339" y="4820404"/>
            <a:ext cx="1045159" cy="615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dirty="0"/>
              <a:t>妊娠８週</a:t>
            </a:r>
            <a:endParaRPr lang="en-US" altLang="ja-JP" sz="2000" dirty="0"/>
          </a:p>
          <a:p>
            <a:pPr algn="ctr">
              <a:lnSpc>
                <a:spcPts val="2400"/>
              </a:lnSpc>
              <a:defRPr/>
            </a:pPr>
            <a:r>
              <a:rPr lang="ja-JP" altLang="en-US" sz="2000" dirty="0"/>
              <a:t>約１</a:t>
            </a:r>
            <a:r>
              <a:rPr lang="en-US" altLang="ja-JP" sz="2000" dirty="0"/>
              <a:t>.</a:t>
            </a:r>
            <a:r>
              <a:rPr lang="ja-JP" altLang="en-US" sz="2000" dirty="0"/>
              <a:t>５ｃｍ</a:t>
            </a:r>
          </a:p>
        </p:txBody>
      </p:sp>
      <p:sp>
        <p:nvSpPr>
          <p:cNvPr id="18" name="タイトル 1"/>
          <p:cNvSpPr txBox="1">
            <a:spLocks/>
          </p:cNvSpPr>
          <p:nvPr/>
        </p:nvSpPr>
        <p:spPr>
          <a:xfrm>
            <a:off x="4837119" y="4820404"/>
            <a:ext cx="1099661" cy="615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dirty="0"/>
              <a:t>妊娠１２週</a:t>
            </a:r>
            <a:endParaRPr lang="en-US" altLang="ja-JP" sz="2000" dirty="0"/>
          </a:p>
          <a:p>
            <a:pPr algn="ctr">
              <a:lnSpc>
                <a:spcPts val="2400"/>
              </a:lnSpc>
              <a:defRPr/>
            </a:pPr>
            <a:r>
              <a:rPr lang="ja-JP" altLang="en-US" sz="2000" dirty="0"/>
              <a:t>約５ｃｍ</a:t>
            </a:r>
          </a:p>
        </p:txBody>
      </p:sp>
      <p:sp>
        <p:nvSpPr>
          <p:cNvPr id="19" name="タイトル 1"/>
          <p:cNvSpPr txBox="1">
            <a:spLocks/>
          </p:cNvSpPr>
          <p:nvPr/>
        </p:nvSpPr>
        <p:spPr>
          <a:xfrm>
            <a:off x="6780441" y="4820404"/>
            <a:ext cx="1099661" cy="6155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dirty="0"/>
              <a:t>妊娠２１週</a:t>
            </a:r>
            <a:endParaRPr lang="en-US" altLang="ja-JP" sz="2000" dirty="0"/>
          </a:p>
          <a:p>
            <a:pPr algn="ctr">
              <a:lnSpc>
                <a:spcPts val="2400"/>
              </a:lnSpc>
              <a:defRPr/>
            </a:pPr>
            <a:r>
              <a:rPr lang="ja-JP" altLang="en-US" sz="2000" dirty="0"/>
              <a:t>約２５ｃｍ</a:t>
            </a:r>
          </a:p>
        </p:txBody>
      </p:sp>
    </p:spTree>
    <p:extLst>
      <p:ext uri="{BB962C8B-B14F-4D97-AF65-F5344CB8AC3E}">
        <p14:creationId xmlns:p14="http://schemas.microsoft.com/office/powerpoint/2010/main" val="1193160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1079500" y="360001"/>
            <a:ext cx="6985000" cy="548719"/>
          </a:xfrm>
          <a:prstGeom prst="roundRect">
            <a:avLst/>
          </a:prstGeom>
          <a:solidFill>
            <a:srgbClr val="1D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正方形/長方形 3"/>
          <p:cNvSpPr/>
          <p:nvPr/>
        </p:nvSpPr>
        <p:spPr>
          <a:xfrm>
            <a:off x="2820557" y="429176"/>
            <a:ext cx="3502882" cy="410369"/>
          </a:xfrm>
          <a:prstGeom prst="rect">
            <a:avLst/>
          </a:prstGeom>
        </p:spPr>
        <p:txBody>
          <a:bodyPr wrap="none" tIns="0" bIns="0" anchor="ctr" anchorCtr="0">
            <a:spAutoFit/>
          </a:bodyPr>
          <a:lstStyle/>
          <a:p>
            <a:pPr algn="ctr">
              <a:lnSpc>
                <a:spcPts val="3200"/>
              </a:lnSpc>
              <a:spcBef>
                <a:spcPct val="0"/>
              </a:spcBef>
            </a:pPr>
            <a:r>
              <a:rPr lang="ja-JP" altLang="en-US" sz="3000" kern="900" spc="-140" dirty="0">
                <a:solidFill>
                  <a:schemeClr val="bg1"/>
                </a:solidFill>
                <a:latin typeface="HGPｺﾞｼｯｸE" panose="020B0900000000000000" pitchFamily="50" charset="-128"/>
                <a:ea typeface="HGPｺﾞｼｯｸE" panose="020B0900000000000000" pitchFamily="50" charset="-128"/>
                <a:cs typeface="+mj-cs"/>
              </a:rPr>
              <a:t>４</a:t>
            </a:r>
            <a:r>
              <a:rPr lang="en-US" altLang="ja-JP" sz="3000" kern="900" spc="-140" dirty="0">
                <a:solidFill>
                  <a:schemeClr val="bg1"/>
                </a:solidFill>
                <a:latin typeface="HGPｺﾞｼｯｸE" panose="020B0900000000000000" pitchFamily="50" charset="-128"/>
                <a:ea typeface="HGPｺﾞｼｯｸE" panose="020B0900000000000000" pitchFamily="50" charset="-128"/>
                <a:cs typeface="+mj-cs"/>
              </a:rPr>
              <a:t>D</a:t>
            </a:r>
            <a:r>
              <a:rPr lang="ja-JP" altLang="en-US" sz="3000" kern="900" spc="-140" dirty="0">
                <a:solidFill>
                  <a:schemeClr val="bg1"/>
                </a:solidFill>
                <a:latin typeface="HGPｺﾞｼｯｸE" panose="020B0900000000000000" pitchFamily="50" charset="-128"/>
                <a:ea typeface="HGPｺﾞｼｯｸE" panose="020B0900000000000000" pitchFamily="50" charset="-128"/>
                <a:cs typeface="+mj-cs"/>
              </a:rPr>
              <a:t>超音波で見た胎児</a:t>
            </a:r>
          </a:p>
        </p:txBody>
      </p:sp>
      <p:grpSp>
        <p:nvGrpSpPr>
          <p:cNvPr id="7" name="グループ化 6"/>
          <p:cNvGrpSpPr/>
          <p:nvPr/>
        </p:nvGrpSpPr>
        <p:grpSpPr>
          <a:xfrm>
            <a:off x="1215837" y="1349887"/>
            <a:ext cx="6712327" cy="4533025"/>
            <a:chOff x="1245511" y="1349887"/>
            <a:chExt cx="6712327" cy="4533025"/>
          </a:xfrm>
        </p:grpSpPr>
        <p:sp>
          <p:nvSpPr>
            <p:cNvPr id="22" name="タイトル 1"/>
            <p:cNvSpPr txBox="1">
              <a:spLocks/>
            </p:cNvSpPr>
            <p:nvPr/>
          </p:nvSpPr>
          <p:spPr>
            <a:xfrm>
              <a:off x="2077351" y="5472543"/>
              <a:ext cx="1413849" cy="41036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3200"/>
                </a:lnSpc>
                <a:defRPr/>
              </a:pPr>
              <a:r>
                <a:rPr lang="en-US" altLang="ja-JP" sz="3200" dirty="0">
                  <a:latin typeface="HGP創英角ｺﾞｼｯｸUB" panose="020B0900000000000000" pitchFamily="50" charset="-128"/>
                  <a:ea typeface="HGP創英角ｺﾞｼｯｸUB" panose="020B0900000000000000" pitchFamily="50" charset="-128"/>
                </a:rPr>
                <a:t>10</a:t>
              </a:r>
              <a:r>
                <a:rPr lang="ja-JP" altLang="en-US" sz="3200" dirty="0" err="1">
                  <a:latin typeface="HGP創英角ｺﾞｼｯｸUB" panose="020B0900000000000000" pitchFamily="50" charset="-128"/>
                  <a:ea typeface="HGP創英角ｺﾞｼｯｸUB" panose="020B0900000000000000" pitchFamily="50" charset="-128"/>
                </a:rPr>
                <a:t>ｗ</a:t>
              </a:r>
              <a:r>
                <a:rPr lang="en-US" altLang="ja-JP" sz="3200" dirty="0">
                  <a:latin typeface="HGP創英角ｺﾞｼｯｸUB" panose="020B0900000000000000" pitchFamily="50" charset="-128"/>
                  <a:ea typeface="HGP創英角ｺﾞｼｯｸUB" panose="020B0900000000000000" pitchFamily="50" charset="-128"/>
                </a:rPr>
                <a:t>6</a:t>
              </a:r>
              <a:r>
                <a:rPr lang="ja-JP" altLang="en-US" sz="3200" dirty="0">
                  <a:latin typeface="HGP創英角ｺﾞｼｯｸUB" panose="020B0900000000000000" pitchFamily="50" charset="-128"/>
                  <a:ea typeface="HGP創英角ｺﾞｼｯｸUB" panose="020B0900000000000000" pitchFamily="50" charset="-128"/>
                </a:rPr>
                <a:t>ｄ</a:t>
              </a:r>
            </a:p>
          </p:txBody>
        </p:sp>
        <p:sp>
          <p:nvSpPr>
            <p:cNvPr id="38" name="タイトル 1"/>
            <p:cNvSpPr txBox="1">
              <a:spLocks/>
            </p:cNvSpPr>
            <p:nvPr/>
          </p:nvSpPr>
          <p:spPr>
            <a:xfrm>
              <a:off x="5708214" y="5472543"/>
              <a:ext cx="1413849" cy="41036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3200"/>
                </a:lnSpc>
                <a:defRPr/>
              </a:pPr>
              <a:r>
                <a:rPr lang="en-US" altLang="ja-JP" sz="3200" dirty="0">
                  <a:latin typeface="HGP創英角ｺﾞｼｯｸUB" panose="020B0900000000000000" pitchFamily="50" charset="-128"/>
                  <a:ea typeface="HGP創英角ｺﾞｼｯｸUB" panose="020B0900000000000000" pitchFamily="50" charset="-128"/>
                </a:rPr>
                <a:t>26</a:t>
              </a:r>
              <a:r>
                <a:rPr lang="ja-JP" altLang="en-US" sz="3200" dirty="0" err="1">
                  <a:latin typeface="HGP創英角ｺﾞｼｯｸUB" panose="020B0900000000000000" pitchFamily="50" charset="-128"/>
                  <a:ea typeface="HGP創英角ｺﾞｼｯｸUB" panose="020B0900000000000000" pitchFamily="50" charset="-128"/>
                </a:rPr>
                <a:t>ｗ</a:t>
              </a:r>
              <a:r>
                <a:rPr lang="en-US" altLang="ja-JP" sz="3200" dirty="0">
                  <a:latin typeface="HGP創英角ｺﾞｼｯｸUB" panose="020B0900000000000000" pitchFamily="50" charset="-128"/>
                  <a:ea typeface="HGP創英角ｺﾞｼｯｸUB" panose="020B0900000000000000" pitchFamily="50" charset="-128"/>
                </a:rPr>
                <a:t>2</a:t>
              </a:r>
              <a:r>
                <a:rPr lang="ja-JP" altLang="en-US" sz="3200" dirty="0">
                  <a:latin typeface="HGP創英角ｺﾞｼｯｸUB" panose="020B0900000000000000" pitchFamily="50" charset="-128"/>
                  <a:ea typeface="HGP創英角ｺﾞｼｯｸUB" panose="020B0900000000000000" pitchFamily="50" charset="-128"/>
                </a:rPr>
                <a:t>ｄ</a:t>
              </a:r>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511" y="1349887"/>
              <a:ext cx="3077529" cy="3951201"/>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438" y="1349887"/>
              <a:ext cx="3085400" cy="3951201"/>
            </a:xfrm>
            <a:prstGeom prst="rect">
              <a:avLst/>
            </a:prstGeom>
          </p:spPr>
        </p:pic>
      </p:grpSp>
      <p:sp>
        <p:nvSpPr>
          <p:cNvPr id="9" name="テキスト ボックス 2"/>
          <p:cNvSpPr txBox="1">
            <a:spLocks noChangeArrowheads="1"/>
          </p:cNvSpPr>
          <p:nvPr/>
        </p:nvSpPr>
        <p:spPr bwMode="auto">
          <a:xfrm>
            <a:off x="6523406" y="6228000"/>
            <a:ext cx="2146742" cy="256480"/>
          </a:xfrm>
          <a:prstGeom prst="rect">
            <a:avLst/>
          </a:prstGeom>
          <a:extLst/>
        </p:spPr>
        <p:txBody>
          <a:bodyPr wrap="non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r">
              <a:lnSpc>
                <a:spcPts val="2000"/>
              </a:lnSpc>
            </a:pPr>
            <a:r>
              <a:rPr lang="ja-JP" altLang="en-US" sz="1400" spc="0" dirty="0"/>
              <a:t>南草津 野村病院より提供</a:t>
            </a:r>
          </a:p>
        </p:txBody>
      </p:sp>
    </p:spTree>
    <p:extLst>
      <p:ext uri="{BB962C8B-B14F-4D97-AF65-F5344CB8AC3E}">
        <p14:creationId xmlns:p14="http://schemas.microsoft.com/office/powerpoint/2010/main" val="3068292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2000" y="1555200"/>
            <a:ext cx="2343146" cy="3747600"/>
          </a:xfrm>
          <a:prstGeom prst="rect">
            <a:avLst/>
          </a:prstGeom>
        </p:spPr>
      </p:pic>
      <p:grpSp>
        <p:nvGrpSpPr>
          <p:cNvPr id="3" name="グループ化 2"/>
          <p:cNvGrpSpPr/>
          <p:nvPr/>
        </p:nvGrpSpPr>
        <p:grpSpPr>
          <a:xfrm>
            <a:off x="1145508" y="1142161"/>
            <a:ext cx="2110588" cy="1875709"/>
            <a:chOff x="1145508" y="1142161"/>
            <a:chExt cx="2110588" cy="1875709"/>
          </a:xfrm>
        </p:grpSpPr>
        <p:sp>
          <p:nvSpPr>
            <p:cNvPr id="4" name="二等辺三角形 3"/>
            <p:cNvSpPr/>
            <p:nvPr/>
          </p:nvSpPr>
          <p:spPr>
            <a:xfrm rot="9791689">
              <a:off x="2024624" y="2213718"/>
              <a:ext cx="393601" cy="804152"/>
            </a:xfrm>
            <a:prstGeom prst="triangl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円/楕円 14"/>
            <p:cNvSpPr/>
            <p:nvPr/>
          </p:nvSpPr>
          <p:spPr>
            <a:xfrm>
              <a:off x="1145508" y="1142161"/>
              <a:ext cx="2110588" cy="1466284"/>
            </a:xfrm>
            <a:prstGeom prst="ellipse">
              <a:avLst/>
            </a:prstGeom>
            <a:solidFill>
              <a:srgbClr val="12B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タイトル プレースホルダー 1"/>
            <p:cNvSpPr txBox="1">
              <a:spLocks/>
            </p:cNvSpPr>
            <p:nvPr/>
          </p:nvSpPr>
          <p:spPr>
            <a:xfrm>
              <a:off x="1478105" y="1424121"/>
              <a:ext cx="1634502" cy="923330"/>
            </a:xfrm>
            <a:prstGeom prst="rect">
              <a:avLst/>
            </a:prstGeom>
          </p:spPr>
          <p:txBody>
            <a:bodyPr wrap="squar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gn="l">
                <a:lnSpc>
                  <a:spcPts val="3600"/>
                </a:lnSpc>
              </a:pPr>
              <a:r>
                <a:rPr lang="ja-JP" altLang="en-US" sz="3600" spc="-200" dirty="0">
                  <a:solidFill>
                    <a:schemeClr val="bg1"/>
                  </a:solidFill>
                  <a:effectLst/>
                </a:rPr>
                <a:t>考えて</a:t>
              </a:r>
              <a:endParaRPr lang="en-US" altLang="ja-JP" sz="3600" spc="-200" dirty="0">
                <a:solidFill>
                  <a:schemeClr val="bg1"/>
                </a:solidFill>
                <a:effectLst/>
              </a:endParaRPr>
            </a:p>
            <a:p>
              <a:pPr algn="l">
                <a:lnSpc>
                  <a:spcPts val="3600"/>
                </a:lnSpc>
              </a:pPr>
              <a:r>
                <a:rPr lang="ja-JP" altLang="en-US" sz="3600" spc="-200" dirty="0">
                  <a:solidFill>
                    <a:schemeClr val="bg1"/>
                  </a:solidFill>
                  <a:effectLst/>
                </a:rPr>
                <a:t>みよ</a:t>
              </a:r>
              <a:r>
                <a:rPr lang="ja-JP" altLang="en-US" sz="3600" spc="-1000" dirty="0">
                  <a:solidFill>
                    <a:schemeClr val="bg1"/>
                  </a:solidFill>
                  <a:effectLst/>
                </a:rPr>
                <a:t>う</a:t>
              </a:r>
              <a:r>
                <a:rPr lang="ja-JP" altLang="en-US" sz="3600" spc="-200" dirty="0">
                  <a:solidFill>
                    <a:schemeClr val="bg1"/>
                  </a:solidFill>
                  <a:effectLst/>
                </a:rPr>
                <a:t>！</a:t>
              </a:r>
            </a:p>
          </p:txBody>
        </p:sp>
      </p:grpSp>
      <p:sp>
        <p:nvSpPr>
          <p:cNvPr id="10" name="タイトル 1"/>
          <p:cNvSpPr txBox="1">
            <a:spLocks/>
          </p:cNvSpPr>
          <p:nvPr/>
        </p:nvSpPr>
        <p:spPr>
          <a:xfrm>
            <a:off x="-108520" y="2551837"/>
            <a:ext cx="9361040" cy="1754326"/>
          </a:xfrm>
          <a:prstGeom prst="rect">
            <a:avLst/>
          </a:prstGeom>
        </p:spPr>
        <p:txBody>
          <a:bodyPr wrap="square"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r>
              <a:rPr lang="ja-JP" altLang="en-US" spc="-200" dirty="0"/>
              <a:t>性交の結果</a:t>
            </a:r>
            <a:r>
              <a:rPr lang="ja-JP" altLang="en-US" spc="-1000" dirty="0"/>
              <a:t>、</a:t>
            </a:r>
            <a:endParaRPr lang="en-US" altLang="ja-JP" spc="-1000" dirty="0"/>
          </a:p>
          <a:p>
            <a:r>
              <a:rPr lang="ja-JP" altLang="en-US" spc="-200" dirty="0"/>
              <a:t>何が起こりう</a:t>
            </a:r>
            <a:r>
              <a:rPr lang="ja-JP" altLang="en-US" spc="-1000" dirty="0"/>
              <a:t>る</a:t>
            </a:r>
            <a:r>
              <a:rPr lang="ja-JP" altLang="en-US" spc="-200" dirty="0"/>
              <a:t>？</a:t>
            </a:r>
          </a:p>
        </p:txBody>
      </p:sp>
    </p:spTree>
    <p:extLst>
      <p:ext uri="{BB962C8B-B14F-4D97-AF65-F5344CB8AC3E}">
        <p14:creationId xmlns:p14="http://schemas.microsoft.com/office/powerpoint/2010/main" val="330854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904445" y="1113248"/>
            <a:ext cx="7319311" cy="1231106"/>
          </a:xfrm>
          <a:prstGeom prst="rect">
            <a:avLst/>
          </a:prstGeom>
        </p:spPr>
        <p:txBody>
          <a:bodyPr wrap="none" lIns="0" tIns="0" rIns="0" bIns="0"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gn="l">
              <a:lnSpc>
                <a:spcPts val="4800"/>
              </a:lnSpc>
            </a:pPr>
            <a:r>
              <a:rPr lang="ja-JP" altLang="en-US" sz="4000" spc="-40" dirty="0"/>
              <a:t>女子の皆さん、もし今、妊娠したら</a:t>
            </a:r>
            <a:endParaRPr lang="en-US" altLang="ja-JP" sz="4000" spc="-40" dirty="0"/>
          </a:p>
          <a:p>
            <a:pPr algn="l">
              <a:lnSpc>
                <a:spcPts val="4800"/>
              </a:lnSpc>
            </a:pPr>
            <a:r>
              <a:rPr lang="ja-JP" altLang="en-US" sz="4000" spc="-200" dirty="0"/>
              <a:t>赤ちゃんを産んで育てられますか？</a:t>
            </a:r>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3418" y="4428868"/>
            <a:ext cx="1432563" cy="1688595"/>
          </a:xfrm>
          <a:prstGeom prst="rect">
            <a:avLst/>
          </a:prstGeom>
        </p:spPr>
      </p:pic>
      <p:sp>
        <p:nvSpPr>
          <p:cNvPr id="7" name="タイトル 1"/>
          <p:cNvSpPr txBox="1">
            <a:spLocks/>
          </p:cNvSpPr>
          <p:nvPr/>
        </p:nvSpPr>
        <p:spPr>
          <a:xfrm>
            <a:off x="803455" y="2983469"/>
            <a:ext cx="7808548" cy="1846659"/>
          </a:xfrm>
          <a:prstGeom prst="rect">
            <a:avLst/>
          </a:prstGeom>
        </p:spPr>
        <p:txBody>
          <a:bodyPr wrap="none" lIns="0" tIns="0" rIns="0" bIns="0"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gn="l">
              <a:lnSpc>
                <a:spcPts val="4800"/>
              </a:lnSpc>
            </a:pPr>
            <a:r>
              <a:rPr lang="ja-JP" altLang="en-US" sz="4000" spc="100" dirty="0">
                <a:solidFill>
                  <a:srgbClr val="0070C0"/>
                </a:solidFill>
              </a:rPr>
              <a:t>男子の皆さん、もし今、彼女を妊娠</a:t>
            </a:r>
            <a:endParaRPr lang="en-US" altLang="ja-JP" sz="4000" spc="100" dirty="0">
              <a:solidFill>
                <a:srgbClr val="0070C0"/>
              </a:solidFill>
            </a:endParaRPr>
          </a:p>
          <a:p>
            <a:pPr algn="l">
              <a:lnSpc>
                <a:spcPts val="4800"/>
              </a:lnSpc>
            </a:pPr>
            <a:r>
              <a:rPr lang="ja-JP" altLang="en-US" sz="4000" spc="-140" dirty="0">
                <a:solidFill>
                  <a:srgbClr val="0070C0"/>
                </a:solidFill>
              </a:rPr>
              <a:t>させたら産んでもらって一緒に育てて</a:t>
            </a:r>
            <a:endParaRPr lang="en-US" altLang="ja-JP" sz="4000" spc="-140" dirty="0">
              <a:solidFill>
                <a:srgbClr val="0070C0"/>
              </a:solidFill>
            </a:endParaRPr>
          </a:p>
          <a:p>
            <a:pPr algn="l">
              <a:lnSpc>
                <a:spcPts val="4800"/>
              </a:lnSpc>
            </a:pPr>
            <a:r>
              <a:rPr lang="ja-JP" altLang="en-US" sz="4000" spc="-200" dirty="0">
                <a:solidFill>
                  <a:srgbClr val="0070C0"/>
                </a:solidFill>
              </a:rPr>
              <a:t>いけますか？</a:t>
            </a:r>
          </a:p>
        </p:txBody>
      </p:sp>
    </p:spTree>
    <p:extLst>
      <p:ext uri="{BB962C8B-B14F-4D97-AF65-F5344CB8AC3E}">
        <p14:creationId xmlns:p14="http://schemas.microsoft.com/office/powerpoint/2010/main" val="4262713917"/>
      </p:ext>
    </p:extLst>
  </p:cSld>
  <p:clrMapOvr>
    <a:masterClrMapping/>
  </p:clrMapOvr>
</p:sld>
</file>

<file path=ppt/theme/theme1.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B7C8"/>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none" lIns="0" tIns="0" rIns="0" bIns="0" anchor="ctr">
        <a:spAutoFit/>
      </a:bodyPr>
      <a:lstStyle>
        <a:defPPr>
          <a:defRPr sz="6600" dirty="0" smtClean="0">
            <a:latin typeface="HGP創英角ｺﾞｼｯｸUB" panose="020B0900000000000000" pitchFamily="50" charset="-128"/>
            <a:ea typeface="HGP創英角ｺﾞｼｯｸUB" panose="020B0900000000000000" pitchFamily="50" charset="-128"/>
          </a:defRPr>
        </a:defPPr>
      </a:lstStyle>
    </a:txDef>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9256</TotalTime>
  <Words>1072</Words>
  <Application>Microsoft Office PowerPoint</Application>
  <PresentationFormat>画面に合わせる (4:3)</PresentationFormat>
  <Paragraphs>142</Paragraphs>
  <Slides>13</Slides>
  <Notes>13</Notes>
  <HiddenSlides>0</HiddenSlides>
  <MMClips>0</MMClips>
  <ScaleCrop>false</ScaleCrop>
  <HeadingPairs>
    <vt:vector size="6" baseType="variant">
      <vt:variant>
        <vt:lpstr>使用されているフォント</vt:lpstr>
      </vt:variant>
      <vt:variant>
        <vt:i4>7</vt:i4>
      </vt:variant>
      <vt:variant>
        <vt:lpstr>テーマ</vt:lpstr>
      </vt:variant>
      <vt:variant>
        <vt:i4>6</vt:i4>
      </vt:variant>
      <vt:variant>
        <vt:lpstr>スライド タイトル</vt:lpstr>
      </vt:variant>
      <vt:variant>
        <vt:i4>13</vt:i4>
      </vt:variant>
    </vt:vector>
  </HeadingPairs>
  <TitlesOfParts>
    <vt:vector size="26" baseType="lpstr">
      <vt:lpstr>HGPｺﾞｼｯｸE</vt:lpstr>
      <vt:lpstr>HGP創英角ｺﾞｼｯｸUB</vt:lpstr>
      <vt:lpstr>ＭＳ Ｐゴシック</vt:lpstr>
      <vt:lpstr>ＭＳ ゴシック</vt:lpstr>
      <vt:lpstr>Arial</vt:lpstr>
      <vt:lpstr>Calibri</vt:lpstr>
      <vt:lpstr>Century</vt:lpstr>
      <vt:lpstr>1_デザインの設定</vt:lpstr>
      <vt:lpstr>1_Office ​​テーマ</vt:lpstr>
      <vt:lpstr>2_Office ​​テーマ</vt:lpstr>
      <vt:lpstr>デザインの設定</vt:lpstr>
      <vt:lpstr>2_デザインの設定</vt:lpstr>
      <vt:lpstr>3_デザインの設定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yanagij</dc:creator>
  <cp:lastModifiedBy>FUKUMOTOATSUKO</cp:lastModifiedBy>
  <cp:revision>1063</cp:revision>
  <cp:lastPrinted>2019-03-13T04:13:00Z</cp:lastPrinted>
  <dcterms:created xsi:type="dcterms:W3CDTF">2019-01-23T03:02:18Z</dcterms:created>
  <dcterms:modified xsi:type="dcterms:W3CDTF">2019-04-09T06:28:28Z</dcterms:modified>
</cp:coreProperties>
</file>