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656" r:id="rId2"/>
    <p:sldMasterId id="2147483678" r:id="rId3"/>
    <p:sldMasterId id="2147483693" r:id="rId4"/>
    <p:sldMasterId id="2147483707" r:id="rId5"/>
    <p:sldMasterId id="2147483710" r:id="rId6"/>
  </p:sldMasterIdLst>
  <p:notesMasterIdLst>
    <p:notesMasterId r:id="rId18"/>
  </p:notesMasterIdLst>
  <p:handoutMasterIdLst>
    <p:handoutMasterId r:id="rId19"/>
  </p:handoutMasterIdLst>
  <p:sldIdLst>
    <p:sldId id="432" r:id="rId7"/>
    <p:sldId id="305" r:id="rId8"/>
    <p:sldId id="286" r:id="rId9"/>
    <p:sldId id="402" r:id="rId10"/>
    <p:sldId id="404" r:id="rId11"/>
    <p:sldId id="405" r:id="rId12"/>
    <p:sldId id="406" r:id="rId13"/>
    <p:sldId id="408" r:id="rId14"/>
    <p:sldId id="409" r:id="rId15"/>
    <p:sldId id="410" r:id="rId16"/>
    <p:sldId id="407" r:id="rId1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 uri="{2D200454-40CA-4A62-9FC3-DE9A4176ACB9}">
      <p15:notesGuideLst xmlns:p15="http://schemas.microsoft.com/office/powerpoint/2012/main">
        <p15:guide id="1" orient="horz" pos="2958">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6262"/>
    <a:srgbClr val="9BD4FF"/>
    <a:srgbClr val="F75353"/>
    <a:srgbClr val="F67EA3"/>
    <a:srgbClr val="FFFBFC"/>
    <a:srgbClr val="FFC9DB"/>
    <a:srgbClr val="00A4DE"/>
    <a:srgbClr val="E5F4FF"/>
    <a:srgbClr val="B9E1FF"/>
    <a:srgbClr val="FFE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0483" autoAdjust="0"/>
  </p:normalViewPr>
  <p:slideViewPr>
    <p:cSldViewPr showGuides="1">
      <p:cViewPr varScale="1">
        <p:scale>
          <a:sx n="90" d="100"/>
          <a:sy n="90" d="100"/>
        </p:scale>
        <p:origin x="108" y="96"/>
      </p:cViewPr>
      <p:guideLst>
        <p:guide orient="horz" pos="4319"/>
        <p:guide/>
      </p:guideLst>
    </p:cSldViewPr>
  </p:slideViewPr>
  <p:notesTextViewPr>
    <p:cViewPr>
      <p:scale>
        <a:sx n="1" d="1"/>
        <a:sy n="1" d="1"/>
      </p:scale>
      <p:origin x="0" y="-216"/>
    </p:cViewPr>
  </p:notesTextViewPr>
  <p:sorterViewPr>
    <p:cViewPr varScale="1">
      <p:scale>
        <a:sx n="100" d="100"/>
        <a:sy n="100" d="100"/>
      </p:scale>
      <p:origin x="0" y="37698"/>
    </p:cViewPr>
  </p:sorterViewPr>
  <p:notesViewPr>
    <p:cSldViewPr showGuides="1">
      <p:cViewPr>
        <p:scale>
          <a:sx n="150" d="100"/>
          <a:sy n="150" d="100"/>
        </p:scale>
        <p:origin x="-1056" y="2688"/>
      </p:cViewPr>
      <p:guideLst>
        <p:guide orient="horz" pos="2958"/>
        <p:guide pos="2144"/>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60A95EAC-94C0-41BE-8A4C-BDA0BA179CEC}" type="datetimeFigureOut">
              <a:rPr kumimoji="1" lang="ja-JP" altLang="en-US" smtClean="0"/>
              <a:t>2019/4/9</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5F52CDF6-400D-4EEA-8356-D4519D8EF516}" type="slidenum">
              <a:rPr kumimoji="1" lang="ja-JP" altLang="en-US" smtClean="0"/>
              <a:t>‹#›</a:t>
            </a:fld>
            <a:endParaRPr kumimoji="1" lang="ja-JP" altLang="en-US"/>
          </a:p>
        </p:txBody>
      </p:sp>
    </p:spTree>
    <p:extLst>
      <p:ext uri="{BB962C8B-B14F-4D97-AF65-F5344CB8AC3E}">
        <p14:creationId xmlns:p14="http://schemas.microsoft.com/office/powerpoint/2010/main" val="1883627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D7ACDB81-FF39-4CFB-A53B-3E4A2E0C676A}" type="datetimeFigureOut">
              <a:rPr kumimoji="1" lang="ja-JP" altLang="en-US" smtClean="0"/>
              <a:t>2019/4/9</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44DD0B8A-3B3C-4E64-83F5-88AAE7E71406}" type="slidenum">
              <a:rPr kumimoji="1" lang="ja-JP" altLang="en-US" smtClean="0"/>
              <a:t>‹#›</a:t>
            </a:fld>
            <a:endParaRPr kumimoji="1" lang="ja-JP" altLang="en-US"/>
          </a:p>
        </p:txBody>
      </p:sp>
    </p:spTree>
    <p:extLst>
      <p:ext uri="{BB962C8B-B14F-4D97-AF65-F5344CB8AC3E}">
        <p14:creationId xmlns:p14="http://schemas.microsoft.com/office/powerpoint/2010/main" val="11224853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jase.faje.or.jp/jigyo/journal/seikyoiku_journal_201412.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a:t>
            </a:fld>
            <a:endParaRPr kumimoji="1" lang="ja-JP" altLang="en-US"/>
          </a:p>
        </p:txBody>
      </p:sp>
      <p:sp>
        <p:nvSpPr>
          <p:cNvPr id="5"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中学生対象説明</a:t>
            </a:r>
            <a:r>
              <a:rPr lang="en-US" altLang="ja-JP" sz="1400" dirty="0">
                <a:latin typeface="ＭＳ ゴシック" pitchFamily="49" charset="-128"/>
                <a:ea typeface="ＭＳ ゴシック" pitchFamily="49" charset="-128"/>
              </a:rPr>
              <a:t>】</a:t>
            </a:r>
          </a:p>
          <a:p>
            <a:pPr marL="180975" indent="-180975" algn="l"/>
            <a:r>
              <a:rPr lang="ja-JP" altLang="en-US" sz="1400" dirty="0"/>
              <a:t>日本産婦人科医会女性保健部では、中学生高校生向けの性教育スライドを作成しています。</a:t>
            </a:r>
            <a:endParaRPr lang="en-US" altLang="ja-JP" sz="1400" dirty="0"/>
          </a:p>
          <a:p>
            <a:pPr marL="180975" indent="-180975" algn="l"/>
            <a:r>
              <a:rPr lang="ja-JP" altLang="en-US" sz="1400" dirty="0"/>
              <a:t>・中学生高校生向けにわかりやすく作成したものであって、医療水準を示したものではありません。</a:t>
            </a:r>
            <a:endParaRPr lang="en-US" altLang="ja-JP" sz="1400" dirty="0"/>
          </a:p>
          <a:p>
            <a:pPr marL="180975" indent="-180975" algn="l"/>
            <a:r>
              <a:rPr lang="ja-JP" altLang="en-US" sz="1400" dirty="0"/>
              <a:t>・目的別に指導しやすいように、削除・追加してご活用下さい。</a:t>
            </a:r>
            <a:endParaRPr lang="en-US" altLang="ja-JP" sz="1400" dirty="0"/>
          </a:p>
          <a:p>
            <a:pPr marL="180975" indent="-180975" algn="l"/>
            <a:r>
              <a:rPr lang="ja-JP" altLang="en-US" sz="1400" dirty="0"/>
              <a:t>・使用する際には、必ず</a:t>
            </a:r>
            <a:r>
              <a:rPr lang="en-US" altLang="ja-JP" sz="1400" dirty="0"/>
              <a:t>『</a:t>
            </a:r>
            <a:r>
              <a:rPr lang="ja-JP" altLang="en-US" sz="1400" dirty="0"/>
              <a:t>日本産婦人科医会「思春期ってなんだろう？性ってなんだろう？</a:t>
            </a:r>
            <a:r>
              <a:rPr lang="en-US" altLang="ja-JP" sz="1400" dirty="0"/>
              <a:t>2019</a:t>
            </a:r>
            <a:r>
              <a:rPr lang="ja-JP" altLang="en-US" sz="1400" dirty="0"/>
              <a:t>年度改訂版」</a:t>
            </a:r>
            <a:r>
              <a:rPr lang="en-US" altLang="ja-JP" sz="1400" dirty="0"/>
              <a:t>』</a:t>
            </a:r>
            <a:r>
              <a:rPr lang="ja-JP" altLang="en-US" sz="1400"/>
              <a:t>よりの出典をご記載いただきますようお願い申し上げます。</a:t>
            </a:r>
            <a:endParaRPr lang="ja-JP" altLang="en-US" sz="1400" dirty="0">
              <a:effectLst>
                <a:glow rad="63500">
                  <a:schemeClr val="bg1"/>
                </a:glow>
              </a:effectLst>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69836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ja-JP" altLang="en-US" sz="1200" dirty="0"/>
              <a:t>性って何だろう？</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2</a:t>
            </a:fld>
            <a:endParaRPr kumimoji="1" lang="ja-JP" altLang="en-US"/>
          </a:p>
        </p:txBody>
      </p:sp>
    </p:spTree>
    <p:extLst>
      <p:ext uri="{BB962C8B-B14F-4D97-AF65-F5344CB8AC3E}">
        <p14:creationId xmlns:p14="http://schemas.microsoft.com/office/powerpoint/2010/main" val="2878080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ja-JP" altLang="en-US" sz="1200" dirty="0"/>
              <a:t>思春期は、生殖（子供をつくること）が可能になってくる時期です。</a:t>
            </a:r>
            <a:br>
              <a:rPr lang="en-US" altLang="ja-JP" sz="1200" dirty="0"/>
            </a:br>
            <a:r>
              <a:rPr lang="ja-JP" altLang="en-US" sz="1200" dirty="0"/>
              <a:t>多くの人が性に関心をもつようになります。</a:t>
            </a:r>
            <a:br>
              <a:rPr lang="en-US" altLang="ja-JP" sz="1200" dirty="0"/>
            </a:br>
            <a:r>
              <a:rPr lang="ja-JP" altLang="en-US" sz="1200" dirty="0"/>
              <a:t>東京都幼・小・中・高心性教育研究会が出した</a:t>
            </a:r>
            <a:r>
              <a:rPr lang="en-US" altLang="ja-JP" sz="1200" dirty="0"/>
              <a:t>2014</a:t>
            </a:r>
            <a:r>
              <a:rPr lang="ja-JP" altLang="en-US" sz="1200" dirty="0"/>
              <a:t>年度の</a:t>
            </a:r>
            <a:endParaRPr lang="en-US" altLang="ja-JP" sz="1200" dirty="0"/>
          </a:p>
          <a:p>
            <a:pPr eaLnBrk="1" hangingPunct="1">
              <a:spcBef>
                <a:spcPct val="0"/>
              </a:spcBef>
            </a:pPr>
            <a:r>
              <a:rPr lang="ja-JP" altLang="en-US" sz="1200" dirty="0"/>
              <a:t>「児童生徒の性に関する調査報告」によると、</a:t>
            </a:r>
            <a:endParaRPr lang="en-US" altLang="ja-JP" sz="1200" dirty="0"/>
          </a:p>
          <a:p>
            <a:pPr eaLnBrk="1" hangingPunct="1">
              <a:spcBef>
                <a:spcPct val="0"/>
              </a:spcBef>
            </a:pPr>
            <a:r>
              <a:rPr lang="ja-JP" altLang="en-US" sz="1200" dirty="0"/>
              <a:t>小学校高学年から異性に興味を持つ人の割合が男女とも増加し、</a:t>
            </a:r>
            <a:br>
              <a:rPr lang="en-US" altLang="ja-JP" sz="1200" dirty="0"/>
            </a:br>
            <a:r>
              <a:rPr lang="ja-JP" altLang="en-US" sz="1200" dirty="0"/>
              <a:t>小学</a:t>
            </a:r>
            <a:r>
              <a:rPr lang="en-US" altLang="ja-JP" sz="1200" dirty="0"/>
              <a:t>6</a:t>
            </a:r>
            <a:r>
              <a:rPr lang="ja-JP" altLang="en-US" sz="1200" dirty="0"/>
              <a:t>年では女子で半数、男子で</a:t>
            </a:r>
            <a:r>
              <a:rPr lang="en-US" altLang="ja-JP" sz="1200" dirty="0"/>
              <a:t>4</a:t>
            </a:r>
            <a:r>
              <a:rPr lang="ja-JP" altLang="en-US" sz="1200" dirty="0"/>
              <a:t>割</a:t>
            </a:r>
            <a:br>
              <a:rPr lang="en-US" altLang="ja-JP" sz="1200" dirty="0"/>
            </a:br>
            <a:r>
              <a:rPr lang="ja-JP" altLang="en-US" sz="1200" dirty="0"/>
              <a:t>中学</a:t>
            </a:r>
            <a:r>
              <a:rPr lang="en-US" altLang="ja-JP" sz="1200" dirty="0"/>
              <a:t>3</a:t>
            </a:r>
            <a:r>
              <a:rPr lang="ja-JP" altLang="en-US" sz="1200" dirty="0"/>
              <a:t>年では男女とも</a:t>
            </a:r>
            <a:r>
              <a:rPr lang="en-US" altLang="ja-JP" sz="1200" dirty="0"/>
              <a:t>7</a:t>
            </a:r>
            <a:r>
              <a:rPr lang="ja-JP" altLang="en-US" sz="1200" dirty="0"/>
              <a:t>割に上ります。</a:t>
            </a:r>
            <a:br>
              <a:rPr lang="en-US" altLang="ja-JP" sz="1200" dirty="0"/>
            </a:br>
            <a:br>
              <a:rPr lang="en-US" altLang="ja-JP" sz="1200" dirty="0"/>
            </a:br>
            <a:r>
              <a:rPr lang="en-US" altLang="ja-JP" sz="1200" dirty="0"/>
              <a:t>※</a:t>
            </a:r>
            <a:r>
              <a:rPr lang="ja-JP" altLang="en-US" sz="1200" dirty="0"/>
              <a:t>ここでは「異性」となっていますが、</a:t>
            </a:r>
            <a:br>
              <a:rPr lang="en-US" altLang="ja-JP" sz="1200" dirty="0"/>
            </a:br>
            <a:r>
              <a:rPr lang="ja-JP" altLang="en-US" sz="1200" dirty="0"/>
              <a:t>中には「同性」が対象になる場合もあること、</a:t>
            </a:r>
            <a:br>
              <a:rPr lang="en-US" altLang="ja-JP" sz="1200" dirty="0"/>
            </a:br>
            <a:r>
              <a:rPr lang="ja-JP" altLang="en-US" sz="1200" dirty="0"/>
              <a:t>また性に興味がないことも「異常」ではないことにも配慮する必要があります。</a:t>
            </a:r>
            <a:br>
              <a:rPr lang="en-US" altLang="ja-JP" sz="1200" dirty="0"/>
            </a:br>
            <a:endParaRPr lang="en-US" altLang="ja-JP" sz="1200" dirty="0"/>
          </a:p>
          <a:p>
            <a:pPr eaLnBrk="1" hangingPunct="1">
              <a:spcBef>
                <a:spcPct val="0"/>
              </a:spcBef>
            </a:pPr>
            <a:endParaRPr lang="en-US" altLang="ja-JP" sz="1200" dirty="0"/>
          </a:p>
          <a:p>
            <a:pPr eaLnBrk="1" hangingPunct="1">
              <a:spcBef>
                <a:spcPct val="0"/>
              </a:spcBef>
            </a:pPr>
            <a:r>
              <a:rPr lang="en-US" altLang="ja-JP" sz="1200" dirty="0"/>
              <a:t>【</a:t>
            </a:r>
            <a:r>
              <a:rPr lang="ja-JP" altLang="en-US" sz="1200" dirty="0"/>
              <a:t>参考</a:t>
            </a:r>
            <a:r>
              <a:rPr lang="en-US" altLang="ja-JP" sz="1200" dirty="0"/>
              <a:t>】JASE</a:t>
            </a:r>
            <a:r>
              <a:rPr lang="ja-JP" altLang="en-US" sz="1200" dirty="0"/>
              <a:t>現代性教育研究ジャーナル</a:t>
            </a:r>
            <a:br>
              <a:rPr lang="en-US" altLang="ja-JP" sz="1200" dirty="0"/>
            </a:br>
            <a:r>
              <a:rPr lang="en-US" altLang="ja-JP" sz="1200" dirty="0">
                <a:hlinkClick r:id="rId3"/>
              </a:rPr>
              <a:t>http://www.jase.faje.or.jp/jigyo/journal/seikyoiku_journal_201412.pdf</a:t>
            </a:r>
            <a:br>
              <a:rPr lang="en-US" altLang="ja-JP" sz="1200" dirty="0"/>
            </a:br>
            <a:r>
              <a:rPr lang="ja-JP" altLang="en-US" sz="1200" dirty="0"/>
              <a:t>詳細は</a:t>
            </a:r>
            <a:r>
              <a:rPr lang="en-US" altLang="ja-JP" sz="1200" dirty="0"/>
              <a:t>2014</a:t>
            </a:r>
            <a:r>
              <a:rPr lang="ja-JP" altLang="en-US" sz="1200" dirty="0"/>
              <a:t>年調査</a:t>
            </a:r>
            <a:r>
              <a:rPr lang="en-US" altLang="ja-JP" sz="1200" dirty="0"/>
              <a:t>『</a:t>
            </a:r>
            <a:r>
              <a:rPr lang="ja-JP" altLang="en-US" sz="1200" dirty="0"/>
              <a:t>児童・生徒の性に関する調査報告</a:t>
            </a:r>
            <a:r>
              <a:rPr lang="en-US" altLang="ja-JP" sz="1200" dirty="0"/>
              <a:t>』 </a:t>
            </a:r>
            <a:r>
              <a:rPr lang="ja-JP" altLang="en-US" sz="1200" dirty="0"/>
              <a:t>として本になっています。</a:t>
            </a:r>
            <a:br>
              <a:rPr lang="en-US" altLang="ja-JP" sz="1200" dirty="0"/>
            </a:br>
            <a:r>
              <a:rPr lang="ja-JP" altLang="en-US" sz="1200" dirty="0"/>
              <a:t>（東京都幼・小・中・高・心性教育研究会発行） </a:t>
            </a:r>
            <a:r>
              <a:rPr lang="en-US" altLang="ja-JP" sz="1200" dirty="0"/>
              <a:t>m-iguchi@sea.plala.or.jp</a:t>
            </a:r>
            <a:endParaRPr lang="ja-JP" altLang="en-US"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3</a:t>
            </a:fld>
            <a:endParaRPr kumimoji="1" lang="ja-JP" altLang="en-US"/>
          </a:p>
        </p:txBody>
      </p:sp>
    </p:spTree>
    <p:extLst>
      <p:ext uri="{BB962C8B-B14F-4D97-AF65-F5344CB8AC3E}">
        <p14:creationId xmlns:p14="http://schemas.microsoft.com/office/powerpoint/2010/main" val="386714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defRPr/>
            </a:pP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中学生対象説明</a:t>
            </a:r>
            <a:r>
              <a:rPr lang="en-US" altLang="ja-JP" sz="1400" dirty="0">
                <a:latin typeface="ＭＳ ゴシック" panose="020B0609070205080204" pitchFamily="49" charset="-128"/>
                <a:ea typeface="ＭＳ ゴシック" panose="020B0609070205080204" pitchFamily="49" charset="-128"/>
              </a:rPr>
              <a:t>】</a:t>
            </a:r>
          </a:p>
          <a:p>
            <a:pPr>
              <a:defRPr/>
            </a:pPr>
            <a:r>
              <a:rPr lang="ja-JP" altLang="en-US" dirty="0">
                <a:latin typeface="+mn-ea"/>
              </a:rPr>
              <a:t>性にまつわることは、プライバシーの根幹にかかわることです。</a:t>
            </a:r>
            <a:br>
              <a:rPr lang="en-US" altLang="ja-JP" dirty="0">
                <a:latin typeface="+mn-ea"/>
              </a:rPr>
            </a:br>
            <a:r>
              <a:rPr lang="ja-JP" altLang="en-US" dirty="0">
                <a:latin typeface="+mn-ea"/>
              </a:rPr>
              <a:t>そして、多くの場合「相手」があることです。</a:t>
            </a:r>
            <a:br>
              <a:rPr lang="en-US" altLang="ja-JP" dirty="0">
                <a:latin typeface="+mn-ea"/>
              </a:rPr>
            </a:br>
            <a:r>
              <a:rPr lang="ja-JP" altLang="en-US" dirty="0">
                <a:latin typeface="+mn-ea"/>
              </a:rPr>
              <a:t>自分も相手もお互いを求め、尊重しあう気持ちがあることが最も大切なことです。残念ながらそれがなく、その関係性が対等でない場合には、様々な問題を引き起こします。</a:t>
            </a:r>
            <a:br>
              <a:rPr lang="en-US" altLang="ja-JP" dirty="0">
                <a:latin typeface="+mn-ea"/>
              </a:rPr>
            </a:br>
            <a:br>
              <a:rPr lang="en-US" altLang="ja-JP" dirty="0">
                <a:latin typeface="+mn-ea"/>
              </a:rPr>
            </a:br>
            <a:r>
              <a:rPr lang="ja-JP" altLang="en-US" dirty="0">
                <a:latin typeface="+mn-ea"/>
              </a:rPr>
              <a:t>近年問題となっているのが「デート</a:t>
            </a:r>
            <a:r>
              <a:rPr lang="en-US" altLang="ja-JP" dirty="0">
                <a:latin typeface="+mn-ea"/>
              </a:rPr>
              <a:t>DV</a:t>
            </a:r>
            <a:r>
              <a:rPr lang="ja-JP" altLang="en-US" dirty="0">
                <a:latin typeface="+mn-ea"/>
              </a:rPr>
              <a:t>」</a:t>
            </a:r>
            <a:br>
              <a:rPr lang="en-US" altLang="ja-JP" dirty="0">
                <a:latin typeface="+mn-ea"/>
              </a:rPr>
            </a:br>
            <a:r>
              <a:rPr lang="en-US" altLang="ja-JP" dirty="0">
                <a:latin typeface="+mn-ea"/>
              </a:rPr>
              <a:t>DV;</a:t>
            </a:r>
            <a:r>
              <a:rPr lang="ja-JP" altLang="en-US" dirty="0">
                <a:latin typeface="+mn-ea"/>
              </a:rPr>
              <a:t>　</a:t>
            </a:r>
            <a:r>
              <a:rPr lang="en-US" altLang="ja-JP" dirty="0">
                <a:latin typeface="+mn-ea"/>
              </a:rPr>
              <a:t>domestic violence</a:t>
            </a:r>
            <a:r>
              <a:rPr lang="ja-JP" altLang="en-US" dirty="0">
                <a:latin typeface="+mn-ea"/>
              </a:rPr>
              <a:t>　＝家庭内暴力　というのは認知されるようになりましたが、「デートＤＶ」とは結婚していない、交際しているカップル間での暴力のことです。</a:t>
            </a:r>
            <a:endParaRPr lang="en-US" altLang="ja-JP" dirty="0">
              <a:latin typeface="+mn-ea"/>
            </a:endParaRPr>
          </a:p>
          <a:p>
            <a:pPr>
              <a:defRPr/>
            </a:pPr>
            <a:r>
              <a:rPr lang="ja-JP" altLang="en-US" dirty="0">
                <a:latin typeface="+mn-ea"/>
              </a:rPr>
              <a:t>また「暴力」にはいろいろな種類があります。</a:t>
            </a:r>
          </a:p>
          <a:p>
            <a:pPr>
              <a:defRPr/>
            </a:pPr>
            <a:r>
              <a:rPr lang="ja-JP" altLang="en-US" dirty="0">
                <a:latin typeface="+mn-ea"/>
              </a:rPr>
              <a:t>身体的な暴力；　殴る、蹴る、モノを投げる、刃物で脅すなどで怖い思いをさせる。</a:t>
            </a:r>
            <a:endParaRPr lang="en-US" altLang="ja-JP" dirty="0">
              <a:latin typeface="+mn-ea"/>
            </a:endParaRPr>
          </a:p>
          <a:p>
            <a:pPr>
              <a:defRPr/>
            </a:pPr>
            <a:r>
              <a:rPr lang="ja-JP" altLang="en-US" dirty="0">
                <a:latin typeface="+mn-ea"/>
              </a:rPr>
              <a:t>精神的な暴力；　ひどい言葉で傷つける、脅す、監視する、友達との交際を制限する。無断でメールチェック相手の大事なものを壊すなどのいやがらせをする。</a:t>
            </a:r>
            <a:endParaRPr lang="en-US" altLang="ja-JP" dirty="0">
              <a:latin typeface="+mn-ea"/>
            </a:endParaRPr>
          </a:p>
          <a:p>
            <a:pPr>
              <a:defRPr/>
            </a:pPr>
            <a:r>
              <a:rPr lang="ja-JP" altLang="en-US" dirty="0">
                <a:latin typeface="+mn-ea"/>
              </a:rPr>
              <a:t>経済的な暴力　；　お金をたかる、借りたお金を返さない。</a:t>
            </a:r>
            <a:endParaRPr lang="en-US" altLang="ja-JP" dirty="0">
              <a:latin typeface="+mn-ea"/>
            </a:endParaRPr>
          </a:p>
          <a:p>
            <a:pPr>
              <a:defRPr/>
            </a:pPr>
            <a:r>
              <a:rPr lang="ja-JP" altLang="en-US" dirty="0">
                <a:latin typeface="+mn-ea"/>
              </a:rPr>
              <a:t>性的な暴力　；　キスやセックスを強要する、避妊しない。</a:t>
            </a:r>
            <a:endParaRPr lang="en-US" altLang="ja-JP" dirty="0">
              <a:latin typeface="+mn-ea"/>
            </a:endParaRPr>
          </a:p>
          <a:p>
            <a:pPr eaLnBrk="1" hangingPunct="1">
              <a:spcBef>
                <a:spcPct val="0"/>
              </a:spcBef>
              <a:defRPr/>
            </a:pPr>
            <a:br>
              <a:rPr lang="en-US" altLang="ja-JP" dirty="0">
                <a:latin typeface="+mn-ea"/>
              </a:rPr>
            </a:br>
            <a:r>
              <a:rPr lang="ja-JP" altLang="en-US" dirty="0">
                <a:latin typeface="+mn-ea"/>
              </a:rPr>
              <a:t>交際関係がないのに性的接触をすることが痴漢、性交を強要するのがレイプです。</a:t>
            </a:r>
            <a:endParaRPr lang="en-US" altLang="ja-JP" dirty="0">
              <a:latin typeface="+mn-ea"/>
            </a:endParaRPr>
          </a:p>
          <a:p>
            <a:pPr eaLnBrk="1" hangingPunct="1">
              <a:spcBef>
                <a:spcPct val="0"/>
              </a:spcBef>
              <a:defRPr/>
            </a:pPr>
            <a:r>
              <a:rPr lang="ja-JP" altLang="en-US" dirty="0">
                <a:latin typeface="+mn-ea"/>
              </a:rPr>
              <a:t>親子など上下関係で上の者がその力を利用して性的接触の強要があるのが性虐待。</a:t>
            </a:r>
            <a:endParaRPr lang="en-US" altLang="ja-JP" dirty="0">
              <a:latin typeface="+mn-ea"/>
            </a:endParaRPr>
          </a:p>
          <a:p>
            <a:pPr eaLnBrk="1" hangingPunct="1">
              <a:spcBef>
                <a:spcPct val="0"/>
              </a:spcBef>
              <a:defRPr/>
            </a:pPr>
            <a:r>
              <a:rPr lang="ja-JP" altLang="en-US" dirty="0">
                <a:latin typeface="+mn-ea"/>
              </a:rPr>
              <a:t>子供に性的なものを見せるのも性虐待の一つです。</a:t>
            </a:r>
            <a:endParaRPr lang="en-US" altLang="ja-JP" dirty="0">
              <a:latin typeface="+mn-ea"/>
            </a:endParaRPr>
          </a:p>
          <a:p>
            <a:pPr eaLnBrk="1" hangingPunct="1">
              <a:spcBef>
                <a:spcPct val="0"/>
              </a:spcBef>
              <a:defRPr/>
            </a:pPr>
            <a:r>
              <a:rPr lang="ja-JP" altLang="en-US" dirty="0">
                <a:latin typeface="+mn-ea"/>
              </a:rPr>
              <a:t>自分の性的欲求を満たすために、他者の尊厳を踏みにじる行為があってはなりません。</a:t>
            </a:r>
            <a:br>
              <a:rPr lang="en-US" altLang="ja-JP" dirty="0">
                <a:latin typeface="+mn-ea"/>
              </a:rPr>
            </a:br>
            <a:r>
              <a:rPr lang="ja-JP" altLang="en-US" dirty="0">
                <a:latin typeface="+mn-ea"/>
              </a:rPr>
              <a:t>同意がなくても性交があり、適切な対策を取らないと望まない妊娠や性感染症につながり、体と心が大きく傷つくのは多くの場合女性です。</a:t>
            </a:r>
            <a:br>
              <a:rPr lang="en-US" altLang="ja-JP" dirty="0">
                <a:latin typeface="+mn-ea"/>
              </a:rPr>
            </a:br>
            <a:r>
              <a:rPr lang="ja-JP" altLang="en-US" dirty="0">
                <a:latin typeface="+mn-ea"/>
              </a:rPr>
              <a:t>性的欲求を自分でコントロールできることが大切です。</a:t>
            </a:r>
            <a:br>
              <a:rPr lang="en-US" altLang="ja-JP" dirty="0">
                <a:latin typeface="+mn-ea"/>
              </a:rPr>
            </a:br>
            <a:r>
              <a:rPr lang="ja-JP" altLang="en-US" dirty="0">
                <a:latin typeface="+mn-ea"/>
              </a:rPr>
              <a:t>そして性的関係を求められても嫌な時には</a:t>
            </a:r>
            <a:r>
              <a:rPr lang="en-US" altLang="ja-JP" dirty="0">
                <a:latin typeface="+mn-ea"/>
              </a:rPr>
              <a:t>NO</a:t>
            </a:r>
            <a:r>
              <a:rPr lang="ja-JP" altLang="en-US" dirty="0">
                <a:latin typeface="+mn-ea"/>
              </a:rPr>
              <a:t>と言えることが大切です。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4</a:t>
            </a:fld>
            <a:endParaRPr kumimoji="1" lang="ja-JP" altLang="en-US"/>
          </a:p>
        </p:txBody>
      </p:sp>
    </p:spTree>
    <p:extLst>
      <p:ext uri="{BB962C8B-B14F-4D97-AF65-F5344CB8AC3E}">
        <p14:creationId xmlns:p14="http://schemas.microsoft.com/office/powerpoint/2010/main" val="90961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defRPr/>
            </a:pPr>
            <a:r>
              <a:rPr lang="en-US" altLang="ja-JP" sz="1200" dirty="0">
                <a:latin typeface="ＭＳ ゴシック" panose="020B0609070205080204" pitchFamily="49" charset="-128"/>
                <a:ea typeface="ＭＳ ゴシック" panose="020B0609070205080204" pitchFamily="49" charset="-128"/>
              </a:rPr>
              <a:t>【</a:t>
            </a:r>
            <a:r>
              <a:rPr lang="ja-JP" altLang="en-US" sz="1200" dirty="0">
                <a:latin typeface="ＭＳ ゴシック" panose="020B0609070205080204" pitchFamily="49" charset="-128"/>
                <a:ea typeface="ＭＳ ゴシック" panose="020B0609070205080204" pitchFamily="49" charset="-128"/>
              </a:rPr>
              <a:t>中学生対象説明</a:t>
            </a:r>
            <a:r>
              <a:rPr lang="en-US" altLang="ja-JP" sz="1200" dirty="0">
                <a:latin typeface="ＭＳ ゴシック" panose="020B0609070205080204" pitchFamily="49" charset="-128"/>
                <a:ea typeface="ＭＳ ゴシック" panose="020B0609070205080204" pitchFamily="49" charset="-128"/>
              </a:rPr>
              <a:t>】</a:t>
            </a:r>
          </a:p>
          <a:p>
            <a:pPr eaLnBrk="1" hangingPunct="1">
              <a:spcBef>
                <a:spcPct val="0"/>
              </a:spcBef>
              <a:defRPr/>
            </a:pPr>
            <a:r>
              <a:rPr lang="ja-JP" altLang="en-US" sz="1200" dirty="0"/>
              <a:t>自分の性的欲求を自分で処理することは、マスターベーションやオナニー、日本語では「自慰」などと呼ばれます。</a:t>
            </a:r>
            <a:br>
              <a:rPr lang="en-US" altLang="ja-JP" sz="1200" dirty="0"/>
            </a:br>
            <a:r>
              <a:rPr lang="ja-JP" altLang="en-US" sz="1200" dirty="0"/>
              <a:t>「一人でするセックス」という意味で「シングル・セックス」とか</a:t>
            </a:r>
            <a:endParaRPr lang="en-US" altLang="ja-JP" sz="1200" dirty="0"/>
          </a:p>
          <a:p>
            <a:pPr eaLnBrk="1" hangingPunct="1">
              <a:spcBef>
                <a:spcPct val="0"/>
              </a:spcBef>
              <a:defRPr/>
            </a:pPr>
            <a:r>
              <a:rPr lang="ja-JP" altLang="en-US" sz="1200" dirty="0"/>
              <a:t>「セルフプレジャー」と呼ばれることもあります。</a:t>
            </a:r>
            <a:endParaRPr lang="en-US" altLang="ja-JP" sz="1200" dirty="0"/>
          </a:p>
          <a:p>
            <a:pPr eaLnBrk="1" hangingPunct="1">
              <a:spcBef>
                <a:spcPct val="0"/>
              </a:spcBef>
              <a:defRPr/>
            </a:pPr>
            <a:endParaRPr lang="en-US" altLang="ja-JP" sz="1200" dirty="0"/>
          </a:p>
          <a:p>
            <a:pPr eaLnBrk="1" hangingPunct="1">
              <a:spcBef>
                <a:spcPct val="0"/>
              </a:spcBef>
              <a:defRPr/>
            </a:pPr>
            <a:r>
              <a:rPr lang="ja-JP" altLang="en-US" sz="1200" dirty="0"/>
              <a:t>自分の性欲を自分で満たすこと、自分でコントロールすることは大切なことで、決して恥ずかしいことではありません。</a:t>
            </a:r>
            <a:endParaRPr lang="en-US" altLang="ja-JP" sz="1200" dirty="0"/>
          </a:p>
          <a:p>
            <a:pPr eaLnBrk="1" hangingPunct="1">
              <a:spcBef>
                <a:spcPct val="0"/>
              </a:spcBef>
              <a:defRPr/>
            </a:pPr>
            <a:endParaRPr lang="en-US" altLang="ja-JP" sz="1200" dirty="0"/>
          </a:p>
          <a:p>
            <a:pPr eaLnBrk="1" hangingPunct="1">
              <a:spcBef>
                <a:spcPct val="0"/>
              </a:spcBef>
              <a:defRPr/>
            </a:pPr>
            <a:r>
              <a:rPr lang="ja-JP" altLang="en-US" sz="1200" dirty="0"/>
              <a:t>「やりすぎるとバカになる」など言われることがあるようですが、迷信です。回数が多いからといって問題になることはありません。</a:t>
            </a:r>
            <a:endParaRPr lang="en-US" altLang="ja-JP" sz="1200" dirty="0"/>
          </a:p>
          <a:p>
            <a:pPr eaLnBrk="1" hangingPunct="1">
              <a:spcBef>
                <a:spcPct val="0"/>
              </a:spcBef>
              <a:defRPr/>
            </a:pPr>
            <a:endParaRPr lang="en-US" altLang="ja-JP" sz="1200" dirty="0"/>
          </a:p>
          <a:p>
            <a:pPr eaLnBrk="1" hangingPunct="1">
              <a:spcBef>
                <a:spcPct val="0"/>
              </a:spcBef>
              <a:defRPr/>
            </a:pPr>
            <a:r>
              <a:rPr lang="ja-JP" altLang="en-US" sz="1200" dirty="0"/>
              <a:t>そして男性だけではなく、女性にも性欲はあって当然です。</a:t>
            </a:r>
            <a:br>
              <a:rPr lang="en-US" altLang="ja-JP" sz="1200" dirty="0"/>
            </a:br>
            <a:r>
              <a:rPr lang="ja-JP" altLang="en-US" sz="1200" dirty="0"/>
              <a:t>自分の体を触ってみる、知っておくことは、自分の体をパートナー任せにしないことにもつながります。</a:t>
            </a:r>
            <a:br>
              <a:rPr lang="en-US" altLang="ja-JP" sz="1200" dirty="0"/>
            </a:br>
            <a:br>
              <a:rPr lang="en-US" altLang="ja-JP" sz="1200" dirty="0"/>
            </a:br>
            <a:r>
              <a:rPr lang="ja-JP" altLang="en-US" sz="1200" dirty="0"/>
              <a:t>そのためのグッズも売られており、最近ではインターネットからの通信販売などでも購入できるようになっています。</a:t>
            </a:r>
            <a:endParaRPr lang="en-US" altLang="ja-JP" sz="1200" dirty="0"/>
          </a:p>
          <a:p>
            <a:pPr eaLnBrk="1" hangingPunct="1">
              <a:spcBef>
                <a:spcPct val="0"/>
              </a:spcBef>
              <a:defRPr/>
            </a:pPr>
            <a:endParaRPr lang="en-US" altLang="ja-JP" sz="1200" dirty="0"/>
          </a:p>
          <a:p>
            <a:pPr eaLnBrk="1" hangingPunct="1">
              <a:spcBef>
                <a:spcPct val="0"/>
              </a:spcBef>
              <a:defRPr/>
            </a:pPr>
            <a:r>
              <a:rPr lang="ja-JP" altLang="en-US" sz="1200" dirty="0"/>
              <a:t>しかし、いわゆる「床オナ」（ペニスを床にこすりつけてのマスターベーション）など、刺激が強すぎると、実際の性交で勃起しない、射精できないことにつながるとも言われているので、注意が必要です。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5</a:t>
            </a:fld>
            <a:endParaRPr kumimoji="1" lang="ja-JP" altLang="en-US"/>
          </a:p>
        </p:txBody>
      </p:sp>
    </p:spTree>
    <p:extLst>
      <p:ext uri="{BB962C8B-B14F-4D97-AF65-F5344CB8AC3E}">
        <p14:creationId xmlns:p14="http://schemas.microsoft.com/office/powerpoint/2010/main" val="1948195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ja-JP" altLang="en-US" sz="1200" dirty="0"/>
              <a:t>人口をコントロールすることは国にとって重要な課題です。</a:t>
            </a:r>
            <a:br>
              <a:rPr lang="en-US" altLang="ja-JP" sz="1200" dirty="0"/>
            </a:br>
            <a:r>
              <a:rPr lang="ja-JP" altLang="en-US" sz="1200" dirty="0"/>
              <a:t>そして人類の歴史のうえで、長い間、人口は力を示す重要な指標とされ、日本でも戦時中は「産</a:t>
            </a:r>
            <a:r>
              <a:rPr lang="ja-JP" altLang="en-US" sz="1200" dirty="0" err="1"/>
              <a:t>めよ</a:t>
            </a:r>
            <a:r>
              <a:rPr lang="ja-JP" altLang="en-US" sz="1200" dirty="0"/>
              <a:t>殖やせよ」、戦後のベビーブーム時は「産児制限」の政策がとられてきました。</a:t>
            </a:r>
            <a:endParaRPr lang="en-US" altLang="ja-JP" sz="1200" dirty="0"/>
          </a:p>
          <a:p>
            <a:pPr eaLnBrk="1" hangingPunct="1">
              <a:spcBef>
                <a:spcPct val="0"/>
              </a:spcBef>
            </a:pPr>
            <a:r>
              <a:rPr lang="ja-JP" altLang="en-US" sz="1200" dirty="0"/>
              <a:t>また、避妊の知識が十分に普及しない発展途上国においては急激な人口増加に経済・医療が追い付かず、妊産婦死亡や乳幼児死亡が多い「多産多死」の国もまだ多く見られます。</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そんな中、</a:t>
            </a:r>
            <a:r>
              <a:rPr lang="en-US" altLang="ja-JP" sz="1200" dirty="0"/>
              <a:t>1994</a:t>
            </a:r>
            <a:r>
              <a:rPr lang="ja-JP" altLang="en-US" sz="1200" dirty="0"/>
              <a:t>年、</a:t>
            </a:r>
            <a:r>
              <a:rPr lang="en-US" altLang="ja-JP" sz="1200" dirty="0"/>
              <a:t>179</a:t>
            </a:r>
            <a:r>
              <a:rPr lang="ja-JP" altLang="en-US" sz="1200" dirty="0"/>
              <a:t>ヵ国の代表が出席し、エジプトのカイロで開催された国際人口開発会議で、リプロダクティブヘルス（性と生殖に関する健康）／リプロダクティブ・ライツ（性と生殖に関する権利）の推進が今後の人口政策の大きな柱となるべきことが合意されました。</a:t>
            </a:r>
            <a:endParaRPr lang="en-US" altLang="ja-JP" sz="1200" dirty="0"/>
          </a:p>
          <a:p>
            <a:pPr eaLnBrk="1" hangingPunct="1">
              <a:spcBef>
                <a:spcPct val="0"/>
              </a:spcBef>
            </a:pPr>
            <a:r>
              <a:rPr lang="ja-JP" altLang="en-US" sz="1200" dirty="0"/>
              <a:t>人口政策の焦点が、それまでの国レベルから、個人レベル、中でも「女性の権利と健康」にシフトする大きな転換点となりました。</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リプロダクティブヘルスとは、ここに書かれているとおり、</a:t>
            </a:r>
            <a:endParaRPr lang="en-US" altLang="ja-JP" sz="1200" dirty="0"/>
          </a:p>
          <a:p>
            <a:pPr eaLnBrk="1" hangingPunct="1">
              <a:spcBef>
                <a:spcPct val="0"/>
              </a:spcBef>
            </a:pPr>
            <a:r>
              <a:rPr lang="ja-JP" altLang="en-US" sz="1200" dirty="0"/>
              <a:t>単に疾病や障害がないということではなく、</a:t>
            </a:r>
            <a:endParaRPr lang="en-US" altLang="ja-JP" sz="1200" dirty="0"/>
          </a:p>
          <a:p>
            <a:pPr eaLnBrk="1" hangingPunct="1">
              <a:spcBef>
                <a:spcPct val="0"/>
              </a:spcBef>
            </a:pPr>
            <a:r>
              <a:rPr lang="ja-JP" altLang="en-US" sz="1200" dirty="0"/>
              <a:t>身体的、精神的、社会的に完全に良好な状態にあること。</a:t>
            </a:r>
            <a:endParaRPr lang="en-US" altLang="ja-JP" sz="1200" dirty="0"/>
          </a:p>
          <a:p>
            <a:pPr eaLnBrk="1" hangingPunct="1">
              <a:spcBef>
                <a:spcPct val="0"/>
              </a:spcBef>
            </a:pPr>
            <a:r>
              <a:rPr lang="ja-JP" altLang="en-US" sz="1200" dirty="0"/>
              <a:t>人々が安全で満ち足りた性生活を営むことができ、</a:t>
            </a:r>
            <a:endParaRPr lang="en-US" altLang="ja-JP" sz="1200" dirty="0"/>
          </a:p>
          <a:p>
            <a:pPr eaLnBrk="1" hangingPunct="1">
              <a:spcBef>
                <a:spcPct val="0"/>
              </a:spcBef>
            </a:pPr>
            <a:r>
              <a:rPr lang="ja-JP" altLang="en-US" sz="1200" dirty="0"/>
              <a:t>生殖能力を持ち、子供を産むか産まないか、いつ産むか、何人産むかを決める自由を持つことを意味する、と定義されました。</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6</a:t>
            </a:fld>
            <a:endParaRPr kumimoji="1" lang="ja-JP" altLang="en-US"/>
          </a:p>
        </p:txBody>
      </p:sp>
    </p:spTree>
    <p:extLst>
      <p:ext uri="{BB962C8B-B14F-4D97-AF65-F5344CB8AC3E}">
        <p14:creationId xmlns:p14="http://schemas.microsoft.com/office/powerpoint/2010/main" val="337167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endParaRPr lang="en-US" altLang="ja-JP" sz="1200" dirty="0"/>
          </a:p>
          <a:p>
            <a:pPr eaLnBrk="1" hangingPunct="1">
              <a:spcBef>
                <a:spcPct val="0"/>
              </a:spcBef>
            </a:pPr>
            <a:r>
              <a:rPr lang="ja-JP" altLang="en-US" sz="1200" dirty="0"/>
              <a:t>リプロダクティブ・ライツ（権利）は、ここに書かれているとおり、</a:t>
            </a:r>
            <a:endParaRPr lang="en-US" altLang="ja-JP" sz="1200" dirty="0"/>
          </a:p>
          <a:p>
            <a:pPr eaLnBrk="1" hangingPunct="1">
              <a:spcBef>
                <a:spcPct val="0"/>
              </a:spcBef>
            </a:pPr>
            <a:r>
              <a:rPr lang="ja-JP" altLang="en-US" sz="1200" dirty="0"/>
              <a:t>国内法だけでなく、国際的にも人権の一部とされます。ライツとは権利と訳されることが一般的ですが、「正しいこと」の意味でもあります。</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すべてのカップルと個人が、自分たちの子どもの数、出産間隔、出産するときを責任を持って自由に決定でき、そのための情報と手段を得ることができるという基本的な権利、最高水準の性と生殖に関する健康を得る権利を認めることにより成立しているとされています。</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その権利は、人権に関する文書にうたわれているように、差別、強制、暴力を受けることなく、生殖に関する決定を行える権利も含まれています。</a:t>
            </a: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7</a:t>
            </a:fld>
            <a:endParaRPr kumimoji="1" lang="ja-JP" altLang="en-US"/>
          </a:p>
        </p:txBody>
      </p:sp>
    </p:spTree>
    <p:extLst>
      <p:ext uri="{BB962C8B-B14F-4D97-AF65-F5344CB8AC3E}">
        <p14:creationId xmlns:p14="http://schemas.microsoft.com/office/powerpoint/2010/main" val="1513318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endParaRPr lang="en-US" altLang="ja-JP" sz="1200" dirty="0"/>
          </a:p>
          <a:p>
            <a:r>
              <a:rPr lang="ja-JP" altLang="en-US" sz="1200" dirty="0"/>
              <a:t>第</a:t>
            </a:r>
            <a:r>
              <a:rPr lang="en-US" altLang="ja-JP" sz="1200" dirty="0"/>
              <a:t>2</a:t>
            </a:r>
            <a:r>
              <a:rPr lang="ja-JP" altLang="en-US" sz="1200" dirty="0"/>
              <a:t>次世界大戦が終わった</a:t>
            </a:r>
            <a:r>
              <a:rPr lang="en-US" altLang="ja-JP" sz="1200" dirty="0"/>
              <a:t>3</a:t>
            </a:r>
            <a:r>
              <a:rPr lang="ja-JP" altLang="en-US" sz="1200" dirty="0"/>
              <a:t>年後、</a:t>
            </a:r>
            <a:r>
              <a:rPr lang="en-US" altLang="ja-JP" sz="1200" dirty="0"/>
              <a:t>1948</a:t>
            </a:r>
            <a:r>
              <a:rPr lang="ja-JP" altLang="en-US" sz="1200" dirty="0"/>
              <a:t>年「世界人権宣言」が出され、</a:t>
            </a:r>
            <a:br>
              <a:rPr lang="en-US" altLang="ja-JP" sz="1200" dirty="0"/>
            </a:br>
            <a:r>
              <a:rPr lang="ja-JP" altLang="en-US" sz="1200" dirty="0"/>
              <a:t>すべての人に「基本的人権」があることが、国際レベルで明示されました。</a:t>
            </a:r>
            <a:br>
              <a:rPr lang="en-US" altLang="ja-JP" sz="1200" dirty="0"/>
            </a:br>
            <a:br>
              <a:rPr lang="en-US" altLang="ja-JP" sz="1200" dirty="0"/>
            </a:br>
            <a:r>
              <a:rPr lang="ja-JP" altLang="en-US" sz="1200" dirty="0"/>
              <a:t>その後、「大人の意向」に振り回されがちな「子ども」の人権についても特に言及されるようになりました。</a:t>
            </a:r>
            <a:br>
              <a:rPr lang="en-US" altLang="ja-JP" sz="1200" dirty="0"/>
            </a:br>
            <a:br>
              <a:rPr lang="en-US" altLang="ja-JP" sz="1200" dirty="0"/>
            </a:br>
            <a:r>
              <a:rPr lang="en-US" altLang="ja-JP" sz="1200" dirty="0"/>
              <a:t>1959</a:t>
            </a:r>
            <a:r>
              <a:rPr lang="ja-JP" altLang="en-US" sz="1200" dirty="0"/>
              <a:t>年には「児童の権利宣言」　それから</a:t>
            </a:r>
            <a:r>
              <a:rPr lang="en-US" altLang="ja-JP" sz="1200" dirty="0"/>
              <a:t>20</a:t>
            </a:r>
            <a:r>
              <a:rPr lang="ja-JP" altLang="en-US" sz="1200" dirty="0"/>
              <a:t>周年にあたる</a:t>
            </a:r>
            <a:r>
              <a:rPr lang="en-US" altLang="ja-JP" sz="1200" dirty="0"/>
              <a:t>1979</a:t>
            </a:r>
            <a:r>
              <a:rPr lang="ja-JP" altLang="en-US" sz="1200" dirty="0"/>
              <a:t>年は「国際児童年」とされ、世界中で子どもの権利について考える機会となりました。</a:t>
            </a:r>
            <a:br>
              <a:rPr lang="en-US" altLang="ja-JP" sz="1200" dirty="0"/>
            </a:br>
            <a:r>
              <a:rPr lang="ja-JP" altLang="en-US" sz="1200" dirty="0"/>
              <a:t>そして</a:t>
            </a:r>
            <a:r>
              <a:rPr lang="en-US" altLang="ja-JP" sz="1200" dirty="0"/>
              <a:t>1989</a:t>
            </a:r>
            <a:r>
              <a:rPr lang="ja-JP" altLang="en-US" sz="1200" dirty="0"/>
              <a:t>年に「子どもの権利条約」が国連で採択され、翌年には国際条約として発行します。</a:t>
            </a:r>
            <a:endParaRPr lang="en-US" altLang="ja-JP" sz="1200" dirty="0"/>
          </a:p>
          <a:p>
            <a:r>
              <a:rPr lang="ja-JP" altLang="en-US" sz="1200" dirty="0"/>
              <a:t>日本は</a:t>
            </a:r>
            <a:r>
              <a:rPr lang="en-US" altLang="ja-JP" sz="1200" dirty="0"/>
              <a:t>1994</a:t>
            </a:r>
            <a:r>
              <a:rPr lang="ja-JP" altLang="en-US" sz="1200" dirty="0"/>
              <a:t>年に批准しています。</a:t>
            </a:r>
            <a:endParaRPr lang="en-US" altLang="ja-JP" sz="1200" dirty="0"/>
          </a:p>
          <a:p>
            <a:r>
              <a:rPr lang="en-US" altLang="ja-JP" sz="1200" dirty="0"/>
              <a:t>2015</a:t>
            </a:r>
            <a:r>
              <a:rPr lang="ja-JP" altLang="en-US" sz="1200" dirty="0"/>
              <a:t>年</a:t>
            </a:r>
            <a:r>
              <a:rPr lang="en-US" altLang="ja-JP" sz="1200" dirty="0"/>
              <a:t>10</a:t>
            </a:r>
            <a:r>
              <a:rPr lang="ja-JP" altLang="en-US" sz="1200" dirty="0"/>
              <a:t>月現在、世界</a:t>
            </a:r>
            <a:r>
              <a:rPr lang="en-US" altLang="ja-JP" sz="1200" dirty="0"/>
              <a:t>196</a:t>
            </a:r>
            <a:r>
              <a:rPr lang="ja-JP" altLang="en-US" sz="1200" dirty="0"/>
              <a:t>の国と地域がこの条約を締結しています。</a:t>
            </a:r>
            <a:br>
              <a:rPr lang="en-US" altLang="ja-JP" sz="1200" dirty="0"/>
            </a:br>
            <a:endParaRPr lang="en-US" altLang="ja-JP" sz="1200" dirty="0"/>
          </a:p>
          <a:p>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8</a:t>
            </a:fld>
            <a:endParaRPr kumimoji="1" lang="ja-JP" altLang="en-US"/>
          </a:p>
        </p:txBody>
      </p:sp>
    </p:spTree>
    <p:extLst>
      <p:ext uri="{BB962C8B-B14F-4D97-AF65-F5344CB8AC3E}">
        <p14:creationId xmlns:p14="http://schemas.microsoft.com/office/powerpoint/2010/main" val="1772185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en-US" altLang="ja-JP" sz="1200" dirty="0"/>
              <a:t>1989</a:t>
            </a:r>
            <a:r>
              <a:rPr lang="ja-JP" altLang="en-US" sz="1200" dirty="0"/>
              <a:t>年「子どもの権利条約」は国連で採択され、</a:t>
            </a:r>
            <a:r>
              <a:rPr lang="en-US" altLang="ja-JP" sz="1200" dirty="0"/>
              <a:t>1990</a:t>
            </a:r>
            <a:r>
              <a:rPr lang="ja-JP" altLang="en-US" sz="1200" dirty="0"/>
              <a:t>年国際条約として発効しました。日本は</a:t>
            </a:r>
            <a:r>
              <a:rPr lang="en-US" altLang="ja-JP" sz="1200" dirty="0"/>
              <a:t>1994</a:t>
            </a:r>
            <a:r>
              <a:rPr lang="ja-JP" altLang="en-US" sz="1200" dirty="0"/>
              <a:t>年</a:t>
            </a:r>
            <a:r>
              <a:rPr lang="en-US" altLang="ja-JP" sz="1200" dirty="0"/>
              <a:t>4</a:t>
            </a:r>
            <a:r>
              <a:rPr lang="ja-JP" altLang="en-US" sz="1200" dirty="0"/>
              <a:t>月</a:t>
            </a:r>
            <a:r>
              <a:rPr lang="en-US" altLang="ja-JP" sz="1200" dirty="0"/>
              <a:t>22</a:t>
            </a:r>
            <a:r>
              <a:rPr lang="ja-JP" altLang="en-US" sz="1200" dirty="0"/>
              <a:t>日に批准し、</a:t>
            </a:r>
            <a:r>
              <a:rPr lang="en-US" altLang="ja-JP" sz="1200" dirty="0"/>
              <a:t>1994</a:t>
            </a:r>
            <a:r>
              <a:rPr lang="ja-JP" altLang="en-US" sz="1200" dirty="0"/>
              <a:t>年</a:t>
            </a:r>
            <a:r>
              <a:rPr lang="en-US" altLang="ja-JP" sz="1200" dirty="0"/>
              <a:t>5</a:t>
            </a:r>
            <a:r>
              <a:rPr lang="ja-JP" altLang="en-US" sz="1200" dirty="0"/>
              <a:t>月</a:t>
            </a:r>
            <a:r>
              <a:rPr lang="en-US" altLang="ja-JP" sz="1200" dirty="0"/>
              <a:t>22</a:t>
            </a:r>
            <a:r>
              <a:rPr lang="ja-JP" altLang="en-US" sz="1200" dirty="0"/>
              <a:t>日に発効しました。</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第</a:t>
            </a:r>
            <a:r>
              <a:rPr lang="en-US" altLang="ja-JP" sz="1200" dirty="0"/>
              <a:t>34</a:t>
            </a:r>
            <a:r>
              <a:rPr lang="ja-JP" altLang="en-US" sz="1200" dirty="0"/>
              <a:t>条で、子どもの性的搾取・性的虐待からの保護として、</a:t>
            </a:r>
            <a:br>
              <a:rPr lang="en-US" altLang="ja-JP" sz="1200" dirty="0"/>
            </a:br>
            <a:r>
              <a:rPr lang="en-US" altLang="ja-JP" sz="1200" dirty="0"/>
              <a:t>(a)</a:t>
            </a:r>
            <a:r>
              <a:rPr lang="ja-JP" altLang="en-US" sz="1200" dirty="0"/>
              <a:t>　不法な性的行為を行うことを児童に対して勧誘し、または強制すること</a:t>
            </a:r>
            <a:endParaRPr lang="en-US" altLang="ja-JP" sz="1200" dirty="0"/>
          </a:p>
          <a:p>
            <a:pPr eaLnBrk="1" hangingPunct="1">
              <a:spcBef>
                <a:spcPct val="0"/>
              </a:spcBef>
            </a:pPr>
            <a:r>
              <a:rPr lang="en-US" altLang="ja-JP" sz="1200" dirty="0"/>
              <a:t>(b)</a:t>
            </a:r>
            <a:r>
              <a:rPr lang="ja-JP" altLang="en-US" sz="1200" dirty="0"/>
              <a:t>　売春またはほかの不法な性的な業務において児童を搾取的に使用すること</a:t>
            </a:r>
            <a:endParaRPr lang="en-US" altLang="ja-JP" sz="1200" dirty="0"/>
          </a:p>
          <a:p>
            <a:pPr eaLnBrk="1" hangingPunct="1">
              <a:spcBef>
                <a:spcPct val="0"/>
              </a:spcBef>
            </a:pPr>
            <a:r>
              <a:rPr lang="en-US" altLang="ja-JP" sz="1200" dirty="0"/>
              <a:t>(c)</a:t>
            </a:r>
            <a:r>
              <a:rPr lang="ja-JP" altLang="en-US" sz="1200" dirty="0"/>
              <a:t>　わいせつな演技および物において児童を搾取的に使用すること</a:t>
            </a:r>
            <a:endParaRPr lang="en-US" altLang="ja-JP" sz="1200" dirty="0"/>
          </a:p>
          <a:p>
            <a:pPr eaLnBrk="1" hangingPunct="1">
              <a:spcBef>
                <a:spcPct val="0"/>
              </a:spcBef>
            </a:pPr>
            <a:r>
              <a:rPr lang="ja-JP" altLang="en-US" sz="1200" dirty="0"/>
              <a:t>が禁止されています。</a:t>
            </a:r>
            <a:endParaRPr lang="en-US" altLang="ja-JP" sz="1200" dirty="0"/>
          </a:p>
          <a:p>
            <a:pPr eaLnBrk="1" hangingPunct="1">
              <a:spcBef>
                <a:spcPct val="0"/>
              </a:spcBef>
            </a:pP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9</a:t>
            </a:fld>
            <a:endParaRPr kumimoji="1" lang="ja-JP" altLang="en-US"/>
          </a:p>
        </p:txBody>
      </p:sp>
    </p:spTree>
    <p:extLst>
      <p:ext uri="{BB962C8B-B14F-4D97-AF65-F5344CB8AC3E}">
        <p14:creationId xmlns:p14="http://schemas.microsoft.com/office/powerpoint/2010/main" val="618713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ja-JP" altLang="en-US" sz="1200" dirty="0"/>
              <a:t>現在、日本国内ではこのような性に関する法律・規制があります。</a:t>
            </a:r>
            <a:br>
              <a:rPr lang="en-US" altLang="ja-JP" sz="1200" dirty="0"/>
            </a:br>
            <a:br>
              <a:rPr lang="en-US" altLang="ja-JP" sz="1200" dirty="0"/>
            </a:br>
            <a:r>
              <a:rPr lang="ja-JP" altLang="en-US" sz="1200" dirty="0"/>
              <a:t>主なものとして</a:t>
            </a:r>
            <a:br>
              <a:rPr lang="en-US" altLang="ja-JP" sz="1200" dirty="0"/>
            </a:br>
            <a:br>
              <a:rPr lang="en-US" altLang="ja-JP" sz="1200" dirty="0"/>
            </a:br>
            <a:r>
              <a:rPr lang="ja-JP" altLang="en-US" sz="1200" dirty="0"/>
              <a:t>・　児童虐待防止法（平成</a:t>
            </a:r>
            <a:r>
              <a:rPr lang="en-US" altLang="ja-JP" sz="1200" dirty="0"/>
              <a:t>12</a:t>
            </a:r>
            <a:r>
              <a:rPr lang="ja-JP" altLang="en-US" sz="1200" dirty="0"/>
              <a:t>年）</a:t>
            </a:r>
            <a:endParaRPr lang="en-US" altLang="ja-JP" sz="1200" dirty="0"/>
          </a:p>
          <a:p>
            <a:pPr eaLnBrk="1" hangingPunct="1">
              <a:spcBef>
                <a:spcPct val="0"/>
              </a:spcBef>
            </a:pPr>
            <a:r>
              <a:rPr lang="ja-JP" altLang="en-US" sz="1200" dirty="0"/>
              <a:t>・　児童買春・児童ポルノ禁止法（平成</a:t>
            </a:r>
            <a:r>
              <a:rPr lang="en-US" altLang="ja-JP" sz="1200" dirty="0"/>
              <a:t>11</a:t>
            </a:r>
            <a:r>
              <a:rPr lang="ja-JP" altLang="en-US" sz="1200" dirty="0"/>
              <a:t>年）</a:t>
            </a:r>
            <a:endParaRPr lang="en-US" altLang="ja-JP" sz="1200" dirty="0"/>
          </a:p>
          <a:p>
            <a:pPr eaLnBrk="1" hangingPunct="1">
              <a:spcBef>
                <a:spcPct val="0"/>
              </a:spcBef>
            </a:pPr>
            <a:r>
              <a:rPr lang="ja-JP" altLang="en-US" sz="1200" dirty="0"/>
              <a:t>・　出会い系サイト規制法（</a:t>
            </a:r>
            <a:r>
              <a:rPr lang="en-US" altLang="ja-JP" sz="1200" dirty="0"/>
              <a:t>H15</a:t>
            </a:r>
            <a:r>
              <a:rPr lang="ja-JP" altLang="en-US" sz="1200" dirty="0"/>
              <a:t>年）</a:t>
            </a:r>
            <a:br>
              <a:rPr lang="en-US" altLang="ja-JP" sz="1200" dirty="0"/>
            </a:br>
            <a:r>
              <a:rPr lang="ja-JP" altLang="en-US" sz="1200" dirty="0"/>
              <a:t>・　セクシャルハラスメント防止　人事院規則</a:t>
            </a:r>
            <a:r>
              <a:rPr lang="en-US" altLang="ja-JP" sz="1200" dirty="0"/>
              <a:t>10</a:t>
            </a:r>
            <a:r>
              <a:rPr lang="ja-JP" altLang="en-US" sz="1200" dirty="0"/>
              <a:t>－</a:t>
            </a:r>
            <a:r>
              <a:rPr lang="en-US" altLang="ja-JP" sz="1200" dirty="0"/>
              <a:t>10</a:t>
            </a:r>
            <a:r>
              <a:rPr lang="ja-JP" altLang="en-US" sz="1200" dirty="0"/>
              <a:t>（</a:t>
            </a:r>
            <a:r>
              <a:rPr lang="en-US" altLang="ja-JP" sz="1200" dirty="0"/>
              <a:t>H10</a:t>
            </a:r>
            <a:r>
              <a:rPr lang="ja-JP" altLang="en-US" sz="1200" dirty="0"/>
              <a:t>年）</a:t>
            </a:r>
            <a:br>
              <a:rPr lang="en-US" altLang="ja-JP" sz="1200" dirty="0"/>
            </a:br>
            <a:r>
              <a:rPr lang="ja-JP" altLang="en-US" sz="1200" dirty="0"/>
              <a:t>・　</a:t>
            </a:r>
            <a:r>
              <a:rPr lang="en-US" altLang="ja-JP" sz="1200" dirty="0"/>
              <a:t>DV</a:t>
            </a:r>
            <a:r>
              <a:rPr lang="ja-JP" altLang="en-US" sz="1200" dirty="0"/>
              <a:t>防止法（</a:t>
            </a:r>
            <a:r>
              <a:rPr lang="en-US" altLang="ja-JP" sz="1200" dirty="0"/>
              <a:t>H13</a:t>
            </a:r>
            <a:r>
              <a:rPr lang="ja-JP" altLang="en-US" sz="1200" dirty="0"/>
              <a:t>年）</a:t>
            </a:r>
            <a:br>
              <a:rPr lang="en-US" altLang="ja-JP" sz="1200" dirty="0"/>
            </a:br>
            <a:r>
              <a:rPr lang="ja-JP" altLang="en-US" sz="1200" dirty="0"/>
              <a:t>・　ストーカー規制法（</a:t>
            </a:r>
            <a:r>
              <a:rPr lang="en-US" altLang="ja-JP" sz="1200" dirty="0"/>
              <a:t>H12</a:t>
            </a:r>
            <a:r>
              <a:rPr lang="ja-JP" altLang="en-US" sz="1200" dirty="0"/>
              <a:t>年）</a:t>
            </a:r>
            <a:endParaRPr lang="en-US" altLang="ja-JP" sz="1200" dirty="0"/>
          </a:p>
          <a:p>
            <a:pPr eaLnBrk="1" hangingPunct="1">
              <a:spcBef>
                <a:spcPct val="0"/>
              </a:spcBef>
            </a:pPr>
            <a:endParaRPr lang="en-US" altLang="ja-JP" sz="1200" dirty="0"/>
          </a:p>
          <a:p>
            <a:pPr eaLnBrk="1" hangingPunct="1">
              <a:spcBef>
                <a:spcPct val="0"/>
              </a:spcBef>
            </a:pPr>
            <a:r>
              <a:rPr lang="ja-JP" altLang="en-US" sz="1200" dirty="0"/>
              <a:t>などがあります。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10</a:t>
            </a:fld>
            <a:endParaRPr kumimoji="1" lang="ja-JP" altLang="en-US"/>
          </a:p>
        </p:txBody>
      </p:sp>
    </p:spTree>
    <p:extLst>
      <p:ext uri="{BB962C8B-B14F-4D97-AF65-F5344CB8AC3E}">
        <p14:creationId xmlns:p14="http://schemas.microsoft.com/office/powerpoint/2010/main" val="958226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spcBef>
                <a:spcPct val="0"/>
              </a:spcBef>
            </a:pPr>
            <a:r>
              <a:rPr lang="ja-JP" altLang="en-US" sz="1200" dirty="0"/>
              <a:t>考えてみよう！</a:t>
            </a:r>
            <a:endParaRPr lang="en-US" altLang="ja-JP" sz="1200" dirty="0"/>
          </a:p>
          <a:p>
            <a:pPr eaLnBrk="1" hangingPunct="1">
              <a:spcBef>
                <a:spcPct val="0"/>
              </a:spcBef>
            </a:pPr>
            <a:r>
              <a:rPr lang="ja-JP" altLang="en-US" sz="1200" dirty="0"/>
              <a:t>性って何だろう？</a:t>
            </a: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11</a:t>
            </a:fld>
            <a:endParaRPr kumimoji="1" lang="ja-JP" altLang="en-US"/>
          </a:p>
        </p:txBody>
      </p:sp>
    </p:spTree>
    <p:extLst>
      <p:ext uri="{BB962C8B-B14F-4D97-AF65-F5344CB8AC3E}">
        <p14:creationId xmlns:p14="http://schemas.microsoft.com/office/powerpoint/2010/main" val="3038497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07238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1598316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7962"/>
            <a:ext cx="8229600" cy="72008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4104929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dirty="0"/>
          </a:p>
        </p:txBody>
      </p:sp>
    </p:spTree>
    <p:extLst>
      <p:ext uri="{BB962C8B-B14F-4D97-AF65-F5344CB8AC3E}">
        <p14:creationId xmlns:p14="http://schemas.microsoft.com/office/powerpoint/2010/main" val="422490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390799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580474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38870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98419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3590715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1849263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301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93234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757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766BCE5-5968-4E71-90E1-99750E94CDE3}" type="slidenum">
              <a:rPr kumimoji="1" lang="ja-JP" altLang="en-US" smtClean="0"/>
              <a:t>‹#›</a:t>
            </a:fld>
            <a:endParaRPr kumimoji="1" lang="ja-JP" altLang="en-US"/>
          </a:p>
        </p:txBody>
      </p:sp>
    </p:spTree>
    <p:extLst>
      <p:ext uri="{BB962C8B-B14F-4D97-AF65-F5344CB8AC3E}">
        <p14:creationId xmlns:p14="http://schemas.microsoft.com/office/powerpoint/2010/main" val="19479630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4.JP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5.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950462110"/>
      </p:ext>
    </p:extLst>
  </p:cSld>
  <p:clrMap bg1="lt1" tx1="dk1" bg2="lt2" tx2="dk2" accent1="accent1" accent2="accent2" accent3="accent3" accent4="accent4" accent5="accent5" accent6="accent6" hlink="hlink" folHlink="folHlink"/>
  <p:sldLayoutIdLst>
    <p:sldLayoutId id="2147483706"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9"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0070C0"/>
                </a:solidFill>
                <a:latin typeface="HGPｺﾞｼｯｸE" panose="020B0900000000000000" pitchFamily="50" charset="-128"/>
                <a:ea typeface="HGPｺﾞｼｯｸE" panose="020B0900000000000000" pitchFamily="50" charset="-128"/>
              </a:rPr>
              <a:t>日本産婦人科医会　思春期・性</a:t>
            </a:r>
          </a:p>
        </p:txBody>
      </p:sp>
      <p:sp>
        <p:nvSpPr>
          <p:cNvPr id="10"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0070C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0070C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483001011"/>
      </p:ext>
    </p:extLst>
  </p:cSld>
  <p:clrMap bg1="lt1" tx1="dk1" bg2="lt2" tx2="dk2" accent1="accent1" accent2="accent2" accent3="accent3" accent4="accent4" accent5="accent5" accent6="accent6" hlink="hlink" folHlink="folHlink"/>
  <p:sldLayoutIdLst>
    <p:sldLayoutId id="2147483657" r:id="rId1"/>
    <p:sldLayoutId id="2147483658"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11"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1377160753"/>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3B9B70-30CF-4743-A5A2-92167A0B15A8}"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4215147102"/>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6097A-6976-4181-81A6-9B46C87FA57F}"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34527025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3" r:id="rId3"/>
    <p:sldLayoutId id="2147483649" r:id="rId4"/>
    <p:sldLayoutId id="2147483651" r:id="rId5"/>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6BCE5-5968-4E71-90E1-99750E94CDE3}"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87330710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p:cNvSpPr txBox="1">
            <a:spLocks/>
          </p:cNvSpPr>
          <p:nvPr/>
        </p:nvSpPr>
        <p:spPr>
          <a:xfrm>
            <a:off x="2147382" y="5692602"/>
            <a:ext cx="4849236" cy="830997"/>
          </a:xfrm>
          <a:prstGeom prst="rect">
            <a:avLst/>
          </a:prstGeom>
        </p:spPr>
        <p:txBody>
          <a:bodyPr wrap="square" anchor="ctr" anchorCtr="0">
            <a:spAutoFit/>
          </a:bodyPr>
          <a:lstStyle>
            <a:defPPr>
              <a:defRPr lang="ja-JP"/>
            </a:defPPr>
            <a:lvl1pPr algn="ctr">
              <a:spcBef>
                <a:spcPct val="0"/>
              </a:spcBef>
              <a:buNone/>
              <a:defRPr sz="5000" b="0">
                <a:solidFill>
                  <a:srgbClr val="0070C0"/>
                </a:solidFill>
                <a:effectLst>
                  <a:glow rad="63500">
                    <a:schemeClr val="bg1"/>
                  </a:glow>
                </a:effectLst>
                <a:latin typeface="ＭＳ Ｐゴシック" panose="020B0600070205080204" pitchFamily="50" charset="-128"/>
                <a:ea typeface="HGP創英角ｺﾞｼｯｸUB" panose="020B0900000000000000" pitchFamily="50" charset="-128"/>
                <a:cs typeface="+mj-cs"/>
              </a:defRPr>
            </a:lvl1pPr>
          </a:lstStyle>
          <a:p>
            <a:pPr>
              <a:defRPr/>
            </a:pP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公益社団法人　日本産婦人科医会女性保健部（</a:t>
            </a:r>
            <a:r>
              <a:rPr kumimoji="1" lang="en-US" altLang="ja-JP"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2019.4.1</a:t>
            </a: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a:t>
            </a:r>
          </a:p>
        </p:txBody>
      </p:sp>
      <p:sp>
        <p:nvSpPr>
          <p:cNvPr id="17" name="タイトル 1"/>
          <p:cNvSpPr txBox="1">
            <a:spLocks/>
          </p:cNvSpPr>
          <p:nvPr/>
        </p:nvSpPr>
        <p:spPr>
          <a:xfrm>
            <a:off x="467544" y="796448"/>
            <a:ext cx="8136904" cy="4401205"/>
          </a:xfrm>
          <a:prstGeom prst="rect">
            <a:avLst/>
          </a:prstGeom>
        </p:spPr>
        <p:txBody>
          <a:bodyPr wrap="square" anchor="ctr" anchorCtr="0">
            <a:spAutoFit/>
          </a:bodyPr>
          <a:lstStyle>
            <a:defPPr>
              <a:defRPr lang="ja-JP"/>
            </a:defPPr>
            <a:lvl1pPr algn="ctr" fontAlgn="auto">
              <a:spcBef>
                <a:spcPct val="0"/>
              </a:spcBef>
              <a:spcAft>
                <a:spcPts val="0"/>
              </a:spcAft>
              <a:buNone/>
              <a:defRPr sz="2400" b="0">
                <a:solidFill>
                  <a:schemeClr val="tx2">
                    <a:lumMod val="75000"/>
                  </a:schemeClr>
                </a:solidFill>
                <a:effectLst/>
                <a:latin typeface="ＭＳ Ｐゴシック" panose="020B0600070205080204" pitchFamily="50" charset="-128"/>
                <a:ea typeface="HGP創英角ｺﾞｼｯｸUB" panose="020B0900000000000000" pitchFamily="50" charset="-128"/>
                <a:cs typeface="+mj-cs"/>
              </a:defRPr>
            </a:lvl1pPr>
          </a:lstStyle>
          <a:p>
            <a:pPr marL="180975" indent="-180975" algn="l"/>
            <a:r>
              <a:rPr lang="ja-JP" altLang="en-US" sz="2800" dirty="0"/>
              <a:t>・日本産婦人科医会女性保健部では、中学生高校生向けの性教育スライドを作成しています。</a:t>
            </a:r>
            <a:endParaRPr lang="en-US" altLang="ja-JP" sz="2800" dirty="0"/>
          </a:p>
          <a:p>
            <a:pPr marL="180975" indent="-180975" algn="l"/>
            <a:r>
              <a:rPr lang="ja-JP" altLang="en-US" sz="2800" dirty="0"/>
              <a:t>・中学生高校生向けにわかりやすく作成したものであって、医療水準を示したものではありません。</a:t>
            </a:r>
            <a:endParaRPr lang="en-US" altLang="ja-JP" sz="2800" dirty="0"/>
          </a:p>
          <a:p>
            <a:pPr marL="180975" indent="-180975" algn="l"/>
            <a:r>
              <a:rPr lang="ja-JP" altLang="en-US" sz="2800" dirty="0"/>
              <a:t>・目的別に指導しやすいように、削除・追加してご活用下さい。</a:t>
            </a:r>
            <a:endParaRPr lang="en-US" altLang="ja-JP" sz="2800" dirty="0"/>
          </a:p>
          <a:p>
            <a:pPr marL="180975" indent="-180975" algn="l"/>
            <a:r>
              <a:rPr lang="ja-JP" altLang="en-US" sz="2800" dirty="0"/>
              <a:t>・使用する際には、必ず</a:t>
            </a:r>
            <a:r>
              <a:rPr lang="en-US" altLang="ja-JP" sz="2800" dirty="0"/>
              <a:t>『</a:t>
            </a:r>
            <a:r>
              <a:rPr lang="ja-JP" altLang="en-US" sz="2800" dirty="0"/>
              <a:t>日本産婦人科医会「思春期ってなんだろう？性ってなんだろう？</a:t>
            </a:r>
            <a:r>
              <a:rPr lang="en-US" altLang="ja-JP" sz="2800" dirty="0"/>
              <a:t>2019</a:t>
            </a:r>
            <a:r>
              <a:rPr lang="ja-JP" altLang="en-US" sz="2800" dirty="0"/>
              <a:t>年度改訂版」</a:t>
            </a:r>
            <a:r>
              <a:rPr lang="en-US" altLang="ja-JP" sz="2800" dirty="0"/>
              <a:t>』</a:t>
            </a:r>
            <a:r>
              <a:rPr lang="ja-JP" altLang="en-US" sz="2800" dirty="0"/>
              <a:t>よりの出典をご記載いただきますようお願い申し上げます。</a:t>
            </a:r>
            <a:endParaRPr lang="ja-JP" altLang="en-US" sz="2800" dirty="0">
              <a:effectLst>
                <a:glow rad="63500">
                  <a:schemeClr val="bg1"/>
                </a:glow>
              </a:effectLst>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958408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957494" y="3010938"/>
            <a:ext cx="7229013" cy="836126"/>
          </a:xfrm>
          <a:prstGeom prst="rect">
            <a:avLst/>
          </a:prstGeom>
        </p:spPr>
        <p:txBody>
          <a:bodyPr wrap="square" anchor="ctr" anchorCtr="0">
            <a:spAutoFit/>
          </a:bodyPr>
          <a:lstStyle>
            <a:defPPr>
              <a:defRPr lang="ja-JP"/>
            </a:defPPr>
            <a:lvl1pPr lvl="0" algn="ctr">
              <a:lnSpc>
                <a:spcPts val="5800"/>
              </a:lnSpc>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dirty="0"/>
              <a:t>性って何だろう？</a:t>
            </a:r>
          </a:p>
        </p:txBody>
      </p:sp>
    </p:spTree>
    <p:extLst>
      <p:ext uri="{BB962C8B-B14F-4D97-AF65-F5344CB8AC3E}">
        <p14:creationId xmlns:p14="http://schemas.microsoft.com/office/powerpoint/2010/main" val="3708096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角丸四角形 86"/>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99" name="正方形/長方形 98"/>
          <p:cNvSpPr/>
          <p:nvPr/>
        </p:nvSpPr>
        <p:spPr>
          <a:xfrm>
            <a:off x="1115616" y="1186995"/>
            <a:ext cx="7309247" cy="3966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a:spLocks noGrp="1"/>
          </p:cNvSpPr>
          <p:nvPr>
            <p:ph type="title" idx="4294967295"/>
          </p:nvPr>
        </p:nvSpPr>
        <p:spPr>
          <a:xfrm>
            <a:off x="554038" y="434975"/>
            <a:ext cx="8035925" cy="411163"/>
          </a:xfrm>
          <a:prstGeom prst="rect">
            <a:avLst/>
          </a:prstGeom>
        </p:spPr>
        <p:txBody>
          <a:bodyPr wrap="none" tIns="0" bIns="0" anchor="ctr" anchorCtr="0">
            <a:spAutoFit/>
          </a:bodyPr>
          <a:lstStyle/>
          <a:p>
            <a:pPr>
              <a:lnSpc>
                <a:spcPts val="3200"/>
              </a:lnSpc>
            </a:pPr>
            <a:r>
              <a:rPr lang="ja-JP" altLang="en-US" sz="3000" b="0" kern="900" spc="-140" dirty="0">
                <a:solidFill>
                  <a:schemeClr val="bg1"/>
                </a:solidFill>
                <a:effectLst/>
                <a:latin typeface="HGPｺﾞｼｯｸE" panose="020B0900000000000000" pitchFamily="50" charset="-128"/>
                <a:ea typeface="HGPｺﾞｼｯｸE" panose="020B0900000000000000" pitchFamily="50" charset="-128"/>
              </a:rPr>
              <a:t>異性に関心をもつようになったのはいつから</a:t>
            </a:r>
            <a:r>
              <a:rPr lang="ja-JP" altLang="en-US" sz="2400" b="0" kern="900" spc="-140" dirty="0">
                <a:solidFill>
                  <a:schemeClr val="bg1"/>
                </a:solidFill>
                <a:effectLst/>
                <a:latin typeface="HGPｺﾞｼｯｸE" panose="020B0900000000000000" pitchFamily="50" charset="-128"/>
                <a:ea typeface="HGPｺﾞｼｯｸE" panose="020B0900000000000000" pitchFamily="50" charset="-128"/>
              </a:rPr>
              <a:t>（累積％）</a:t>
            </a:r>
          </a:p>
        </p:txBody>
      </p:sp>
      <p:sp>
        <p:nvSpPr>
          <p:cNvPr id="13" name="テキスト ボックス 2"/>
          <p:cNvSpPr txBox="1">
            <a:spLocks noChangeArrowheads="1"/>
          </p:cNvSpPr>
          <p:nvPr/>
        </p:nvSpPr>
        <p:spPr bwMode="auto">
          <a:xfrm>
            <a:off x="2312044" y="6238800"/>
            <a:ext cx="6360395" cy="256480"/>
          </a:xfrm>
          <a:prstGeom prst="rect">
            <a:avLst/>
          </a:prstGeom>
          <a:extLst/>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r">
              <a:lnSpc>
                <a:spcPts val="2000"/>
              </a:lnSpc>
            </a:pPr>
            <a:r>
              <a:rPr lang="ja-JP" altLang="en-US" sz="1400" dirty="0"/>
              <a:t>出典：東京都 幼・小・中・高・心性教育研究会：「児童・生徒の性に関する調査報告」 </a:t>
            </a:r>
            <a:r>
              <a:rPr lang="en-US" altLang="ja-JP" sz="1400" dirty="0"/>
              <a:t>2014</a:t>
            </a:r>
            <a:r>
              <a:rPr lang="ja-JP" altLang="en-US" sz="1400" dirty="0"/>
              <a:t>年度</a:t>
            </a:r>
            <a:endParaRPr lang="ja-JP" altLang="en-US" sz="1400" spc="-100" dirty="0"/>
          </a:p>
        </p:txBody>
      </p:sp>
      <p:grpSp>
        <p:nvGrpSpPr>
          <p:cNvPr id="23" name="グループ化 22"/>
          <p:cNvGrpSpPr/>
          <p:nvPr/>
        </p:nvGrpSpPr>
        <p:grpSpPr>
          <a:xfrm>
            <a:off x="1043608" y="1534436"/>
            <a:ext cx="7381255" cy="3636404"/>
            <a:chOff x="935596" y="1520788"/>
            <a:chExt cx="7489267" cy="3636404"/>
          </a:xfrm>
        </p:grpSpPr>
        <p:sp>
          <p:nvSpPr>
            <p:cNvPr id="15" name="正方形/長方形 14"/>
            <p:cNvSpPr/>
            <p:nvPr/>
          </p:nvSpPr>
          <p:spPr>
            <a:xfrm>
              <a:off x="935596" y="3356992"/>
              <a:ext cx="7489267" cy="0"/>
            </a:xfrm>
            <a:custGeom>
              <a:avLst/>
              <a:gdLst>
                <a:gd name="connsiteX0" fmla="*/ 0 w 7489267"/>
                <a:gd name="connsiteY0" fmla="*/ 0 h 612068"/>
                <a:gd name="connsiteX1" fmla="*/ 7489267 w 7489267"/>
                <a:gd name="connsiteY1" fmla="*/ 0 h 612068"/>
                <a:gd name="connsiteX2" fmla="*/ 7489267 w 7489267"/>
                <a:gd name="connsiteY2" fmla="*/ 612068 h 612068"/>
                <a:gd name="connsiteX3" fmla="*/ 0 w 7489267"/>
                <a:gd name="connsiteY3" fmla="*/ 612068 h 612068"/>
                <a:gd name="connsiteX4" fmla="*/ 0 w 7489267"/>
                <a:gd name="connsiteY4" fmla="*/ 0 h 612068"/>
                <a:gd name="connsiteX0" fmla="*/ 7489267 w 7580707"/>
                <a:gd name="connsiteY0" fmla="*/ 612068 h 703508"/>
                <a:gd name="connsiteX1" fmla="*/ 0 w 7580707"/>
                <a:gd name="connsiteY1" fmla="*/ 612068 h 703508"/>
                <a:gd name="connsiteX2" fmla="*/ 0 w 7580707"/>
                <a:gd name="connsiteY2" fmla="*/ 0 h 703508"/>
                <a:gd name="connsiteX3" fmla="*/ 7489267 w 7580707"/>
                <a:gd name="connsiteY3" fmla="*/ 0 h 703508"/>
                <a:gd name="connsiteX4" fmla="*/ 7580707 w 7580707"/>
                <a:gd name="connsiteY4" fmla="*/ 703508 h 703508"/>
                <a:gd name="connsiteX0" fmla="*/ 7489267 w 7489267"/>
                <a:gd name="connsiteY0" fmla="*/ 612068 h 612068"/>
                <a:gd name="connsiteX1" fmla="*/ 0 w 7489267"/>
                <a:gd name="connsiteY1" fmla="*/ 612068 h 612068"/>
                <a:gd name="connsiteX2" fmla="*/ 0 w 7489267"/>
                <a:gd name="connsiteY2" fmla="*/ 0 h 612068"/>
                <a:gd name="connsiteX3" fmla="*/ 7489267 w 7489267"/>
                <a:gd name="connsiteY3" fmla="*/ 0 h 612068"/>
                <a:gd name="connsiteX0" fmla="*/ 0 w 7489267"/>
                <a:gd name="connsiteY0" fmla="*/ 612068 h 612068"/>
                <a:gd name="connsiteX1" fmla="*/ 0 w 7489267"/>
                <a:gd name="connsiteY1" fmla="*/ 0 h 612068"/>
                <a:gd name="connsiteX2" fmla="*/ 7489267 w 7489267"/>
                <a:gd name="connsiteY2" fmla="*/ 0 h 612068"/>
                <a:gd name="connsiteX0" fmla="*/ 0 w 7489267"/>
                <a:gd name="connsiteY0" fmla="*/ 0 h 0"/>
                <a:gd name="connsiteX1" fmla="*/ 7489267 w 7489267"/>
                <a:gd name="connsiteY1" fmla="*/ 0 h 0"/>
              </a:gdLst>
              <a:ahLst/>
              <a:cxnLst>
                <a:cxn ang="0">
                  <a:pos x="connsiteX0" y="connsiteY0"/>
                </a:cxn>
                <a:cxn ang="0">
                  <a:pos x="connsiteX1" y="connsiteY1"/>
                </a:cxn>
              </a:cxnLst>
              <a:rect l="l" t="t" r="r" b="b"/>
              <a:pathLst>
                <a:path w="7489267">
                  <a:moveTo>
                    <a:pt x="0" y="0"/>
                  </a:moveTo>
                  <a:lnTo>
                    <a:pt x="7489267"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4"/>
            <p:cNvSpPr/>
            <p:nvPr/>
          </p:nvSpPr>
          <p:spPr>
            <a:xfrm>
              <a:off x="935596" y="2456892"/>
              <a:ext cx="7489267" cy="0"/>
            </a:xfrm>
            <a:custGeom>
              <a:avLst/>
              <a:gdLst>
                <a:gd name="connsiteX0" fmla="*/ 0 w 7489267"/>
                <a:gd name="connsiteY0" fmla="*/ 0 h 612068"/>
                <a:gd name="connsiteX1" fmla="*/ 7489267 w 7489267"/>
                <a:gd name="connsiteY1" fmla="*/ 0 h 612068"/>
                <a:gd name="connsiteX2" fmla="*/ 7489267 w 7489267"/>
                <a:gd name="connsiteY2" fmla="*/ 612068 h 612068"/>
                <a:gd name="connsiteX3" fmla="*/ 0 w 7489267"/>
                <a:gd name="connsiteY3" fmla="*/ 612068 h 612068"/>
                <a:gd name="connsiteX4" fmla="*/ 0 w 7489267"/>
                <a:gd name="connsiteY4" fmla="*/ 0 h 612068"/>
                <a:gd name="connsiteX0" fmla="*/ 7489267 w 7580707"/>
                <a:gd name="connsiteY0" fmla="*/ 612068 h 703508"/>
                <a:gd name="connsiteX1" fmla="*/ 0 w 7580707"/>
                <a:gd name="connsiteY1" fmla="*/ 612068 h 703508"/>
                <a:gd name="connsiteX2" fmla="*/ 0 w 7580707"/>
                <a:gd name="connsiteY2" fmla="*/ 0 h 703508"/>
                <a:gd name="connsiteX3" fmla="*/ 7489267 w 7580707"/>
                <a:gd name="connsiteY3" fmla="*/ 0 h 703508"/>
                <a:gd name="connsiteX4" fmla="*/ 7580707 w 7580707"/>
                <a:gd name="connsiteY4" fmla="*/ 703508 h 703508"/>
                <a:gd name="connsiteX0" fmla="*/ 7489267 w 7489267"/>
                <a:gd name="connsiteY0" fmla="*/ 612068 h 612068"/>
                <a:gd name="connsiteX1" fmla="*/ 0 w 7489267"/>
                <a:gd name="connsiteY1" fmla="*/ 612068 h 612068"/>
                <a:gd name="connsiteX2" fmla="*/ 0 w 7489267"/>
                <a:gd name="connsiteY2" fmla="*/ 0 h 612068"/>
                <a:gd name="connsiteX3" fmla="*/ 7489267 w 7489267"/>
                <a:gd name="connsiteY3" fmla="*/ 0 h 612068"/>
                <a:gd name="connsiteX0" fmla="*/ 0 w 7489267"/>
                <a:gd name="connsiteY0" fmla="*/ 612068 h 612068"/>
                <a:gd name="connsiteX1" fmla="*/ 0 w 7489267"/>
                <a:gd name="connsiteY1" fmla="*/ 0 h 612068"/>
                <a:gd name="connsiteX2" fmla="*/ 7489267 w 7489267"/>
                <a:gd name="connsiteY2" fmla="*/ 0 h 612068"/>
                <a:gd name="connsiteX0" fmla="*/ 0 w 7489267"/>
                <a:gd name="connsiteY0" fmla="*/ 0 h 0"/>
                <a:gd name="connsiteX1" fmla="*/ 7489267 w 7489267"/>
                <a:gd name="connsiteY1" fmla="*/ 0 h 0"/>
              </a:gdLst>
              <a:ahLst/>
              <a:cxnLst>
                <a:cxn ang="0">
                  <a:pos x="connsiteX0" y="connsiteY0"/>
                </a:cxn>
                <a:cxn ang="0">
                  <a:pos x="connsiteX1" y="connsiteY1"/>
                </a:cxn>
              </a:cxnLst>
              <a:rect l="l" t="t" r="r" b="b"/>
              <a:pathLst>
                <a:path w="7489267">
                  <a:moveTo>
                    <a:pt x="0" y="0"/>
                  </a:moveTo>
                  <a:lnTo>
                    <a:pt x="7489267"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4"/>
            <p:cNvSpPr/>
            <p:nvPr/>
          </p:nvSpPr>
          <p:spPr>
            <a:xfrm>
              <a:off x="935596" y="1520788"/>
              <a:ext cx="7489267" cy="0"/>
            </a:xfrm>
            <a:custGeom>
              <a:avLst/>
              <a:gdLst>
                <a:gd name="connsiteX0" fmla="*/ 0 w 7489267"/>
                <a:gd name="connsiteY0" fmla="*/ 0 h 612068"/>
                <a:gd name="connsiteX1" fmla="*/ 7489267 w 7489267"/>
                <a:gd name="connsiteY1" fmla="*/ 0 h 612068"/>
                <a:gd name="connsiteX2" fmla="*/ 7489267 w 7489267"/>
                <a:gd name="connsiteY2" fmla="*/ 612068 h 612068"/>
                <a:gd name="connsiteX3" fmla="*/ 0 w 7489267"/>
                <a:gd name="connsiteY3" fmla="*/ 612068 h 612068"/>
                <a:gd name="connsiteX4" fmla="*/ 0 w 7489267"/>
                <a:gd name="connsiteY4" fmla="*/ 0 h 612068"/>
                <a:gd name="connsiteX0" fmla="*/ 7489267 w 7580707"/>
                <a:gd name="connsiteY0" fmla="*/ 612068 h 703508"/>
                <a:gd name="connsiteX1" fmla="*/ 0 w 7580707"/>
                <a:gd name="connsiteY1" fmla="*/ 612068 h 703508"/>
                <a:gd name="connsiteX2" fmla="*/ 0 w 7580707"/>
                <a:gd name="connsiteY2" fmla="*/ 0 h 703508"/>
                <a:gd name="connsiteX3" fmla="*/ 7489267 w 7580707"/>
                <a:gd name="connsiteY3" fmla="*/ 0 h 703508"/>
                <a:gd name="connsiteX4" fmla="*/ 7580707 w 7580707"/>
                <a:gd name="connsiteY4" fmla="*/ 703508 h 703508"/>
                <a:gd name="connsiteX0" fmla="*/ 7489267 w 7489267"/>
                <a:gd name="connsiteY0" fmla="*/ 612068 h 612068"/>
                <a:gd name="connsiteX1" fmla="*/ 0 w 7489267"/>
                <a:gd name="connsiteY1" fmla="*/ 612068 h 612068"/>
                <a:gd name="connsiteX2" fmla="*/ 0 w 7489267"/>
                <a:gd name="connsiteY2" fmla="*/ 0 h 612068"/>
                <a:gd name="connsiteX3" fmla="*/ 7489267 w 7489267"/>
                <a:gd name="connsiteY3" fmla="*/ 0 h 612068"/>
                <a:gd name="connsiteX0" fmla="*/ 0 w 7489267"/>
                <a:gd name="connsiteY0" fmla="*/ 612068 h 612068"/>
                <a:gd name="connsiteX1" fmla="*/ 0 w 7489267"/>
                <a:gd name="connsiteY1" fmla="*/ 0 h 612068"/>
                <a:gd name="connsiteX2" fmla="*/ 7489267 w 7489267"/>
                <a:gd name="connsiteY2" fmla="*/ 0 h 612068"/>
                <a:gd name="connsiteX0" fmla="*/ 0 w 7489267"/>
                <a:gd name="connsiteY0" fmla="*/ 0 h 0"/>
                <a:gd name="connsiteX1" fmla="*/ 7489267 w 7489267"/>
                <a:gd name="connsiteY1" fmla="*/ 0 h 0"/>
              </a:gdLst>
              <a:ahLst/>
              <a:cxnLst>
                <a:cxn ang="0">
                  <a:pos x="connsiteX0" y="connsiteY0"/>
                </a:cxn>
                <a:cxn ang="0">
                  <a:pos x="connsiteX1" y="connsiteY1"/>
                </a:cxn>
              </a:cxnLst>
              <a:rect l="l" t="t" r="r" b="b"/>
              <a:pathLst>
                <a:path w="7489267">
                  <a:moveTo>
                    <a:pt x="0" y="0"/>
                  </a:moveTo>
                  <a:lnTo>
                    <a:pt x="7489267"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4"/>
            <p:cNvSpPr/>
            <p:nvPr/>
          </p:nvSpPr>
          <p:spPr>
            <a:xfrm>
              <a:off x="935596" y="4257092"/>
              <a:ext cx="7489267" cy="0"/>
            </a:xfrm>
            <a:custGeom>
              <a:avLst/>
              <a:gdLst>
                <a:gd name="connsiteX0" fmla="*/ 0 w 7489267"/>
                <a:gd name="connsiteY0" fmla="*/ 0 h 612068"/>
                <a:gd name="connsiteX1" fmla="*/ 7489267 w 7489267"/>
                <a:gd name="connsiteY1" fmla="*/ 0 h 612068"/>
                <a:gd name="connsiteX2" fmla="*/ 7489267 w 7489267"/>
                <a:gd name="connsiteY2" fmla="*/ 612068 h 612068"/>
                <a:gd name="connsiteX3" fmla="*/ 0 w 7489267"/>
                <a:gd name="connsiteY3" fmla="*/ 612068 h 612068"/>
                <a:gd name="connsiteX4" fmla="*/ 0 w 7489267"/>
                <a:gd name="connsiteY4" fmla="*/ 0 h 612068"/>
                <a:gd name="connsiteX0" fmla="*/ 7489267 w 7580707"/>
                <a:gd name="connsiteY0" fmla="*/ 612068 h 703508"/>
                <a:gd name="connsiteX1" fmla="*/ 0 w 7580707"/>
                <a:gd name="connsiteY1" fmla="*/ 612068 h 703508"/>
                <a:gd name="connsiteX2" fmla="*/ 0 w 7580707"/>
                <a:gd name="connsiteY2" fmla="*/ 0 h 703508"/>
                <a:gd name="connsiteX3" fmla="*/ 7489267 w 7580707"/>
                <a:gd name="connsiteY3" fmla="*/ 0 h 703508"/>
                <a:gd name="connsiteX4" fmla="*/ 7580707 w 7580707"/>
                <a:gd name="connsiteY4" fmla="*/ 703508 h 703508"/>
                <a:gd name="connsiteX0" fmla="*/ 7489267 w 7489267"/>
                <a:gd name="connsiteY0" fmla="*/ 612068 h 612068"/>
                <a:gd name="connsiteX1" fmla="*/ 0 w 7489267"/>
                <a:gd name="connsiteY1" fmla="*/ 612068 h 612068"/>
                <a:gd name="connsiteX2" fmla="*/ 0 w 7489267"/>
                <a:gd name="connsiteY2" fmla="*/ 0 h 612068"/>
                <a:gd name="connsiteX3" fmla="*/ 7489267 w 7489267"/>
                <a:gd name="connsiteY3" fmla="*/ 0 h 612068"/>
                <a:gd name="connsiteX0" fmla="*/ 0 w 7489267"/>
                <a:gd name="connsiteY0" fmla="*/ 612068 h 612068"/>
                <a:gd name="connsiteX1" fmla="*/ 0 w 7489267"/>
                <a:gd name="connsiteY1" fmla="*/ 0 h 612068"/>
                <a:gd name="connsiteX2" fmla="*/ 7489267 w 7489267"/>
                <a:gd name="connsiteY2" fmla="*/ 0 h 612068"/>
                <a:gd name="connsiteX0" fmla="*/ 0 w 7489267"/>
                <a:gd name="connsiteY0" fmla="*/ 0 h 0"/>
                <a:gd name="connsiteX1" fmla="*/ 7489267 w 7489267"/>
                <a:gd name="connsiteY1" fmla="*/ 0 h 0"/>
              </a:gdLst>
              <a:ahLst/>
              <a:cxnLst>
                <a:cxn ang="0">
                  <a:pos x="connsiteX0" y="connsiteY0"/>
                </a:cxn>
                <a:cxn ang="0">
                  <a:pos x="connsiteX1" y="connsiteY1"/>
                </a:cxn>
              </a:cxnLst>
              <a:rect l="l" t="t" r="r" b="b"/>
              <a:pathLst>
                <a:path w="7489267">
                  <a:moveTo>
                    <a:pt x="0" y="0"/>
                  </a:moveTo>
                  <a:lnTo>
                    <a:pt x="7489267"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14"/>
            <p:cNvSpPr/>
            <p:nvPr/>
          </p:nvSpPr>
          <p:spPr>
            <a:xfrm>
              <a:off x="935596" y="5157192"/>
              <a:ext cx="7489267" cy="0"/>
            </a:xfrm>
            <a:custGeom>
              <a:avLst/>
              <a:gdLst>
                <a:gd name="connsiteX0" fmla="*/ 0 w 7489267"/>
                <a:gd name="connsiteY0" fmla="*/ 0 h 612068"/>
                <a:gd name="connsiteX1" fmla="*/ 7489267 w 7489267"/>
                <a:gd name="connsiteY1" fmla="*/ 0 h 612068"/>
                <a:gd name="connsiteX2" fmla="*/ 7489267 w 7489267"/>
                <a:gd name="connsiteY2" fmla="*/ 612068 h 612068"/>
                <a:gd name="connsiteX3" fmla="*/ 0 w 7489267"/>
                <a:gd name="connsiteY3" fmla="*/ 612068 h 612068"/>
                <a:gd name="connsiteX4" fmla="*/ 0 w 7489267"/>
                <a:gd name="connsiteY4" fmla="*/ 0 h 612068"/>
                <a:gd name="connsiteX0" fmla="*/ 7489267 w 7580707"/>
                <a:gd name="connsiteY0" fmla="*/ 612068 h 703508"/>
                <a:gd name="connsiteX1" fmla="*/ 0 w 7580707"/>
                <a:gd name="connsiteY1" fmla="*/ 612068 h 703508"/>
                <a:gd name="connsiteX2" fmla="*/ 0 w 7580707"/>
                <a:gd name="connsiteY2" fmla="*/ 0 h 703508"/>
                <a:gd name="connsiteX3" fmla="*/ 7489267 w 7580707"/>
                <a:gd name="connsiteY3" fmla="*/ 0 h 703508"/>
                <a:gd name="connsiteX4" fmla="*/ 7580707 w 7580707"/>
                <a:gd name="connsiteY4" fmla="*/ 703508 h 703508"/>
                <a:gd name="connsiteX0" fmla="*/ 7489267 w 7489267"/>
                <a:gd name="connsiteY0" fmla="*/ 612068 h 612068"/>
                <a:gd name="connsiteX1" fmla="*/ 0 w 7489267"/>
                <a:gd name="connsiteY1" fmla="*/ 612068 h 612068"/>
                <a:gd name="connsiteX2" fmla="*/ 0 w 7489267"/>
                <a:gd name="connsiteY2" fmla="*/ 0 h 612068"/>
                <a:gd name="connsiteX3" fmla="*/ 7489267 w 7489267"/>
                <a:gd name="connsiteY3" fmla="*/ 0 h 612068"/>
                <a:gd name="connsiteX0" fmla="*/ 0 w 7489267"/>
                <a:gd name="connsiteY0" fmla="*/ 612068 h 612068"/>
                <a:gd name="connsiteX1" fmla="*/ 0 w 7489267"/>
                <a:gd name="connsiteY1" fmla="*/ 0 h 612068"/>
                <a:gd name="connsiteX2" fmla="*/ 7489267 w 7489267"/>
                <a:gd name="connsiteY2" fmla="*/ 0 h 612068"/>
                <a:gd name="connsiteX0" fmla="*/ 0 w 7489267"/>
                <a:gd name="connsiteY0" fmla="*/ 0 h 0"/>
                <a:gd name="connsiteX1" fmla="*/ 7489267 w 7489267"/>
                <a:gd name="connsiteY1" fmla="*/ 0 h 0"/>
              </a:gdLst>
              <a:ahLst/>
              <a:cxnLst>
                <a:cxn ang="0">
                  <a:pos x="connsiteX0" y="connsiteY0"/>
                </a:cxn>
                <a:cxn ang="0">
                  <a:pos x="connsiteX1" y="connsiteY1"/>
                </a:cxn>
              </a:cxnLst>
              <a:rect l="l" t="t" r="r" b="b"/>
              <a:pathLst>
                <a:path w="7489267">
                  <a:moveTo>
                    <a:pt x="0" y="0"/>
                  </a:moveTo>
                  <a:lnTo>
                    <a:pt x="7489267"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 name="グループ化 28"/>
          <p:cNvGrpSpPr/>
          <p:nvPr/>
        </p:nvGrpSpPr>
        <p:grpSpPr>
          <a:xfrm>
            <a:off x="474163" y="1510479"/>
            <a:ext cx="599203" cy="3809368"/>
            <a:chOff x="474163" y="1401295"/>
            <a:chExt cx="599203" cy="3809368"/>
          </a:xfrm>
        </p:grpSpPr>
        <p:sp>
          <p:nvSpPr>
            <p:cNvPr id="22" name="コンテンツ プレースホルダー 2"/>
            <p:cNvSpPr txBox="1">
              <a:spLocks/>
            </p:cNvSpPr>
            <p:nvPr/>
          </p:nvSpPr>
          <p:spPr>
            <a:xfrm>
              <a:off x="474163" y="2212906"/>
              <a:ext cx="599203" cy="300304"/>
            </a:xfrm>
            <a:prstGeom prst="rect">
              <a:avLst/>
            </a:prstGeom>
            <a:effectLst>
              <a:glow rad="63500">
                <a:schemeClr val="accent1">
                  <a:alpha val="40000"/>
                </a:schemeClr>
              </a:glow>
            </a:effectLst>
          </p:spPr>
          <p:txBody>
            <a:bodyPr wrap="none" tIns="18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200"/>
                </a:lnSpc>
                <a:buFont typeface="Arial" panose="020B0604020202020204" pitchFamily="34" charset="0"/>
                <a:buNone/>
              </a:pPr>
              <a:r>
                <a:rPr lang="en-US" altLang="ja-JP" sz="2000" spc="-120" dirty="0">
                  <a:solidFill>
                    <a:srgbClr val="002060"/>
                  </a:solidFill>
                  <a:latin typeface="HGPｺﾞｼｯｸE" panose="020B0900000000000000" pitchFamily="50" charset="-128"/>
                  <a:ea typeface="HGPｺﾞｼｯｸE" panose="020B0900000000000000" pitchFamily="50" charset="-128"/>
                </a:rPr>
                <a:t>60.0</a:t>
              </a:r>
            </a:p>
          </p:txBody>
        </p:sp>
        <p:sp>
          <p:nvSpPr>
            <p:cNvPr id="24" name="コンテンツ プレースホルダー 2"/>
            <p:cNvSpPr txBox="1">
              <a:spLocks/>
            </p:cNvSpPr>
            <p:nvPr/>
          </p:nvSpPr>
          <p:spPr>
            <a:xfrm>
              <a:off x="474163" y="1401295"/>
              <a:ext cx="599203" cy="420628"/>
            </a:xfrm>
            <a:prstGeom prst="rect">
              <a:avLst/>
            </a:prstGeom>
            <a:effectLst>
              <a:glow rad="63500">
                <a:schemeClr val="accent1">
                  <a:alpha val="40000"/>
                </a:schemeClr>
              </a:glow>
            </a:effectLst>
          </p:spPr>
          <p:txBody>
            <a:bodyPr wrap="none" t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1400"/>
                </a:lnSpc>
                <a:buFont typeface="Arial" panose="020B0604020202020204" pitchFamily="34" charset="0"/>
                <a:buNone/>
              </a:pPr>
              <a:r>
                <a:rPr lang="en-US" altLang="ja-JP" sz="2000" spc="-120" dirty="0">
                  <a:solidFill>
                    <a:srgbClr val="002060"/>
                  </a:solidFill>
                  <a:latin typeface="HGPｺﾞｼｯｸE" panose="020B0900000000000000" pitchFamily="50" charset="-128"/>
                  <a:ea typeface="HGPｺﾞｼｯｸE" panose="020B0900000000000000" pitchFamily="50" charset="-128"/>
                </a:rPr>
                <a:t>80.0</a:t>
              </a:r>
            </a:p>
            <a:p>
              <a:pPr marL="0" indent="0" algn="r">
                <a:lnSpc>
                  <a:spcPts val="1400"/>
                </a:lnSpc>
                <a:buFont typeface="Arial" panose="020B0604020202020204" pitchFamily="34" charset="0"/>
                <a:buNone/>
              </a:pPr>
              <a:r>
                <a:rPr lang="ja-JP" altLang="en-US" sz="2000" spc="-120" dirty="0">
                  <a:solidFill>
                    <a:srgbClr val="002060"/>
                  </a:solidFill>
                  <a:latin typeface="HGPｺﾞｼｯｸE" panose="020B0900000000000000" pitchFamily="50" charset="-128"/>
                  <a:ea typeface="HGPｺﾞｼｯｸE" panose="020B0900000000000000" pitchFamily="50" charset="-128"/>
                </a:rPr>
                <a:t>％</a:t>
              </a:r>
              <a:endParaRPr lang="en-US" altLang="ja-JP" sz="2000" spc="-120" dirty="0">
                <a:solidFill>
                  <a:srgbClr val="002060"/>
                </a:solidFill>
                <a:latin typeface="HGPｺﾞｼｯｸE" panose="020B0900000000000000" pitchFamily="50" charset="-128"/>
                <a:ea typeface="HGPｺﾞｼｯｸE" panose="020B0900000000000000" pitchFamily="50" charset="-128"/>
              </a:endParaRPr>
            </a:p>
          </p:txBody>
        </p:sp>
        <p:sp>
          <p:nvSpPr>
            <p:cNvPr id="25" name="コンテンツ プレースホルダー 2"/>
            <p:cNvSpPr txBox="1">
              <a:spLocks/>
            </p:cNvSpPr>
            <p:nvPr/>
          </p:nvSpPr>
          <p:spPr>
            <a:xfrm>
              <a:off x="474163" y="3109588"/>
              <a:ext cx="599203" cy="300304"/>
            </a:xfrm>
            <a:prstGeom prst="rect">
              <a:avLst/>
            </a:prstGeom>
            <a:effectLst>
              <a:glow rad="63500">
                <a:schemeClr val="accent1">
                  <a:alpha val="40000"/>
                </a:schemeClr>
              </a:glow>
            </a:effectLst>
          </p:spPr>
          <p:txBody>
            <a:bodyPr wrap="none" tIns="18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200"/>
                </a:lnSpc>
                <a:buFont typeface="Arial" panose="020B0604020202020204" pitchFamily="34" charset="0"/>
                <a:buNone/>
              </a:pPr>
              <a:r>
                <a:rPr lang="en-US" altLang="ja-JP" sz="2000" spc="-120" dirty="0">
                  <a:solidFill>
                    <a:srgbClr val="002060"/>
                  </a:solidFill>
                  <a:latin typeface="HGPｺﾞｼｯｸE" panose="020B0900000000000000" pitchFamily="50" charset="-128"/>
                  <a:ea typeface="HGPｺﾞｼｯｸE" panose="020B0900000000000000" pitchFamily="50" charset="-128"/>
                </a:rPr>
                <a:t>40.0</a:t>
              </a:r>
            </a:p>
          </p:txBody>
        </p:sp>
        <p:sp>
          <p:nvSpPr>
            <p:cNvPr id="26" name="コンテンツ プレースホルダー 2"/>
            <p:cNvSpPr txBox="1">
              <a:spLocks/>
            </p:cNvSpPr>
            <p:nvPr/>
          </p:nvSpPr>
          <p:spPr>
            <a:xfrm>
              <a:off x="474163" y="4009688"/>
              <a:ext cx="599203" cy="300304"/>
            </a:xfrm>
            <a:prstGeom prst="rect">
              <a:avLst/>
            </a:prstGeom>
            <a:effectLst>
              <a:glow rad="63500">
                <a:schemeClr val="accent1">
                  <a:alpha val="40000"/>
                </a:schemeClr>
              </a:glow>
            </a:effectLst>
          </p:spPr>
          <p:txBody>
            <a:bodyPr wrap="none" tIns="18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200"/>
                </a:lnSpc>
                <a:buFont typeface="Arial" panose="020B0604020202020204" pitchFamily="34" charset="0"/>
                <a:buNone/>
              </a:pPr>
              <a:r>
                <a:rPr lang="en-US" altLang="ja-JP" sz="2000" spc="-120" dirty="0">
                  <a:solidFill>
                    <a:srgbClr val="002060"/>
                  </a:solidFill>
                  <a:latin typeface="HGPｺﾞｼｯｸE" panose="020B0900000000000000" pitchFamily="50" charset="-128"/>
                  <a:ea typeface="HGPｺﾞｼｯｸE" panose="020B0900000000000000" pitchFamily="50" charset="-128"/>
                </a:rPr>
                <a:t>20.0</a:t>
              </a:r>
            </a:p>
          </p:txBody>
        </p:sp>
        <p:sp>
          <p:nvSpPr>
            <p:cNvPr id="27" name="コンテンツ プレースホルダー 2"/>
            <p:cNvSpPr txBox="1">
              <a:spLocks/>
            </p:cNvSpPr>
            <p:nvPr/>
          </p:nvSpPr>
          <p:spPr>
            <a:xfrm>
              <a:off x="764628" y="4910359"/>
              <a:ext cx="308738" cy="300304"/>
            </a:xfrm>
            <a:prstGeom prst="rect">
              <a:avLst/>
            </a:prstGeom>
            <a:effectLst>
              <a:glow rad="63500">
                <a:schemeClr val="accent1">
                  <a:alpha val="40000"/>
                </a:schemeClr>
              </a:glow>
            </a:effectLst>
          </p:spPr>
          <p:txBody>
            <a:bodyPr wrap="none" tIns="18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200"/>
                </a:lnSpc>
                <a:buFont typeface="Arial" panose="020B0604020202020204" pitchFamily="34" charset="0"/>
                <a:buNone/>
              </a:pPr>
              <a:r>
                <a:rPr lang="en-US" altLang="ja-JP" sz="2000" spc="-120" dirty="0">
                  <a:solidFill>
                    <a:srgbClr val="002060"/>
                  </a:solidFill>
                  <a:latin typeface="HGPｺﾞｼｯｸE" panose="020B0900000000000000" pitchFamily="50" charset="-128"/>
                  <a:ea typeface="HGPｺﾞｼｯｸE" panose="020B0900000000000000" pitchFamily="50" charset="-128"/>
                </a:rPr>
                <a:t>0</a:t>
              </a:r>
            </a:p>
          </p:txBody>
        </p:sp>
      </p:grpSp>
      <p:grpSp>
        <p:nvGrpSpPr>
          <p:cNvPr id="37" name="グループ化 36"/>
          <p:cNvGrpSpPr/>
          <p:nvPr/>
        </p:nvGrpSpPr>
        <p:grpSpPr>
          <a:xfrm>
            <a:off x="1259632" y="5035673"/>
            <a:ext cx="6435191" cy="136514"/>
            <a:chOff x="1259632" y="1412776"/>
            <a:chExt cx="6435191" cy="4608612"/>
          </a:xfrm>
        </p:grpSpPr>
        <p:sp>
          <p:nvSpPr>
            <p:cNvPr id="28" name="正方形/長方形 27"/>
            <p:cNvSpPr/>
            <p:nvPr/>
          </p:nvSpPr>
          <p:spPr>
            <a:xfrm>
              <a:off x="1259632"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27"/>
            <p:cNvSpPr/>
            <p:nvPr/>
          </p:nvSpPr>
          <p:spPr>
            <a:xfrm>
              <a:off x="2320702"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27"/>
            <p:cNvSpPr/>
            <p:nvPr/>
          </p:nvSpPr>
          <p:spPr>
            <a:xfrm>
              <a:off x="3393393"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27"/>
            <p:cNvSpPr/>
            <p:nvPr/>
          </p:nvSpPr>
          <p:spPr>
            <a:xfrm>
              <a:off x="4473513"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27"/>
            <p:cNvSpPr/>
            <p:nvPr/>
          </p:nvSpPr>
          <p:spPr>
            <a:xfrm>
              <a:off x="5544108"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27"/>
            <p:cNvSpPr/>
            <p:nvPr/>
          </p:nvSpPr>
          <p:spPr>
            <a:xfrm>
              <a:off x="6624228"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27"/>
            <p:cNvSpPr/>
            <p:nvPr/>
          </p:nvSpPr>
          <p:spPr>
            <a:xfrm>
              <a:off x="7694823" y="1412776"/>
              <a:ext cx="0" cy="4608612"/>
            </a:xfrm>
            <a:custGeom>
              <a:avLst/>
              <a:gdLst>
                <a:gd name="connsiteX0" fmla="*/ 0 w 2880320"/>
                <a:gd name="connsiteY0" fmla="*/ 0 h 4608612"/>
                <a:gd name="connsiteX1" fmla="*/ 2880320 w 2880320"/>
                <a:gd name="connsiteY1" fmla="*/ 0 h 4608612"/>
                <a:gd name="connsiteX2" fmla="*/ 2880320 w 2880320"/>
                <a:gd name="connsiteY2" fmla="*/ 4608612 h 4608612"/>
                <a:gd name="connsiteX3" fmla="*/ 0 w 2880320"/>
                <a:gd name="connsiteY3" fmla="*/ 4608612 h 4608612"/>
                <a:gd name="connsiteX4" fmla="*/ 0 w 2880320"/>
                <a:gd name="connsiteY4" fmla="*/ 0 h 4608612"/>
                <a:gd name="connsiteX0" fmla="*/ 2880320 w 2971760"/>
                <a:gd name="connsiteY0" fmla="*/ 4608612 h 4700052"/>
                <a:gd name="connsiteX1" fmla="*/ 0 w 2971760"/>
                <a:gd name="connsiteY1" fmla="*/ 4608612 h 4700052"/>
                <a:gd name="connsiteX2" fmla="*/ 0 w 2971760"/>
                <a:gd name="connsiteY2" fmla="*/ 0 h 4700052"/>
                <a:gd name="connsiteX3" fmla="*/ 2880320 w 2971760"/>
                <a:gd name="connsiteY3" fmla="*/ 0 h 4700052"/>
                <a:gd name="connsiteX4" fmla="*/ 2971760 w 2971760"/>
                <a:gd name="connsiteY4" fmla="*/ 4700052 h 4700052"/>
                <a:gd name="connsiteX0" fmla="*/ 2880320 w 2880320"/>
                <a:gd name="connsiteY0" fmla="*/ 4608612 h 4608612"/>
                <a:gd name="connsiteX1" fmla="*/ 0 w 2880320"/>
                <a:gd name="connsiteY1" fmla="*/ 4608612 h 4608612"/>
                <a:gd name="connsiteX2" fmla="*/ 0 w 2880320"/>
                <a:gd name="connsiteY2" fmla="*/ 0 h 4608612"/>
                <a:gd name="connsiteX3" fmla="*/ 2880320 w 2880320"/>
                <a:gd name="connsiteY3" fmla="*/ 0 h 4608612"/>
                <a:gd name="connsiteX0" fmla="*/ 0 w 2880320"/>
                <a:gd name="connsiteY0" fmla="*/ 4608612 h 4608612"/>
                <a:gd name="connsiteX1" fmla="*/ 0 w 2880320"/>
                <a:gd name="connsiteY1" fmla="*/ 0 h 4608612"/>
                <a:gd name="connsiteX2" fmla="*/ 2880320 w 2880320"/>
                <a:gd name="connsiteY2" fmla="*/ 0 h 4608612"/>
                <a:gd name="connsiteX0" fmla="*/ 0 w 0"/>
                <a:gd name="connsiteY0" fmla="*/ 4608612 h 4608612"/>
                <a:gd name="connsiteX1" fmla="*/ 0 w 0"/>
                <a:gd name="connsiteY1" fmla="*/ 0 h 4608612"/>
              </a:gdLst>
              <a:ahLst/>
              <a:cxnLst>
                <a:cxn ang="0">
                  <a:pos x="connsiteX0" y="connsiteY0"/>
                </a:cxn>
                <a:cxn ang="0">
                  <a:pos x="connsiteX1" y="connsiteY1"/>
                </a:cxn>
              </a:cxnLst>
              <a:rect l="l" t="t" r="r" b="b"/>
              <a:pathLst>
                <a:path h="4608612">
                  <a:moveTo>
                    <a:pt x="0" y="4608612"/>
                  </a:moveTo>
                  <a:lnTo>
                    <a:pt x="0" y="0"/>
                  </a:lnTo>
                </a:path>
              </a:pathLst>
            </a:custGeom>
            <a:ln>
              <a:solidFill>
                <a:srgbClr val="1BC8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1" name="グループ化 100"/>
          <p:cNvGrpSpPr/>
          <p:nvPr/>
        </p:nvGrpSpPr>
        <p:grpSpPr>
          <a:xfrm>
            <a:off x="1113597" y="5203093"/>
            <a:ext cx="6735494" cy="1000274"/>
            <a:chOff x="1113597" y="5133664"/>
            <a:chExt cx="6735494" cy="1000274"/>
          </a:xfrm>
        </p:grpSpPr>
        <p:sp>
          <p:nvSpPr>
            <p:cNvPr id="66" name="コンテンツ プレースホルダー 2"/>
            <p:cNvSpPr txBox="1">
              <a:spLocks/>
            </p:cNvSpPr>
            <p:nvPr/>
          </p:nvSpPr>
          <p:spPr>
            <a:xfrm>
              <a:off x="1113597" y="5133664"/>
              <a:ext cx="292832" cy="1000274"/>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小３以前</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67" name="コンテンツ プレースホルダー 2"/>
            <p:cNvSpPr txBox="1">
              <a:spLocks/>
            </p:cNvSpPr>
            <p:nvPr/>
          </p:nvSpPr>
          <p:spPr>
            <a:xfrm>
              <a:off x="2176244"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小５</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68" name="コンテンツ プレースホルダー 2"/>
            <p:cNvSpPr txBox="1">
              <a:spLocks/>
            </p:cNvSpPr>
            <p:nvPr/>
          </p:nvSpPr>
          <p:spPr>
            <a:xfrm>
              <a:off x="3248413"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小５</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69" name="コンテンツ プレースホルダー 2"/>
            <p:cNvSpPr txBox="1">
              <a:spLocks/>
            </p:cNvSpPr>
            <p:nvPr/>
          </p:nvSpPr>
          <p:spPr>
            <a:xfrm>
              <a:off x="4328533"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小６</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70" name="コンテンツ プレースホルダー 2"/>
            <p:cNvSpPr txBox="1">
              <a:spLocks/>
            </p:cNvSpPr>
            <p:nvPr/>
          </p:nvSpPr>
          <p:spPr>
            <a:xfrm>
              <a:off x="5398361"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中１</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71" name="コンテンツ プレースホルダー 2"/>
            <p:cNvSpPr txBox="1">
              <a:spLocks/>
            </p:cNvSpPr>
            <p:nvPr/>
          </p:nvSpPr>
          <p:spPr>
            <a:xfrm>
              <a:off x="6478962"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中２</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sp>
          <p:nvSpPr>
            <p:cNvPr id="72" name="コンテンツ プレースホルダー 2"/>
            <p:cNvSpPr txBox="1">
              <a:spLocks/>
            </p:cNvSpPr>
            <p:nvPr/>
          </p:nvSpPr>
          <p:spPr>
            <a:xfrm>
              <a:off x="7556259" y="5133664"/>
              <a:ext cx="292832" cy="487313"/>
            </a:xfrm>
            <a:prstGeom prst="rect">
              <a:avLst/>
            </a:prstGeom>
            <a:effectLst>
              <a:glow rad="63500">
                <a:schemeClr val="accent1">
                  <a:alpha val="40000"/>
                </a:schemeClr>
              </a:glow>
            </a:effectLst>
          </p:spPr>
          <p:txBody>
            <a:bodyPr vert="eaVert" wrap="none" lIns="0" tIns="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2000" dirty="0">
                  <a:solidFill>
                    <a:srgbClr val="002060"/>
                  </a:solidFill>
                  <a:latin typeface="HGPｺﾞｼｯｸE" panose="020B0900000000000000" pitchFamily="50" charset="-128"/>
                  <a:ea typeface="HGPｺﾞｼｯｸE" panose="020B0900000000000000" pitchFamily="50" charset="-128"/>
                </a:rPr>
                <a:t>中３</a:t>
              </a:r>
              <a:endParaRPr lang="en-US" altLang="ja-JP" sz="2000" dirty="0">
                <a:solidFill>
                  <a:srgbClr val="002060"/>
                </a:solidFill>
                <a:latin typeface="HGPｺﾞｼｯｸE" panose="020B0900000000000000" pitchFamily="50" charset="-128"/>
                <a:ea typeface="HGPｺﾞｼｯｸE" panose="020B0900000000000000" pitchFamily="50" charset="-128"/>
              </a:endParaRPr>
            </a:p>
          </p:txBody>
        </p:sp>
      </p:grpSp>
      <p:sp>
        <p:nvSpPr>
          <p:cNvPr id="73" name="コンテンツ プレースホルダー 2"/>
          <p:cNvSpPr txBox="1">
            <a:spLocks/>
          </p:cNvSpPr>
          <p:nvPr/>
        </p:nvSpPr>
        <p:spPr>
          <a:xfrm>
            <a:off x="1123612" y="4059308"/>
            <a:ext cx="627219" cy="329184"/>
          </a:xfrm>
          <a:prstGeom prst="rect">
            <a:avLst/>
          </a:prstGeom>
          <a:solidFill>
            <a:schemeClr val="bg1"/>
          </a:solidFill>
          <a:effectLst/>
        </p:spPr>
        <p:txBody>
          <a:bodyPr wrap="none" lIns="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14.2</a:t>
            </a:r>
          </a:p>
        </p:txBody>
      </p:sp>
      <p:sp>
        <p:nvSpPr>
          <p:cNvPr id="74" name="コンテンツ プレースホルダー 2"/>
          <p:cNvSpPr txBox="1">
            <a:spLocks/>
          </p:cNvSpPr>
          <p:nvPr/>
        </p:nvSpPr>
        <p:spPr>
          <a:xfrm>
            <a:off x="1331640" y="4812336"/>
            <a:ext cx="484995"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8.1</a:t>
            </a:r>
          </a:p>
        </p:txBody>
      </p:sp>
      <p:sp>
        <p:nvSpPr>
          <p:cNvPr id="75" name="コンテンツ プレースホルダー 2"/>
          <p:cNvSpPr txBox="1">
            <a:spLocks/>
          </p:cNvSpPr>
          <p:nvPr/>
        </p:nvSpPr>
        <p:spPr>
          <a:xfrm>
            <a:off x="1821833" y="3812220"/>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21.8</a:t>
            </a:r>
          </a:p>
        </p:txBody>
      </p:sp>
      <p:sp>
        <p:nvSpPr>
          <p:cNvPr id="76" name="コンテンツ プレースホルダー 2"/>
          <p:cNvSpPr txBox="1">
            <a:spLocks/>
          </p:cNvSpPr>
          <p:nvPr/>
        </p:nvSpPr>
        <p:spPr>
          <a:xfrm>
            <a:off x="2774856" y="3259684"/>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34.6</a:t>
            </a:r>
          </a:p>
        </p:txBody>
      </p:sp>
      <p:sp>
        <p:nvSpPr>
          <p:cNvPr id="77" name="コンテンツ プレースホルダー 2"/>
          <p:cNvSpPr txBox="1">
            <a:spLocks/>
          </p:cNvSpPr>
          <p:nvPr/>
        </p:nvSpPr>
        <p:spPr>
          <a:xfrm>
            <a:off x="4023557" y="2506030"/>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50.6</a:t>
            </a:r>
          </a:p>
        </p:txBody>
      </p:sp>
      <p:sp>
        <p:nvSpPr>
          <p:cNvPr id="78" name="コンテンツ プレースホルダー 2"/>
          <p:cNvSpPr txBox="1">
            <a:spLocks/>
          </p:cNvSpPr>
          <p:nvPr/>
        </p:nvSpPr>
        <p:spPr>
          <a:xfrm>
            <a:off x="5418709" y="1904304"/>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63.0</a:t>
            </a:r>
          </a:p>
        </p:txBody>
      </p:sp>
      <p:sp>
        <p:nvSpPr>
          <p:cNvPr id="79" name="コンテンツ プレースホルダー 2"/>
          <p:cNvSpPr txBox="1">
            <a:spLocks/>
          </p:cNvSpPr>
          <p:nvPr/>
        </p:nvSpPr>
        <p:spPr>
          <a:xfrm>
            <a:off x="6431729" y="1644805"/>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69.8</a:t>
            </a:r>
          </a:p>
        </p:txBody>
      </p:sp>
      <p:sp>
        <p:nvSpPr>
          <p:cNvPr id="80" name="コンテンツ プレースホルダー 2"/>
          <p:cNvSpPr txBox="1">
            <a:spLocks/>
          </p:cNvSpPr>
          <p:nvPr/>
        </p:nvSpPr>
        <p:spPr>
          <a:xfrm>
            <a:off x="7565441" y="1559639"/>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71.2</a:t>
            </a:r>
          </a:p>
        </p:txBody>
      </p:sp>
      <p:sp>
        <p:nvSpPr>
          <p:cNvPr id="90" name="コンテンツ プレースホルダー 2"/>
          <p:cNvSpPr txBox="1">
            <a:spLocks/>
          </p:cNvSpPr>
          <p:nvPr/>
        </p:nvSpPr>
        <p:spPr>
          <a:xfrm>
            <a:off x="5436096" y="2502428"/>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61.7</a:t>
            </a:r>
          </a:p>
        </p:txBody>
      </p:sp>
      <p:sp>
        <p:nvSpPr>
          <p:cNvPr id="91" name="コンテンツ プレースホルダー 2"/>
          <p:cNvSpPr txBox="1">
            <a:spLocks/>
          </p:cNvSpPr>
          <p:nvPr/>
        </p:nvSpPr>
        <p:spPr>
          <a:xfrm>
            <a:off x="6431729" y="2254747"/>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67.8</a:t>
            </a:r>
          </a:p>
        </p:txBody>
      </p:sp>
      <p:sp>
        <p:nvSpPr>
          <p:cNvPr id="92" name="コンテンツ プレースホルダー 2"/>
          <p:cNvSpPr txBox="1">
            <a:spLocks/>
          </p:cNvSpPr>
          <p:nvPr/>
        </p:nvSpPr>
        <p:spPr>
          <a:xfrm>
            <a:off x="7565441" y="2159098"/>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C00000"/>
                </a:solidFill>
                <a:latin typeface="HGP創英角ｺﾞｼｯｸUB" panose="020B0900000000000000" pitchFamily="50" charset="-128"/>
                <a:ea typeface="HGP創英角ｺﾞｼｯｸUB" panose="020B0900000000000000" pitchFamily="50" charset="-128"/>
              </a:rPr>
              <a:t>69.1</a:t>
            </a:r>
          </a:p>
        </p:txBody>
      </p:sp>
      <p:sp>
        <p:nvSpPr>
          <p:cNvPr id="93" name="コンテンツ プレースホルダー 2"/>
          <p:cNvSpPr txBox="1">
            <a:spLocks/>
          </p:cNvSpPr>
          <p:nvPr/>
        </p:nvSpPr>
        <p:spPr>
          <a:xfrm>
            <a:off x="4436692" y="3238040"/>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43.5</a:t>
            </a:r>
          </a:p>
        </p:txBody>
      </p:sp>
      <p:sp>
        <p:nvSpPr>
          <p:cNvPr id="94" name="コンテンツ プレースホルダー 2"/>
          <p:cNvSpPr txBox="1">
            <a:spLocks/>
          </p:cNvSpPr>
          <p:nvPr/>
        </p:nvSpPr>
        <p:spPr>
          <a:xfrm>
            <a:off x="3311860" y="4072956"/>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25.1</a:t>
            </a:r>
          </a:p>
        </p:txBody>
      </p:sp>
      <p:sp>
        <p:nvSpPr>
          <p:cNvPr id="95" name="コンテンツ プレースホルダー 2"/>
          <p:cNvSpPr txBox="1">
            <a:spLocks/>
          </p:cNvSpPr>
          <p:nvPr/>
        </p:nvSpPr>
        <p:spPr>
          <a:xfrm>
            <a:off x="2006753" y="4641024"/>
            <a:ext cx="663571" cy="329184"/>
          </a:xfrm>
          <a:prstGeom prst="rect">
            <a:avLst/>
          </a:prstGeom>
          <a:solidFill>
            <a:schemeClr val="bg1"/>
          </a:solidFill>
          <a:effectLst/>
        </p:spPr>
        <p:txBody>
          <a:bodyPr wrap="none" lIns="36000" tIns="72000" rIns="3600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en-US" altLang="ja-JP" sz="2400" spc="-120" dirty="0">
                <a:solidFill>
                  <a:srgbClr val="0070C0"/>
                </a:solidFill>
                <a:latin typeface="HGP創英角ｺﾞｼｯｸUB" panose="020B0900000000000000" pitchFamily="50" charset="-128"/>
                <a:ea typeface="HGP創英角ｺﾞｼｯｸUB" panose="020B0900000000000000" pitchFamily="50" charset="-128"/>
              </a:rPr>
              <a:t>13.8</a:t>
            </a:r>
          </a:p>
        </p:txBody>
      </p:sp>
      <p:grpSp>
        <p:nvGrpSpPr>
          <p:cNvPr id="64" name="グループ化 63"/>
          <p:cNvGrpSpPr/>
          <p:nvPr/>
        </p:nvGrpSpPr>
        <p:grpSpPr>
          <a:xfrm>
            <a:off x="1187624" y="1881107"/>
            <a:ext cx="6575151" cy="3001701"/>
            <a:chOff x="1187624" y="1867459"/>
            <a:chExt cx="6575151" cy="3001701"/>
          </a:xfrm>
        </p:grpSpPr>
        <p:sp>
          <p:nvSpPr>
            <p:cNvPr id="39" name="フリーフォーム 38"/>
            <p:cNvSpPr/>
            <p:nvPr/>
          </p:nvSpPr>
          <p:spPr>
            <a:xfrm>
              <a:off x="1261958" y="1939679"/>
              <a:ext cx="6432698" cy="2857776"/>
            </a:xfrm>
            <a:custGeom>
              <a:avLst/>
              <a:gdLst>
                <a:gd name="connsiteX0" fmla="*/ 0 w 6666614"/>
                <a:gd name="connsiteY0" fmla="*/ 2636875 h 2636875"/>
                <a:gd name="connsiteX1" fmla="*/ 1073888 w 6666614"/>
                <a:gd name="connsiteY1" fmla="*/ 2307265 h 2636875"/>
                <a:gd name="connsiteX2" fmla="*/ 2147777 w 6666614"/>
                <a:gd name="connsiteY2" fmla="*/ 1733107 h 2636875"/>
                <a:gd name="connsiteX3" fmla="*/ 3232298 w 6666614"/>
                <a:gd name="connsiteY3" fmla="*/ 999461 h 2636875"/>
                <a:gd name="connsiteX4" fmla="*/ 4295553 w 6666614"/>
                <a:gd name="connsiteY4" fmla="*/ 457200 h 2636875"/>
                <a:gd name="connsiteX5" fmla="*/ 5369442 w 6666614"/>
                <a:gd name="connsiteY5" fmla="*/ 233917 h 2636875"/>
                <a:gd name="connsiteX6" fmla="*/ 6432698 w 6666614"/>
                <a:gd name="connsiteY6" fmla="*/ 159489 h 2636875"/>
                <a:gd name="connsiteX7" fmla="*/ 6432698 w 6666614"/>
                <a:gd name="connsiteY7" fmla="*/ 159489 h 2636875"/>
                <a:gd name="connsiteX8" fmla="*/ 6666614 w 6666614"/>
                <a:gd name="connsiteY8" fmla="*/ 0 h 2636875"/>
                <a:gd name="connsiteX0" fmla="*/ 0 w 6432698"/>
                <a:gd name="connsiteY0" fmla="*/ 2477386 h 2477386"/>
                <a:gd name="connsiteX1" fmla="*/ 1073888 w 6432698"/>
                <a:gd name="connsiteY1" fmla="*/ 2147776 h 2477386"/>
                <a:gd name="connsiteX2" fmla="*/ 2147777 w 6432698"/>
                <a:gd name="connsiteY2" fmla="*/ 1573618 h 2477386"/>
                <a:gd name="connsiteX3" fmla="*/ 3232298 w 6432698"/>
                <a:gd name="connsiteY3" fmla="*/ 839972 h 2477386"/>
                <a:gd name="connsiteX4" fmla="*/ 4295553 w 6432698"/>
                <a:gd name="connsiteY4" fmla="*/ 297711 h 2477386"/>
                <a:gd name="connsiteX5" fmla="*/ 5369442 w 6432698"/>
                <a:gd name="connsiteY5" fmla="*/ 74428 h 2477386"/>
                <a:gd name="connsiteX6" fmla="*/ 6432698 w 6432698"/>
                <a:gd name="connsiteY6" fmla="*/ 0 h 2477386"/>
                <a:gd name="connsiteX7" fmla="*/ 6432698 w 6432698"/>
                <a:gd name="connsiteY7" fmla="*/ 0 h 2477386"/>
                <a:gd name="connsiteX0" fmla="*/ 0 w 6425383"/>
                <a:gd name="connsiteY0" fmla="*/ 2016528 h 2147776"/>
                <a:gd name="connsiteX1" fmla="*/ 1066573 w 6425383"/>
                <a:gd name="connsiteY1" fmla="*/ 2147776 h 2147776"/>
                <a:gd name="connsiteX2" fmla="*/ 2140462 w 6425383"/>
                <a:gd name="connsiteY2" fmla="*/ 1573618 h 2147776"/>
                <a:gd name="connsiteX3" fmla="*/ 3224983 w 6425383"/>
                <a:gd name="connsiteY3" fmla="*/ 839972 h 2147776"/>
                <a:gd name="connsiteX4" fmla="*/ 4288238 w 6425383"/>
                <a:gd name="connsiteY4" fmla="*/ 297711 h 2147776"/>
                <a:gd name="connsiteX5" fmla="*/ 5362127 w 6425383"/>
                <a:gd name="connsiteY5" fmla="*/ 74428 h 2147776"/>
                <a:gd name="connsiteX6" fmla="*/ 6425383 w 6425383"/>
                <a:gd name="connsiteY6" fmla="*/ 0 h 2147776"/>
                <a:gd name="connsiteX7" fmla="*/ 6425383 w 6425383"/>
                <a:gd name="connsiteY7" fmla="*/ 0 h 2147776"/>
                <a:gd name="connsiteX0" fmla="*/ 0 w 6425383"/>
                <a:gd name="connsiteY0" fmla="*/ 2016528 h 2016528"/>
                <a:gd name="connsiteX1" fmla="*/ 1051943 w 6425383"/>
                <a:gd name="connsiteY1" fmla="*/ 1767385 h 2016528"/>
                <a:gd name="connsiteX2" fmla="*/ 2140462 w 6425383"/>
                <a:gd name="connsiteY2" fmla="*/ 1573618 h 2016528"/>
                <a:gd name="connsiteX3" fmla="*/ 3224983 w 6425383"/>
                <a:gd name="connsiteY3" fmla="*/ 839972 h 2016528"/>
                <a:gd name="connsiteX4" fmla="*/ 4288238 w 6425383"/>
                <a:gd name="connsiteY4" fmla="*/ 297711 h 2016528"/>
                <a:gd name="connsiteX5" fmla="*/ 5362127 w 6425383"/>
                <a:gd name="connsiteY5" fmla="*/ 74428 h 2016528"/>
                <a:gd name="connsiteX6" fmla="*/ 6425383 w 6425383"/>
                <a:gd name="connsiteY6" fmla="*/ 0 h 2016528"/>
                <a:gd name="connsiteX7" fmla="*/ 6425383 w 6425383"/>
                <a:gd name="connsiteY7" fmla="*/ 0 h 2016528"/>
                <a:gd name="connsiteX0" fmla="*/ 0 w 6425383"/>
                <a:gd name="connsiteY0" fmla="*/ 2016528 h 2016528"/>
                <a:gd name="connsiteX1" fmla="*/ 1051943 w 6425383"/>
                <a:gd name="connsiteY1" fmla="*/ 1767385 h 2016528"/>
                <a:gd name="connsiteX2" fmla="*/ 2125832 w 6425383"/>
                <a:gd name="connsiteY2" fmla="*/ 1237118 h 2016528"/>
                <a:gd name="connsiteX3" fmla="*/ 3224983 w 6425383"/>
                <a:gd name="connsiteY3" fmla="*/ 839972 h 2016528"/>
                <a:gd name="connsiteX4" fmla="*/ 4288238 w 6425383"/>
                <a:gd name="connsiteY4" fmla="*/ 297711 h 2016528"/>
                <a:gd name="connsiteX5" fmla="*/ 5362127 w 6425383"/>
                <a:gd name="connsiteY5" fmla="*/ 74428 h 2016528"/>
                <a:gd name="connsiteX6" fmla="*/ 6425383 w 6425383"/>
                <a:gd name="connsiteY6" fmla="*/ 0 h 2016528"/>
                <a:gd name="connsiteX7" fmla="*/ 6425383 w 6425383"/>
                <a:gd name="connsiteY7" fmla="*/ 0 h 2016528"/>
                <a:gd name="connsiteX0" fmla="*/ 0 w 6425383"/>
                <a:gd name="connsiteY0" fmla="*/ 2016528 h 2016528"/>
                <a:gd name="connsiteX1" fmla="*/ 1051943 w 6425383"/>
                <a:gd name="connsiteY1" fmla="*/ 1767385 h 2016528"/>
                <a:gd name="connsiteX2" fmla="*/ 2125832 w 6425383"/>
                <a:gd name="connsiteY2" fmla="*/ 1237118 h 2016528"/>
                <a:gd name="connsiteX3" fmla="*/ 3232299 w 6425383"/>
                <a:gd name="connsiteY3" fmla="*/ 423006 h 2016528"/>
                <a:gd name="connsiteX4" fmla="*/ 4288238 w 6425383"/>
                <a:gd name="connsiteY4" fmla="*/ 297711 h 2016528"/>
                <a:gd name="connsiteX5" fmla="*/ 5362127 w 6425383"/>
                <a:gd name="connsiteY5" fmla="*/ 74428 h 2016528"/>
                <a:gd name="connsiteX6" fmla="*/ 6425383 w 6425383"/>
                <a:gd name="connsiteY6" fmla="*/ 0 h 2016528"/>
                <a:gd name="connsiteX7" fmla="*/ 6425383 w 6425383"/>
                <a:gd name="connsiteY7" fmla="*/ 0 h 2016528"/>
                <a:gd name="connsiteX0" fmla="*/ 0 w 6425383"/>
                <a:gd name="connsiteY0" fmla="*/ 2413761 h 2413761"/>
                <a:gd name="connsiteX1" fmla="*/ 1051943 w 6425383"/>
                <a:gd name="connsiteY1" fmla="*/ 2164618 h 2413761"/>
                <a:gd name="connsiteX2" fmla="*/ 2125832 w 6425383"/>
                <a:gd name="connsiteY2" fmla="*/ 1634351 h 2413761"/>
                <a:gd name="connsiteX3" fmla="*/ 3232299 w 6425383"/>
                <a:gd name="connsiteY3" fmla="*/ 820239 h 2413761"/>
                <a:gd name="connsiteX4" fmla="*/ 4288238 w 6425383"/>
                <a:gd name="connsiteY4" fmla="*/ 0 h 2413761"/>
                <a:gd name="connsiteX5" fmla="*/ 5362127 w 6425383"/>
                <a:gd name="connsiteY5" fmla="*/ 471661 h 2413761"/>
                <a:gd name="connsiteX6" fmla="*/ 6425383 w 6425383"/>
                <a:gd name="connsiteY6" fmla="*/ 397233 h 2413761"/>
                <a:gd name="connsiteX7" fmla="*/ 6425383 w 6425383"/>
                <a:gd name="connsiteY7" fmla="*/ 397233 h 2413761"/>
                <a:gd name="connsiteX0" fmla="*/ 0 w 6425383"/>
                <a:gd name="connsiteY0" fmla="*/ 2776033 h 2776033"/>
                <a:gd name="connsiteX1" fmla="*/ 1051943 w 6425383"/>
                <a:gd name="connsiteY1" fmla="*/ 2526890 h 2776033"/>
                <a:gd name="connsiteX2" fmla="*/ 2125832 w 6425383"/>
                <a:gd name="connsiteY2" fmla="*/ 1996623 h 2776033"/>
                <a:gd name="connsiteX3" fmla="*/ 3232299 w 6425383"/>
                <a:gd name="connsiteY3" fmla="*/ 1182511 h 2776033"/>
                <a:gd name="connsiteX4" fmla="*/ 4288238 w 6425383"/>
                <a:gd name="connsiteY4" fmla="*/ 362272 h 2776033"/>
                <a:gd name="connsiteX5" fmla="*/ 5369442 w 6425383"/>
                <a:gd name="connsiteY5" fmla="*/ 0 h 2776033"/>
                <a:gd name="connsiteX6" fmla="*/ 6425383 w 6425383"/>
                <a:gd name="connsiteY6" fmla="*/ 759505 h 2776033"/>
                <a:gd name="connsiteX7" fmla="*/ 6425383 w 6425383"/>
                <a:gd name="connsiteY7" fmla="*/ 759505 h 2776033"/>
                <a:gd name="connsiteX0" fmla="*/ 0 w 6586318"/>
                <a:gd name="connsiteY0" fmla="*/ 2776033 h 2776033"/>
                <a:gd name="connsiteX1" fmla="*/ 1051943 w 6586318"/>
                <a:gd name="connsiteY1" fmla="*/ 2526890 h 2776033"/>
                <a:gd name="connsiteX2" fmla="*/ 2125832 w 6586318"/>
                <a:gd name="connsiteY2" fmla="*/ 1996623 h 2776033"/>
                <a:gd name="connsiteX3" fmla="*/ 3232299 w 6586318"/>
                <a:gd name="connsiteY3" fmla="*/ 1182511 h 2776033"/>
                <a:gd name="connsiteX4" fmla="*/ 4288238 w 6586318"/>
                <a:gd name="connsiteY4" fmla="*/ 362272 h 2776033"/>
                <a:gd name="connsiteX5" fmla="*/ 5369442 w 6586318"/>
                <a:gd name="connsiteY5" fmla="*/ 0 h 2776033"/>
                <a:gd name="connsiteX6" fmla="*/ 6425383 w 6586318"/>
                <a:gd name="connsiteY6" fmla="*/ 759505 h 2776033"/>
                <a:gd name="connsiteX7" fmla="*/ 6586318 w 6586318"/>
                <a:gd name="connsiteY7" fmla="*/ 1308145 h 2776033"/>
                <a:gd name="connsiteX0" fmla="*/ 0 w 6425383"/>
                <a:gd name="connsiteY0" fmla="*/ 2776033 h 2776033"/>
                <a:gd name="connsiteX1" fmla="*/ 1051943 w 6425383"/>
                <a:gd name="connsiteY1" fmla="*/ 2526890 h 2776033"/>
                <a:gd name="connsiteX2" fmla="*/ 2125832 w 6425383"/>
                <a:gd name="connsiteY2" fmla="*/ 1996623 h 2776033"/>
                <a:gd name="connsiteX3" fmla="*/ 3232299 w 6425383"/>
                <a:gd name="connsiteY3" fmla="*/ 1182511 h 2776033"/>
                <a:gd name="connsiteX4" fmla="*/ 4288238 w 6425383"/>
                <a:gd name="connsiteY4" fmla="*/ 362272 h 2776033"/>
                <a:gd name="connsiteX5" fmla="*/ 5369442 w 6425383"/>
                <a:gd name="connsiteY5" fmla="*/ 0 h 2776033"/>
                <a:gd name="connsiteX6" fmla="*/ 6425383 w 6425383"/>
                <a:gd name="connsiteY6" fmla="*/ 759505 h 2776033"/>
                <a:gd name="connsiteX0" fmla="*/ 0 w 6432698"/>
                <a:gd name="connsiteY0" fmla="*/ 2883011 h 2883011"/>
                <a:gd name="connsiteX1" fmla="*/ 1051943 w 6432698"/>
                <a:gd name="connsiteY1" fmla="*/ 2633868 h 2883011"/>
                <a:gd name="connsiteX2" fmla="*/ 2125832 w 6432698"/>
                <a:gd name="connsiteY2" fmla="*/ 2103601 h 2883011"/>
                <a:gd name="connsiteX3" fmla="*/ 3232299 w 6432698"/>
                <a:gd name="connsiteY3" fmla="*/ 1289489 h 2883011"/>
                <a:gd name="connsiteX4" fmla="*/ 4288238 w 6432698"/>
                <a:gd name="connsiteY4" fmla="*/ 469250 h 2883011"/>
                <a:gd name="connsiteX5" fmla="*/ 5369442 w 6432698"/>
                <a:gd name="connsiteY5" fmla="*/ 106978 h 2883011"/>
                <a:gd name="connsiteX6" fmla="*/ 6432698 w 6432698"/>
                <a:gd name="connsiteY6" fmla="*/ 54496 h 2883011"/>
                <a:gd name="connsiteX0" fmla="*/ 0 w 6432698"/>
                <a:gd name="connsiteY0" fmla="*/ 2828515 h 2828515"/>
                <a:gd name="connsiteX1" fmla="*/ 1051943 w 6432698"/>
                <a:gd name="connsiteY1" fmla="*/ 2579372 h 2828515"/>
                <a:gd name="connsiteX2" fmla="*/ 2125832 w 6432698"/>
                <a:gd name="connsiteY2" fmla="*/ 2049105 h 2828515"/>
                <a:gd name="connsiteX3" fmla="*/ 3232299 w 6432698"/>
                <a:gd name="connsiteY3" fmla="*/ 1234993 h 2828515"/>
                <a:gd name="connsiteX4" fmla="*/ 4288238 w 6432698"/>
                <a:gd name="connsiteY4" fmla="*/ 414754 h 2828515"/>
                <a:gd name="connsiteX5" fmla="*/ 5369442 w 6432698"/>
                <a:gd name="connsiteY5" fmla="*/ 52482 h 2828515"/>
                <a:gd name="connsiteX6" fmla="*/ 6432698 w 6432698"/>
                <a:gd name="connsiteY6" fmla="*/ 0 h 2828515"/>
                <a:gd name="connsiteX0" fmla="*/ 0 w 6432698"/>
                <a:gd name="connsiteY0" fmla="*/ 2828515 h 2828515"/>
                <a:gd name="connsiteX1" fmla="*/ 1051943 w 6432698"/>
                <a:gd name="connsiteY1" fmla="*/ 2579372 h 2828515"/>
                <a:gd name="connsiteX2" fmla="*/ 2125832 w 6432698"/>
                <a:gd name="connsiteY2" fmla="*/ 2049105 h 2828515"/>
                <a:gd name="connsiteX3" fmla="*/ 3232299 w 6432698"/>
                <a:gd name="connsiteY3" fmla="*/ 1234993 h 2828515"/>
                <a:gd name="connsiteX4" fmla="*/ 4288238 w 6432698"/>
                <a:gd name="connsiteY4" fmla="*/ 414754 h 2828515"/>
                <a:gd name="connsiteX5" fmla="*/ 5369442 w 6432698"/>
                <a:gd name="connsiteY5" fmla="*/ 52482 h 2828515"/>
                <a:gd name="connsiteX6" fmla="*/ 6432698 w 6432698"/>
                <a:gd name="connsiteY6" fmla="*/ 0 h 2828515"/>
                <a:gd name="connsiteX0" fmla="*/ 0 w 6432698"/>
                <a:gd name="connsiteY0" fmla="*/ 2857776 h 2857776"/>
                <a:gd name="connsiteX1" fmla="*/ 1051943 w 6432698"/>
                <a:gd name="connsiteY1" fmla="*/ 2608633 h 2857776"/>
                <a:gd name="connsiteX2" fmla="*/ 2125832 w 6432698"/>
                <a:gd name="connsiteY2" fmla="*/ 2078366 h 2857776"/>
                <a:gd name="connsiteX3" fmla="*/ 3232299 w 6432698"/>
                <a:gd name="connsiteY3" fmla="*/ 1264254 h 2857776"/>
                <a:gd name="connsiteX4" fmla="*/ 4288238 w 6432698"/>
                <a:gd name="connsiteY4" fmla="*/ 444015 h 2857776"/>
                <a:gd name="connsiteX5" fmla="*/ 5369442 w 6432698"/>
                <a:gd name="connsiteY5" fmla="*/ 81743 h 2857776"/>
                <a:gd name="connsiteX6" fmla="*/ 6432698 w 6432698"/>
                <a:gd name="connsiteY6" fmla="*/ 0 h 285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2698" h="2857776">
                  <a:moveTo>
                    <a:pt x="0" y="2857776"/>
                  </a:moveTo>
                  <a:lnTo>
                    <a:pt x="1051943" y="2608633"/>
                  </a:lnTo>
                  <a:lnTo>
                    <a:pt x="2125832" y="2078366"/>
                  </a:lnTo>
                  <a:lnTo>
                    <a:pt x="3232299" y="1264254"/>
                  </a:lnTo>
                  <a:lnTo>
                    <a:pt x="4288238" y="444015"/>
                  </a:lnTo>
                  <a:lnTo>
                    <a:pt x="5369442" y="81743"/>
                  </a:lnTo>
                  <a:lnTo>
                    <a:pt x="6432698" y="0"/>
                  </a:lnTo>
                </a:path>
              </a:pathLst>
            </a:cu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B0F0"/>
                </a:solidFill>
              </a:endParaRPr>
            </a:p>
          </p:txBody>
        </p:sp>
        <p:sp>
          <p:nvSpPr>
            <p:cNvPr id="50" name="円/楕円 49"/>
            <p:cNvSpPr/>
            <p:nvPr/>
          </p:nvSpPr>
          <p:spPr>
            <a:xfrm>
              <a:off x="2246370" y="4477643"/>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円/楕円 50"/>
            <p:cNvSpPr/>
            <p:nvPr/>
          </p:nvSpPr>
          <p:spPr>
            <a:xfrm>
              <a:off x="3325229" y="3946637"/>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円/楕円 51"/>
            <p:cNvSpPr/>
            <p:nvPr/>
          </p:nvSpPr>
          <p:spPr>
            <a:xfrm>
              <a:off x="4401034" y="3140968"/>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p:nvPr/>
          </p:nvSpPr>
          <p:spPr>
            <a:xfrm>
              <a:off x="5472100" y="2325998"/>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6552220" y="1948309"/>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a:off x="7618759" y="1867459"/>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円/楕円 62"/>
            <p:cNvSpPr/>
            <p:nvPr/>
          </p:nvSpPr>
          <p:spPr>
            <a:xfrm>
              <a:off x="1187624" y="4725144"/>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フリーフォーム 37"/>
          <p:cNvSpPr/>
          <p:nvPr/>
        </p:nvSpPr>
        <p:spPr>
          <a:xfrm>
            <a:off x="1254642" y="2065733"/>
            <a:ext cx="6432698" cy="2477386"/>
          </a:xfrm>
          <a:custGeom>
            <a:avLst/>
            <a:gdLst>
              <a:gd name="connsiteX0" fmla="*/ 0 w 6666614"/>
              <a:gd name="connsiteY0" fmla="*/ 2636875 h 2636875"/>
              <a:gd name="connsiteX1" fmla="*/ 1073888 w 6666614"/>
              <a:gd name="connsiteY1" fmla="*/ 2307265 h 2636875"/>
              <a:gd name="connsiteX2" fmla="*/ 2147777 w 6666614"/>
              <a:gd name="connsiteY2" fmla="*/ 1733107 h 2636875"/>
              <a:gd name="connsiteX3" fmla="*/ 3232298 w 6666614"/>
              <a:gd name="connsiteY3" fmla="*/ 999461 h 2636875"/>
              <a:gd name="connsiteX4" fmla="*/ 4295553 w 6666614"/>
              <a:gd name="connsiteY4" fmla="*/ 457200 h 2636875"/>
              <a:gd name="connsiteX5" fmla="*/ 5369442 w 6666614"/>
              <a:gd name="connsiteY5" fmla="*/ 233917 h 2636875"/>
              <a:gd name="connsiteX6" fmla="*/ 6432698 w 6666614"/>
              <a:gd name="connsiteY6" fmla="*/ 159489 h 2636875"/>
              <a:gd name="connsiteX7" fmla="*/ 6432698 w 6666614"/>
              <a:gd name="connsiteY7" fmla="*/ 159489 h 2636875"/>
              <a:gd name="connsiteX8" fmla="*/ 6666614 w 6666614"/>
              <a:gd name="connsiteY8" fmla="*/ 0 h 2636875"/>
              <a:gd name="connsiteX0" fmla="*/ 0 w 6432698"/>
              <a:gd name="connsiteY0" fmla="*/ 2477386 h 2477386"/>
              <a:gd name="connsiteX1" fmla="*/ 1073888 w 6432698"/>
              <a:gd name="connsiteY1" fmla="*/ 2147776 h 2477386"/>
              <a:gd name="connsiteX2" fmla="*/ 2147777 w 6432698"/>
              <a:gd name="connsiteY2" fmla="*/ 1573618 h 2477386"/>
              <a:gd name="connsiteX3" fmla="*/ 3232298 w 6432698"/>
              <a:gd name="connsiteY3" fmla="*/ 839972 h 2477386"/>
              <a:gd name="connsiteX4" fmla="*/ 4295553 w 6432698"/>
              <a:gd name="connsiteY4" fmla="*/ 297711 h 2477386"/>
              <a:gd name="connsiteX5" fmla="*/ 5369442 w 6432698"/>
              <a:gd name="connsiteY5" fmla="*/ 74428 h 2477386"/>
              <a:gd name="connsiteX6" fmla="*/ 6432698 w 6432698"/>
              <a:gd name="connsiteY6" fmla="*/ 0 h 2477386"/>
              <a:gd name="connsiteX7" fmla="*/ 6432698 w 6432698"/>
              <a:gd name="connsiteY7" fmla="*/ 0 h 2477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32698" h="2477386">
                <a:moveTo>
                  <a:pt x="0" y="2477386"/>
                </a:moveTo>
                <a:lnTo>
                  <a:pt x="1073888" y="2147776"/>
                </a:lnTo>
                <a:lnTo>
                  <a:pt x="2147777" y="1573618"/>
                </a:lnTo>
                <a:lnTo>
                  <a:pt x="3232298" y="839972"/>
                </a:lnTo>
                <a:lnTo>
                  <a:pt x="4295553" y="297711"/>
                </a:lnTo>
                <a:lnTo>
                  <a:pt x="5369442" y="74428"/>
                </a:lnTo>
                <a:lnTo>
                  <a:pt x="6432698" y="0"/>
                </a:lnTo>
                <a:lnTo>
                  <a:pt x="6432698" y="0"/>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円/楕円 48"/>
          <p:cNvSpPr/>
          <p:nvPr/>
        </p:nvSpPr>
        <p:spPr>
          <a:xfrm>
            <a:off x="1187624" y="4486764"/>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円/楕円 55"/>
          <p:cNvSpPr/>
          <p:nvPr/>
        </p:nvSpPr>
        <p:spPr>
          <a:xfrm>
            <a:off x="7618759" y="2002488"/>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円/楕円 56"/>
          <p:cNvSpPr/>
          <p:nvPr/>
        </p:nvSpPr>
        <p:spPr>
          <a:xfrm>
            <a:off x="6552220" y="2074496"/>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5472100" y="2285746"/>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59"/>
          <p:cNvSpPr/>
          <p:nvPr/>
        </p:nvSpPr>
        <p:spPr>
          <a:xfrm>
            <a:off x="4400822" y="2839634"/>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p:nvSpPr>
        <p:spPr>
          <a:xfrm>
            <a:off x="3325229" y="3568768"/>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円/楕円 61"/>
          <p:cNvSpPr/>
          <p:nvPr/>
        </p:nvSpPr>
        <p:spPr>
          <a:xfrm>
            <a:off x="2246370" y="4135778"/>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角丸四角形 87"/>
          <p:cNvSpPr/>
          <p:nvPr/>
        </p:nvSpPr>
        <p:spPr>
          <a:xfrm>
            <a:off x="1403648" y="1412776"/>
            <a:ext cx="1584176" cy="1224136"/>
          </a:xfrm>
          <a:prstGeom prst="roundRect">
            <a:avLst>
              <a:gd name="adj" fmla="val 10298"/>
            </a:avLst>
          </a:prstGeom>
          <a:solidFill>
            <a:schemeClr val="bg1"/>
          </a:solidFill>
          <a:ln w="38100">
            <a:solidFill>
              <a:srgbClr val="B9E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グループ化 41"/>
          <p:cNvGrpSpPr/>
          <p:nvPr/>
        </p:nvGrpSpPr>
        <p:grpSpPr>
          <a:xfrm>
            <a:off x="1588625" y="1673004"/>
            <a:ext cx="1122002" cy="658684"/>
            <a:chOff x="1588625" y="1673004"/>
            <a:chExt cx="1122002" cy="658684"/>
          </a:xfrm>
        </p:grpSpPr>
        <p:grpSp>
          <p:nvGrpSpPr>
            <p:cNvPr id="40" name="グループ化 39"/>
            <p:cNvGrpSpPr/>
            <p:nvPr/>
          </p:nvGrpSpPr>
          <p:grpSpPr>
            <a:xfrm>
              <a:off x="1588625" y="1673004"/>
              <a:ext cx="1122002" cy="282129"/>
              <a:chOff x="1588625" y="1673004"/>
              <a:chExt cx="1122002" cy="282129"/>
            </a:xfrm>
          </p:grpSpPr>
          <p:grpSp>
            <p:nvGrpSpPr>
              <p:cNvPr id="17" name="グループ化 16"/>
              <p:cNvGrpSpPr/>
              <p:nvPr/>
            </p:nvGrpSpPr>
            <p:grpSpPr>
              <a:xfrm>
                <a:off x="1588625" y="1742060"/>
                <a:ext cx="576064" cy="144016"/>
                <a:chOff x="6066166" y="3559728"/>
                <a:chExt cx="576064" cy="144016"/>
              </a:xfrm>
            </p:grpSpPr>
            <p:sp>
              <p:nvSpPr>
                <p:cNvPr id="16" name="正方形/長方形 15"/>
                <p:cNvSpPr/>
                <p:nvPr/>
              </p:nvSpPr>
              <p:spPr>
                <a:xfrm>
                  <a:off x="6066166" y="3631736"/>
                  <a:ext cx="576064" cy="0"/>
                </a:xfrm>
                <a:custGeom>
                  <a:avLst/>
                  <a:gdLst>
                    <a:gd name="connsiteX0" fmla="*/ 0 w 576064"/>
                    <a:gd name="connsiteY0" fmla="*/ 0 h 252028"/>
                    <a:gd name="connsiteX1" fmla="*/ 576064 w 576064"/>
                    <a:gd name="connsiteY1" fmla="*/ 0 h 252028"/>
                    <a:gd name="connsiteX2" fmla="*/ 576064 w 576064"/>
                    <a:gd name="connsiteY2" fmla="*/ 252028 h 252028"/>
                    <a:gd name="connsiteX3" fmla="*/ 0 w 576064"/>
                    <a:gd name="connsiteY3" fmla="*/ 252028 h 252028"/>
                    <a:gd name="connsiteX4" fmla="*/ 0 w 576064"/>
                    <a:gd name="connsiteY4" fmla="*/ 0 h 252028"/>
                    <a:gd name="connsiteX0" fmla="*/ 576064 w 667504"/>
                    <a:gd name="connsiteY0" fmla="*/ 252028 h 343468"/>
                    <a:gd name="connsiteX1" fmla="*/ 0 w 667504"/>
                    <a:gd name="connsiteY1" fmla="*/ 252028 h 343468"/>
                    <a:gd name="connsiteX2" fmla="*/ 0 w 667504"/>
                    <a:gd name="connsiteY2" fmla="*/ 0 h 343468"/>
                    <a:gd name="connsiteX3" fmla="*/ 576064 w 667504"/>
                    <a:gd name="connsiteY3" fmla="*/ 0 h 343468"/>
                    <a:gd name="connsiteX4" fmla="*/ 667504 w 667504"/>
                    <a:gd name="connsiteY4" fmla="*/ 343468 h 343468"/>
                    <a:gd name="connsiteX0" fmla="*/ 576064 w 576064"/>
                    <a:gd name="connsiteY0" fmla="*/ 252028 h 252028"/>
                    <a:gd name="connsiteX1" fmla="*/ 0 w 576064"/>
                    <a:gd name="connsiteY1" fmla="*/ 252028 h 252028"/>
                    <a:gd name="connsiteX2" fmla="*/ 0 w 576064"/>
                    <a:gd name="connsiteY2" fmla="*/ 0 h 252028"/>
                    <a:gd name="connsiteX3" fmla="*/ 576064 w 576064"/>
                    <a:gd name="connsiteY3" fmla="*/ 0 h 252028"/>
                    <a:gd name="connsiteX0" fmla="*/ 0 w 576064"/>
                    <a:gd name="connsiteY0" fmla="*/ 252028 h 252028"/>
                    <a:gd name="connsiteX1" fmla="*/ 0 w 576064"/>
                    <a:gd name="connsiteY1" fmla="*/ 0 h 252028"/>
                    <a:gd name="connsiteX2" fmla="*/ 576064 w 576064"/>
                    <a:gd name="connsiteY2" fmla="*/ 0 h 252028"/>
                    <a:gd name="connsiteX0" fmla="*/ 0 w 576064"/>
                    <a:gd name="connsiteY0" fmla="*/ 0 h 0"/>
                    <a:gd name="connsiteX1" fmla="*/ 576064 w 576064"/>
                    <a:gd name="connsiteY1" fmla="*/ 0 h 0"/>
                  </a:gdLst>
                  <a:ahLst/>
                  <a:cxnLst>
                    <a:cxn ang="0">
                      <a:pos x="connsiteX0" y="connsiteY0"/>
                    </a:cxn>
                    <a:cxn ang="0">
                      <a:pos x="connsiteX1" y="connsiteY1"/>
                    </a:cxn>
                  </a:cxnLst>
                  <a:rect l="l" t="t" r="r" b="b"/>
                  <a:pathLst>
                    <a:path w="576064">
                      <a:moveTo>
                        <a:pt x="0" y="0"/>
                      </a:moveTo>
                      <a:lnTo>
                        <a:pt x="576064" y="0"/>
                      </a:lnTo>
                    </a:path>
                  </a:pathLst>
                </a:custGeom>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円/楕円 80"/>
                <p:cNvSpPr/>
                <p:nvPr/>
              </p:nvSpPr>
              <p:spPr>
                <a:xfrm>
                  <a:off x="6282190" y="3559728"/>
                  <a:ext cx="144016" cy="1440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2" name="コンテンツ プレースホルダー 2"/>
              <p:cNvSpPr txBox="1">
                <a:spLocks/>
              </p:cNvSpPr>
              <p:nvPr/>
            </p:nvSpPr>
            <p:spPr>
              <a:xfrm>
                <a:off x="2187407" y="1673004"/>
                <a:ext cx="523220" cy="282129"/>
              </a:xfrm>
              <a:prstGeom prst="rect">
                <a:avLst/>
              </a:prstGeom>
              <a:effectLst>
                <a:glow rad="63500">
                  <a:schemeClr val="accent1">
                    <a:alpha val="40000"/>
                  </a:schemeClr>
                </a:glow>
              </a:effectLst>
            </p:spPr>
            <p:txBody>
              <a:bodyPr wrap="none"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200"/>
                  </a:lnSpc>
                  <a:buFont typeface="Arial" panose="020B0604020202020204" pitchFamily="34" charset="0"/>
                  <a:buNone/>
                </a:pPr>
                <a:r>
                  <a:rPr lang="ja-JP" altLang="en-US" sz="1800" spc="-120" dirty="0">
                    <a:solidFill>
                      <a:srgbClr val="002060"/>
                    </a:solidFill>
                    <a:latin typeface="HGPｺﾞｼｯｸE" panose="020B0900000000000000" pitchFamily="50" charset="-128"/>
                    <a:ea typeface="HGPｺﾞｼｯｸE" panose="020B0900000000000000" pitchFamily="50" charset="-128"/>
                  </a:rPr>
                  <a:t>男性</a:t>
                </a:r>
                <a:endParaRPr lang="en-US" altLang="ja-JP" sz="1800" spc="-120" dirty="0">
                  <a:solidFill>
                    <a:srgbClr val="002060"/>
                  </a:solidFill>
                  <a:latin typeface="HGPｺﾞｼｯｸE" panose="020B0900000000000000" pitchFamily="50" charset="-128"/>
                  <a:ea typeface="HGPｺﾞｼｯｸE" panose="020B0900000000000000" pitchFamily="50" charset="-128"/>
                </a:endParaRPr>
              </a:p>
            </p:txBody>
          </p:sp>
        </p:grpSp>
        <p:grpSp>
          <p:nvGrpSpPr>
            <p:cNvPr id="41" name="グループ化 40"/>
            <p:cNvGrpSpPr/>
            <p:nvPr/>
          </p:nvGrpSpPr>
          <p:grpSpPr>
            <a:xfrm>
              <a:off x="1588625" y="2049559"/>
              <a:ext cx="1122002" cy="282129"/>
              <a:chOff x="1588625" y="2049559"/>
              <a:chExt cx="1122002" cy="282129"/>
            </a:xfrm>
          </p:grpSpPr>
          <p:grpSp>
            <p:nvGrpSpPr>
              <p:cNvPr id="83" name="グループ化 82"/>
              <p:cNvGrpSpPr/>
              <p:nvPr/>
            </p:nvGrpSpPr>
            <p:grpSpPr>
              <a:xfrm>
                <a:off x="1588625" y="2118615"/>
                <a:ext cx="576064" cy="144016"/>
                <a:chOff x="6066166" y="3559728"/>
                <a:chExt cx="576064" cy="144016"/>
              </a:xfrm>
            </p:grpSpPr>
            <p:sp>
              <p:nvSpPr>
                <p:cNvPr id="84" name="円/楕円 83"/>
                <p:cNvSpPr/>
                <p:nvPr/>
              </p:nvSpPr>
              <p:spPr>
                <a:xfrm>
                  <a:off x="6282190" y="3559728"/>
                  <a:ext cx="144016" cy="144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15"/>
                <p:cNvSpPr/>
                <p:nvPr/>
              </p:nvSpPr>
              <p:spPr>
                <a:xfrm>
                  <a:off x="6066166" y="3631736"/>
                  <a:ext cx="576064" cy="0"/>
                </a:xfrm>
                <a:custGeom>
                  <a:avLst/>
                  <a:gdLst>
                    <a:gd name="connsiteX0" fmla="*/ 0 w 576064"/>
                    <a:gd name="connsiteY0" fmla="*/ 0 h 252028"/>
                    <a:gd name="connsiteX1" fmla="*/ 576064 w 576064"/>
                    <a:gd name="connsiteY1" fmla="*/ 0 h 252028"/>
                    <a:gd name="connsiteX2" fmla="*/ 576064 w 576064"/>
                    <a:gd name="connsiteY2" fmla="*/ 252028 h 252028"/>
                    <a:gd name="connsiteX3" fmla="*/ 0 w 576064"/>
                    <a:gd name="connsiteY3" fmla="*/ 252028 h 252028"/>
                    <a:gd name="connsiteX4" fmla="*/ 0 w 576064"/>
                    <a:gd name="connsiteY4" fmla="*/ 0 h 252028"/>
                    <a:gd name="connsiteX0" fmla="*/ 576064 w 667504"/>
                    <a:gd name="connsiteY0" fmla="*/ 252028 h 343468"/>
                    <a:gd name="connsiteX1" fmla="*/ 0 w 667504"/>
                    <a:gd name="connsiteY1" fmla="*/ 252028 h 343468"/>
                    <a:gd name="connsiteX2" fmla="*/ 0 w 667504"/>
                    <a:gd name="connsiteY2" fmla="*/ 0 h 343468"/>
                    <a:gd name="connsiteX3" fmla="*/ 576064 w 667504"/>
                    <a:gd name="connsiteY3" fmla="*/ 0 h 343468"/>
                    <a:gd name="connsiteX4" fmla="*/ 667504 w 667504"/>
                    <a:gd name="connsiteY4" fmla="*/ 343468 h 343468"/>
                    <a:gd name="connsiteX0" fmla="*/ 576064 w 576064"/>
                    <a:gd name="connsiteY0" fmla="*/ 252028 h 252028"/>
                    <a:gd name="connsiteX1" fmla="*/ 0 w 576064"/>
                    <a:gd name="connsiteY1" fmla="*/ 252028 h 252028"/>
                    <a:gd name="connsiteX2" fmla="*/ 0 w 576064"/>
                    <a:gd name="connsiteY2" fmla="*/ 0 h 252028"/>
                    <a:gd name="connsiteX3" fmla="*/ 576064 w 576064"/>
                    <a:gd name="connsiteY3" fmla="*/ 0 h 252028"/>
                    <a:gd name="connsiteX0" fmla="*/ 0 w 576064"/>
                    <a:gd name="connsiteY0" fmla="*/ 252028 h 252028"/>
                    <a:gd name="connsiteX1" fmla="*/ 0 w 576064"/>
                    <a:gd name="connsiteY1" fmla="*/ 0 h 252028"/>
                    <a:gd name="connsiteX2" fmla="*/ 576064 w 576064"/>
                    <a:gd name="connsiteY2" fmla="*/ 0 h 252028"/>
                    <a:gd name="connsiteX0" fmla="*/ 0 w 576064"/>
                    <a:gd name="connsiteY0" fmla="*/ 0 h 0"/>
                    <a:gd name="connsiteX1" fmla="*/ 576064 w 576064"/>
                    <a:gd name="connsiteY1" fmla="*/ 0 h 0"/>
                  </a:gdLst>
                  <a:ahLst/>
                  <a:cxnLst>
                    <a:cxn ang="0">
                      <a:pos x="connsiteX0" y="connsiteY0"/>
                    </a:cxn>
                    <a:cxn ang="0">
                      <a:pos x="connsiteX1" y="connsiteY1"/>
                    </a:cxn>
                  </a:cxnLst>
                  <a:rect l="l" t="t" r="r" b="b"/>
                  <a:pathLst>
                    <a:path w="576064">
                      <a:moveTo>
                        <a:pt x="0" y="0"/>
                      </a:moveTo>
                      <a:lnTo>
                        <a:pt x="576064" y="0"/>
                      </a:lnTo>
                    </a:path>
                  </a:pathLst>
                </a:custGeom>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6" name="コンテンツ プレースホルダー 2"/>
              <p:cNvSpPr txBox="1">
                <a:spLocks/>
              </p:cNvSpPr>
              <p:nvPr/>
            </p:nvSpPr>
            <p:spPr>
              <a:xfrm>
                <a:off x="2187407" y="2049559"/>
                <a:ext cx="523220" cy="282129"/>
              </a:xfrm>
              <a:prstGeom prst="rect">
                <a:avLst/>
              </a:prstGeom>
              <a:effectLst>
                <a:glow rad="63500">
                  <a:schemeClr val="accent1">
                    <a:alpha val="40000"/>
                  </a:schemeClr>
                </a:glow>
              </a:effectLst>
            </p:spPr>
            <p:txBody>
              <a:bodyPr wrap="none"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200"/>
                  </a:lnSpc>
                  <a:buFont typeface="Arial" panose="020B0604020202020204" pitchFamily="34" charset="0"/>
                  <a:buNone/>
                </a:pPr>
                <a:r>
                  <a:rPr lang="ja-JP" altLang="en-US" sz="1800" spc="-120" dirty="0">
                    <a:solidFill>
                      <a:srgbClr val="002060"/>
                    </a:solidFill>
                    <a:latin typeface="HGPｺﾞｼｯｸE" panose="020B0900000000000000" pitchFamily="50" charset="-128"/>
                    <a:ea typeface="HGPｺﾞｼｯｸE" panose="020B0900000000000000" pitchFamily="50" charset="-128"/>
                  </a:rPr>
                  <a:t>女性</a:t>
                </a:r>
                <a:endParaRPr lang="en-US" altLang="ja-JP" sz="1800" spc="-120" dirty="0">
                  <a:solidFill>
                    <a:srgbClr val="002060"/>
                  </a:solidFill>
                  <a:latin typeface="HGPｺﾞｼｯｸE" panose="020B0900000000000000" pitchFamily="50" charset="-128"/>
                  <a:ea typeface="HGPｺﾞｼｯｸE" panose="020B0900000000000000" pitchFamily="50" charset="-128"/>
                </a:endParaRPr>
              </a:p>
            </p:txBody>
          </p:sp>
        </p:grpSp>
      </p:grpSp>
    </p:spTree>
    <p:extLst>
      <p:ext uri="{BB962C8B-B14F-4D97-AF65-F5344CB8AC3E}">
        <p14:creationId xmlns:p14="http://schemas.microsoft.com/office/powerpoint/2010/main" val="2662844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2" name="正方形/長方形 21"/>
          <p:cNvSpPr/>
          <p:nvPr/>
        </p:nvSpPr>
        <p:spPr>
          <a:xfrm>
            <a:off x="2471429" y="429176"/>
            <a:ext cx="4201151" cy="410369"/>
          </a:xfrm>
          <a:prstGeom prst="rect">
            <a:avLst/>
          </a:prstGeom>
        </p:spPr>
        <p:txBody>
          <a:bodyPr wrap="none" tIns="0" bIns="0" anchor="ctr" anchorCtr="0">
            <a:spAutoFit/>
          </a:bodyPr>
          <a:lstStyle/>
          <a:p>
            <a:pPr algn="ctr">
              <a:lnSpc>
                <a:spcPts val="3200"/>
              </a:lnSpc>
              <a:spcBef>
                <a:spcPct val="0"/>
              </a:spcBef>
            </a:pP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性をめぐるさまざまな問題</a:t>
            </a:r>
          </a:p>
        </p:txBody>
      </p:sp>
      <p:sp>
        <p:nvSpPr>
          <p:cNvPr id="23" name="角丸四角形 22"/>
          <p:cNvSpPr/>
          <p:nvPr/>
        </p:nvSpPr>
        <p:spPr>
          <a:xfrm>
            <a:off x="3479110" y="1275430"/>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HGPｺﾞｼｯｸE" panose="020B0900000000000000" pitchFamily="50" charset="-128"/>
                <a:ea typeface="HGPｺﾞｼｯｸE" panose="020B0900000000000000" pitchFamily="50" charset="-128"/>
              </a:rPr>
              <a:t>デートＤＶ</a:t>
            </a:r>
          </a:p>
        </p:txBody>
      </p:sp>
      <p:sp>
        <p:nvSpPr>
          <p:cNvPr id="25" name="角丸四角形 24"/>
          <p:cNvSpPr/>
          <p:nvPr/>
        </p:nvSpPr>
        <p:spPr>
          <a:xfrm>
            <a:off x="1042988" y="2463069"/>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dirty="0">
                <a:solidFill>
                  <a:schemeClr val="bg1"/>
                </a:solidFill>
                <a:latin typeface="HGPｺﾞｼｯｸE" panose="020B0900000000000000" pitchFamily="50" charset="-128"/>
                <a:ea typeface="HGPｺﾞｼｯｸE" panose="020B0900000000000000" pitchFamily="50" charset="-128"/>
              </a:rPr>
              <a:t>レイプ</a:t>
            </a:r>
          </a:p>
        </p:txBody>
      </p:sp>
      <p:sp>
        <p:nvSpPr>
          <p:cNvPr id="32" name="角丸四角形 31"/>
          <p:cNvSpPr/>
          <p:nvPr/>
        </p:nvSpPr>
        <p:spPr>
          <a:xfrm>
            <a:off x="3479110" y="2463069"/>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HGPｺﾞｼｯｸE" panose="020B0900000000000000" pitchFamily="50" charset="-128"/>
                <a:ea typeface="HGPｺﾞｼｯｸE" panose="020B0900000000000000" pitchFamily="50" charset="-128"/>
              </a:rPr>
              <a:t>チカン</a:t>
            </a:r>
          </a:p>
        </p:txBody>
      </p:sp>
      <p:sp>
        <p:nvSpPr>
          <p:cNvPr id="33" name="角丸四角形 32"/>
          <p:cNvSpPr/>
          <p:nvPr/>
        </p:nvSpPr>
        <p:spPr>
          <a:xfrm>
            <a:off x="5917555" y="2463069"/>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HGPｺﾞｼｯｸE" panose="020B0900000000000000" pitchFamily="50" charset="-128"/>
                <a:ea typeface="HGPｺﾞｼｯｸE" panose="020B0900000000000000" pitchFamily="50" charset="-128"/>
              </a:rPr>
              <a:t>性虐待</a:t>
            </a:r>
          </a:p>
        </p:txBody>
      </p:sp>
      <p:grpSp>
        <p:nvGrpSpPr>
          <p:cNvPr id="3" name="グループ化 2"/>
          <p:cNvGrpSpPr/>
          <p:nvPr/>
        </p:nvGrpSpPr>
        <p:grpSpPr>
          <a:xfrm>
            <a:off x="2150546" y="3650708"/>
            <a:ext cx="4842908" cy="972000"/>
            <a:chOff x="2122046" y="3863368"/>
            <a:chExt cx="4842908" cy="972000"/>
          </a:xfrm>
        </p:grpSpPr>
        <p:sp>
          <p:nvSpPr>
            <p:cNvPr id="34" name="角丸四角形 33"/>
            <p:cNvSpPr/>
            <p:nvPr/>
          </p:nvSpPr>
          <p:spPr>
            <a:xfrm>
              <a:off x="2122046" y="3863368"/>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rPr>
                <a:t>望まない</a:t>
              </a:r>
              <a:endParaRPr lang="en-US" altLang="ja-JP" sz="2800" dirty="0">
                <a:solidFill>
                  <a:schemeClr val="bg1"/>
                </a:solidFill>
                <a:latin typeface="HGPｺﾞｼｯｸE" panose="020B0900000000000000" pitchFamily="50" charset="-128"/>
                <a:ea typeface="HGPｺﾞｼｯｸE" panose="020B0900000000000000" pitchFamily="50" charset="-128"/>
              </a:endParaRPr>
            </a:p>
            <a:p>
              <a:pPr algn="ctr">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rPr>
                <a:t>妊娠</a:t>
              </a:r>
            </a:p>
          </p:txBody>
        </p:sp>
        <p:sp>
          <p:nvSpPr>
            <p:cNvPr id="36" name="角丸四角形 35"/>
            <p:cNvSpPr/>
            <p:nvPr/>
          </p:nvSpPr>
          <p:spPr>
            <a:xfrm>
              <a:off x="4781496" y="3863368"/>
              <a:ext cx="2183458" cy="97200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HGPｺﾞｼｯｸE" panose="020B0900000000000000" pitchFamily="50" charset="-128"/>
                  <a:ea typeface="HGPｺﾞｼｯｸE" panose="020B0900000000000000" pitchFamily="50" charset="-128"/>
                </a:rPr>
                <a:t>性感染症</a:t>
              </a:r>
            </a:p>
          </p:txBody>
        </p:sp>
      </p:grpSp>
      <p:sp>
        <p:nvSpPr>
          <p:cNvPr id="27" name="Text Box 4"/>
          <p:cNvSpPr txBox="1">
            <a:spLocks noChangeArrowheads="1"/>
          </p:cNvSpPr>
          <p:nvPr/>
        </p:nvSpPr>
        <p:spPr bwMode="auto">
          <a:xfrm>
            <a:off x="1334735" y="5182490"/>
            <a:ext cx="6474528" cy="820738"/>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ctr">
              <a:buNone/>
              <a:defRPr/>
            </a:pPr>
            <a:r>
              <a:rPr lang="ja-JP" altLang="en-US" sz="3200" dirty="0">
                <a:latin typeface="HGP創英角ｺﾞｼｯｸUB" panose="020B0900000000000000" pitchFamily="50" charset="-128"/>
                <a:ea typeface="HGP創英角ｺﾞｼｯｸUB" panose="020B0900000000000000" pitchFamily="50" charset="-128"/>
              </a:rPr>
              <a:t>性的欲求を自分でコントロールすること</a:t>
            </a:r>
            <a:endParaRPr lang="en-US" altLang="ja-JP" sz="3200" dirty="0">
              <a:latin typeface="HGP創英角ｺﾞｼｯｸUB" panose="020B0900000000000000" pitchFamily="50" charset="-128"/>
              <a:ea typeface="HGP創英角ｺﾞｼｯｸUB" panose="020B0900000000000000" pitchFamily="50" charset="-128"/>
            </a:endParaRPr>
          </a:p>
          <a:p>
            <a:pPr marL="0" indent="0" algn="ctr">
              <a:buNone/>
              <a:defRPr/>
            </a:pPr>
            <a:r>
              <a:rPr lang="ja-JP" altLang="en-US" sz="3200" dirty="0">
                <a:latin typeface="HGP創英角ｺﾞｼｯｸUB" panose="020B0900000000000000" pitchFamily="50" charset="-128"/>
                <a:ea typeface="HGP創英角ｺﾞｼｯｸUB" panose="020B0900000000000000" pitchFamily="50" charset="-128"/>
              </a:rPr>
              <a:t>「Ｎ</a:t>
            </a:r>
            <a:r>
              <a:rPr lang="ja-JP" altLang="en-US" sz="3200" spc="-600" dirty="0">
                <a:latin typeface="HGP創英角ｺﾞｼｯｸUB" panose="020B0900000000000000" pitchFamily="50" charset="-128"/>
                <a:ea typeface="HGP創英角ｺﾞｼｯｸUB" panose="020B0900000000000000" pitchFamily="50" charset="-128"/>
              </a:rPr>
              <a:t>Ｏ！</a:t>
            </a:r>
            <a:r>
              <a:rPr lang="ja-JP" altLang="en-US" sz="3200" dirty="0">
                <a:latin typeface="HGP創英角ｺﾞｼｯｸUB" panose="020B0900000000000000" pitchFamily="50" charset="-128"/>
                <a:ea typeface="HGP創英角ｺﾞｼｯｸUB" panose="020B0900000000000000" pitchFamily="50" charset="-128"/>
              </a:rPr>
              <a:t>」と言えること</a:t>
            </a:r>
          </a:p>
        </p:txBody>
      </p:sp>
      <p:grpSp>
        <p:nvGrpSpPr>
          <p:cNvPr id="28" name="グループ化 27"/>
          <p:cNvGrpSpPr/>
          <p:nvPr/>
        </p:nvGrpSpPr>
        <p:grpSpPr>
          <a:xfrm>
            <a:off x="708939" y="4009477"/>
            <a:ext cx="1310508" cy="1217993"/>
            <a:chOff x="1428585" y="1555318"/>
            <a:chExt cx="1310508" cy="1217993"/>
          </a:xfrm>
        </p:grpSpPr>
        <p:sp>
          <p:nvSpPr>
            <p:cNvPr id="29" name="二等辺三角形 28"/>
            <p:cNvSpPr/>
            <p:nvPr/>
          </p:nvSpPr>
          <p:spPr>
            <a:xfrm rot="9791689">
              <a:off x="2013991" y="1969159"/>
              <a:ext cx="393601" cy="804152"/>
            </a:xfrm>
            <a:prstGeom prst="triangl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円/楕円 29"/>
            <p:cNvSpPr/>
            <p:nvPr/>
          </p:nvSpPr>
          <p:spPr>
            <a:xfrm>
              <a:off x="1428585" y="1555318"/>
              <a:ext cx="1310508" cy="1001492"/>
            </a:xfrm>
            <a:prstGeom prst="ellips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タイトル プレースホルダー 1"/>
            <p:cNvSpPr txBox="1">
              <a:spLocks/>
            </p:cNvSpPr>
            <p:nvPr/>
          </p:nvSpPr>
          <p:spPr>
            <a:xfrm>
              <a:off x="1551482" y="1825232"/>
              <a:ext cx="1064715" cy="461665"/>
            </a:xfrm>
            <a:prstGeom prst="rect">
              <a:avLst/>
            </a:prstGeom>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200" spc="-200" dirty="0">
                  <a:solidFill>
                    <a:schemeClr val="bg1"/>
                  </a:solidFill>
                  <a:effectLst/>
                </a:rPr>
                <a:t>大 切</a:t>
              </a:r>
            </a:p>
          </p:txBody>
        </p:sp>
      </p:grpSp>
    </p:spTree>
    <p:extLst>
      <p:ext uri="{BB962C8B-B14F-4D97-AF65-F5344CB8AC3E}">
        <p14:creationId xmlns:p14="http://schemas.microsoft.com/office/powerpoint/2010/main" val="53429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2" name="正方形/長方形 21"/>
          <p:cNvSpPr/>
          <p:nvPr/>
        </p:nvSpPr>
        <p:spPr>
          <a:xfrm>
            <a:off x="1767393" y="429176"/>
            <a:ext cx="5609228" cy="410369"/>
          </a:xfrm>
          <a:prstGeom prst="rect">
            <a:avLst/>
          </a:prstGeom>
        </p:spPr>
        <p:txBody>
          <a:bodyPr wrap="none" tIns="0" bIns="0" anchor="ctr" anchorCtr="0">
            <a:spAutoFit/>
          </a:bodyPr>
          <a:lstStyle/>
          <a:p>
            <a:pPr algn="ctr">
              <a:lnSpc>
                <a:spcPts val="3200"/>
              </a:lnSpc>
              <a:spcBef>
                <a:spcPct val="0"/>
              </a:spcBef>
            </a:pP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マスター</a:t>
            </a:r>
            <a:r>
              <a:rPr lang="ja-JP" altLang="en-US" sz="3000" kern="900" spc="-140" dirty="0" err="1">
                <a:solidFill>
                  <a:schemeClr val="bg1"/>
                </a:solidFill>
                <a:latin typeface="HGPｺﾞｼｯｸE" panose="020B0900000000000000" pitchFamily="50" charset="-128"/>
                <a:ea typeface="HGPｺﾞｼｯｸE" panose="020B0900000000000000" pitchFamily="50" charset="-128"/>
                <a:cs typeface="+mj-cs"/>
              </a:rPr>
              <a:t>べ</a:t>
            </a: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ーション</a:t>
            </a:r>
            <a:r>
              <a:rPr lang="ja-JP" altLang="en-US" sz="2400" kern="900" spc="-140" dirty="0">
                <a:solidFill>
                  <a:schemeClr val="bg1"/>
                </a:solidFill>
                <a:latin typeface="HGPｺﾞｼｯｸE" panose="020B0900000000000000" pitchFamily="50" charset="-128"/>
                <a:ea typeface="HGPｺﾞｼｯｸE" panose="020B0900000000000000" pitchFamily="50" charset="-128"/>
                <a:cs typeface="+mj-cs"/>
              </a:rPr>
              <a:t>（シングル・セックス）</a:t>
            </a:r>
          </a:p>
        </p:txBody>
      </p:sp>
      <p:sp>
        <p:nvSpPr>
          <p:cNvPr id="27" name="Text Box 4"/>
          <p:cNvSpPr txBox="1">
            <a:spLocks noChangeArrowheads="1"/>
          </p:cNvSpPr>
          <p:nvPr/>
        </p:nvSpPr>
        <p:spPr bwMode="auto">
          <a:xfrm>
            <a:off x="1746172" y="1736229"/>
            <a:ext cx="5757987" cy="3385542"/>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ct val="100000"/>
              </a:lnSpc>
              <a:buNone/>
              <a:defRPr/>
            </a:pPr>
            <a:r>
              <a:rPr lang="ja-JP" altLang="en-US" sz="4400" dirty="0">
                <a:solidFill>
                  <a:srgbClr val="00B0F0"/>
                </a:solidFill>
                <a:latin typeface="HGP創英角ｺﾞｼｯｸUB" panose="020B0900000000000000" pitchFamily="50" charset="-128"/>
                <a:ea typeface="HGP創英角ｺﾞｼｯｸUB" panose="020B0900000000000000" pitchFamily="50" charset="-128"/>
              </a:rPr>
              <a:t>● </a:t>
            </a:r>
            <a:r>
              <a:rPr lang="ja-JP" altLang="en-US" sz="4400" dirty="0">
                <a:latin typeface="HGP創英角ｺﾞｼｯｸUB" panose="020B0900000000000000" pitchFamily="50" charset="-128"/>
                <a:ea typeface="HGP創英角ｺﾞｼｯｸUB" panose="020B0900000000000000" pitchFamily="50" charset="-128"/>
              </a:rPr>
              <a:t>していい？いけない？</a:t>
            </a:r>
            <a:endParaRPr lang="en-US" altLang="ja-JP" sz="4400" dirty="0">
              <a:latin typeface="HGP創英角ｺﾞｼｯｸUB" panose="020B0900000000000000" pitchFamily="50" charset="-128"/>
              <a:ea typeface="HGP創英角ｺﾞｼｯｸUB" panose="020B0900000000000000" pitchFamily="50" charset="-128"/>
            </a:endParaRPr>
          </a:p>
          <a:p>
            <a:pPr marL="0" indent="0">
              <a:lnSpc>
                <a:spcPct val="100000"/>
              </a:lnSpc>
              <a:buNone/>
              <a:defRPr/>
            </a:pPr>
            <a:endParaRPr lang="en-US" altLang="ja-JP" sz="4400" dirty="0">
              <a:latin typeface="HGP創英角ｺﾞｼｯｸUB" panose="020B0900000000000000" pitchFamily="50" charset="-128"/>
              <a:ea typeface="HGP創英角ｺﾞｼｯｸUB" panose="020B0900000000000000" pitchFamily="50" charset="-128"/>
            </a:endParaRPr>
          </a:p>
          <a:p>
            <a:pPr marL="0" indent="0">
              <a:lnSpc>
                <a:spcPct val="100000"/>
              </a:lnSpc>
              <a:buNone/>
              <a:defRPr/>
            </a:pPr>
            <a:r>
              <a:rPr lang="ja-JP" altLang="en-US" sz="4400" dirty="0">
                <a:solidFill>
                  <a:srgbClr val="00B0F0"/>
                </a:solidFill>
                <a:latin typeface="HGP創英角ｺﾞｼｯｸUB" panose="020B0900000000000000" pitchFamily="50" charset="-128"/>
                <a:ea typeface="HGP創英角ｺﾞｼｯｸUB" panose="020B0900000000000000" pitchFamily="50" charset="-128"/>
              </a:rPr>
              <a:t>● </a:t>
            </a:r>
            <a:r>
              <a:rPr lang="ja-JP" altLang="en-US" sz="4400" dirty="0">
                <a:latin typeface="HGP創英角ｺﾞｼｯｸUB" panose="020B0900000000000000" pitchFamily="50" charset="-128"/>
                <a:ea typeface="HGP創英角ｺﾞｼｯｸUB" panose="020B0900000000000000" pitchFamily="50" charset="-128"/>
              </a:rPr>
              <a:t>何回もしていい？</a:t>
            </a:r>
            <a:endParaRPr lang="en-US" altLang="ja-JP" sz="4400" dirty="0">
              <a:latin typeface="HGP創英角ｺﾞｼｯｸUB" panose="020B0900000000000000" pitchFamily="50" charset="-128"/>
              <a:ea typeface="HGP創英角ｺﾞｼｯｸUB" panose="020B0900000000000000" pitchFamily="50" charset="-128"/>
            </a:endParaRPr>
          </a:p>
          <a:p>
            <a:pPr marL="0" indent="0">
              <a:lnSpc>
                <a:spcPct val="100000"/>
              </a:lnSpc>
              <a:buNone/>
              <a:defRPr/>
            </a:pPr>
            <a:endParaRPr lang="en-US" altLang="ja-JP" sz="4400" dirty="0">
              <a:latin typeface="HGP創英角ｺﾞｼｯｸUB" panose="020B0900000000000000" pitchFamily="50" charset="-128"/>
              <a:ea typeface="HGP創英角ｺﾞｼｯｸUB" panose="020B0900000000000000" pitchFamily="50" charset="-128"/>
            </a:endParaRPr>
          </a:p>
          <a:p>
            <a:pPr marL="0" indent="0">
              <a:lnSpc>
                <a:spcPct val="100000"/>
              </a:lnSpc>
              <a:buNone/>
              <a:defRPr/>
            </a:pPr>
            <a:r>
              <a:rPr lang="ja-JP" altLang="en-US" sz="4400" dirty="0">
                <a:solidFill>
                  <a:srgbClr val="00B0F0"/>
                </a:solidFill>
                <a:latin typeface="HGP創英角ｺﾞｼｯｸUB" panose="020B0900000000000000" pitchFamily="50" charset="-128"/>
                <a:ea typeface="HGP創英角ｺﾞｼｯｸUB" panose="020B0900000000000000" pitchFamily="50" charset="-128"/>
              </a:rPr>
              <a:t>● </a:t>
            </a:r>
            <a:r>
              <a:rPr lang="ja-JP" altLang="en-US" sz="4400" dirty="0">
                <a:latin typeface="HGP創英角ｺﾞｼｯｸUB" panose="020B0900000000000000" pitchFamily="50" charset="-128"/>
                <a:ea typeface="HGP創英角ｺﾞｼｯｸUB" panose="020B0900000000000000" pitchFamily="50" charset="-128"/>
              </a:rPr>
              <a:t>女の子もしていい？</a:t>
            </a:r>
            <a:endParaRPr lang="en-US" altLang="ja-JP" sz="44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3532992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2" name="正方形/長方形 21"/>
          <p:cNvSpPr/>
          <p:nvPr/>
        </p:nvSpPr>
        <p:spPr>
          <a:xfrm>
            <a:off x="757500" y="429176"/>
            <a:ext cx="7629012" cy="410369"/>
          </a:xfrm>
          <a:prstGeom prst="rect">
            <a:avLst/>
          </a:prstGeom>
        </p:spPr>
        <p:txBody>
          <a:bodyPr wrap="none" tIns="0" bIns="0" anchor="ctr" anchorCtr="0">
            <a:spAutoFit/>
          </a:bodyPr>
          <a:lstStyle/>
          <a:p>
            <a:pPr algn="ctr">
              <a:lnSpc>
                <a:spcPts val="3200"/>
              </a:lnSpc>
              <a:spcBef>
                <a:spcPct val="0"/>
              </a:spcBef>
            </a:pPr>
            <a:r>
              <a:rPr lang="ja-JP" altLang="en-US" sz="3000" spc="-200" dirty="0">
                <a:solidFill>
                  <a:schemeClr val="bg1"/>
                </a:solidFill>
                <a:latin typeface="HGPｺﾞｼｯｸE" panose="020B0900000000000000" pitchFamily="50" charset="-128"/>
                <a:ea typeface="HGPｺﾞｼｯｸE" panose="020B0900000000000000" pitchFamily="50" charset="-128"/>
              </a:rPr>
              <a:t>リプロダクティブヘルス</a:t>
            </a:r>
            <a:r>
              <a:rPr lang="en-US" altLang="ja-JP" sz="3000" spc="-200" dirty="0">
                <a:solidFill>
                  <a:schemeClr val="bg1"/>
                </a:solidFill>
                <a:latin typeface="HGPｺﾞｼｯｸE" panose="020B0900000000000000" pitchFamily="50" charset="-128"/>
                <a:ea typeface="HGPｺﾞｼｯｸE" panose="020B0900000000000000" pitchFamily="50" charset="-128"/>
              </a:rPr>
              <a:t>/</a:t>
            </a:r>
            <a:r>
              <a:rPr lang="ja-JP" altLang="en-US" sz="3000" spc="-200" dirty="0">
                <a:solidFill>
                  <a:schemeClr val="bg1"/>
                </a:solidFill>
                <a:latin typeface="HGPｺﾞｼｯｸE" panose="020B0900000000000000" pitchFamily="50" charset="-128"/>
                <a:ea typeface="HGPｺﾞｼｯｸE" panose="020B0900000000000000" pitchFamily="50" charset="-128"/>
              </a:rPr>
              <a:t>ライツ</a:t>
            </a:r>
            <a:r>
              <a:rPr lang="ja-JP" altLang="en-US" sz="2400" spc="-100" dirty="0">
                <a:solidFill>
                  <a:schemeClr val="bg1"/>
                </a:solidFill>
                <a:latin typeface="HGPｺﾞｼｯｸE" panose="020B0900000000000000" pitchFamily="50" charset="-128"/>
                <a:ea typeface="HGPｺﾞｼｯｸE" panose="020B0900000000000000" pitchFamily="50" charset="-128"/>
              </a:rPr>
              <a:t>（性と生殖の健康</a:t>
            </a:r>
            <a:r>
              <a:rPr lang="en-US" altLang="ja-JP" sz="2400" spc="-100" dirty="0">
                <a:solidFill>
                  <a:schemeClr val="bg1"/>
                </a:solidFill>
                <a:latin typeface="HGPｺﾞｼｯｸE" panose="020B0900000000000000" pitchFamily="50" charset="-128"/>
                <a:ea typeface="HGPｺﾞｼｯｸE" panose="020B0900000000000000" pitchFamily="50" charset="-128"/>
              </a:rPr>
              <a:t>/</a:t>
            </a:r>
            <a:r>
              <a:rPr lang="ja-JP" altLang="en-US" sz="2400" spc="-100" dirty="0">
                <a:solidFill>
                  <a:schemeClr val="bg1"/>
                </a:solidFill>
                <a:latin typeface="HGPｺﾞｼｯｸE" panose="020B0900000000000000" pitchFamily="50" charset="-128"/>
                <a:ea typeface="HGPｺﾞｼｯｸE" panose="020B0900000000000000" pitchFamily="50" charset="-128"/>
              </a:rPr>
              <a:t>権利</a:t>
            </a:r>
            <a:r>
              <a:rPr lang="ja-JP" altLang="en-US" sz="2400" spc="-150" dirty="0">
                <a:solidFill>
                  <a:schemeClr val="bg1"/>
                </a:solidFill>
                <a:latin typeface="HGPｺﾞｼｯｸE" panose="020B0900000000000000" pitchFamily="50" charset="-128"/>
                <a:ea typeface="HGPｺﾞｼｯｸE" panose="020B0900000000000000" pitchFamily="50" charset="-128"/>
              </a:rPr>
              <a:t>）</a:t>
            </a:r>
            <a:endParaRPr lang="ja-JP" altLang="en-US" sz="2400" kern="900" spc="-150" dirty="0">
              <a:solidFill>
                <a:schemeClr val="bg1"/>
              </a:solidFill>
              <a:latin typeface="HGPｺﾞｼｯｸE" panose="020B0900000000000000" pitchFamily="50" charset="-128"/>
              <a:ea typeface="HGPｺﾞｼｯｸE" panose="020B0900000000000000" pitchFamily="50" charset="-128"/>
              <a:cs typeface="+mj-cs"/>
            </a:endParaRPr>
          </a:p>
        </p:txBody>
      </p:sp>
      <p:sp>
        <p:nvSpPr>
          <p:cNvPr id="20" name="Text Box 4"/>
          <p:cNvSpPr txBox="1">
            <a:spLocks noChangeArrowheads="1"/>
          </p:cNvSpPr>
          <p:nvPr/>
        </p:nvSpPr>
        <p:spPr bwMode="auto">
          <a:xfrm>
            <a:off x="590781" y="1375023"/>
            <a:ext cx="8063105" cy="3898503"/>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3800"/>
              </a:lnSpc>
              <a:buNone/>
              <a:defRPr/>
            </a:pPr>
            <a:r>
              <a:rPr lang="ja-JP" altLang="en-US" sz="2400" spc="70" dirty="0"/>
              <a:t>リプロダクティブヘルス（</a:t>
            </a:r>
            <a:r>
              <a:rPr lang="en-US" altLang="ja-JP" sz="2400" spc="70" dirty="0"/>
              <a:t>reproductive health</a:t>
            </a:r>
            <a:r>
              <a:rPr lang="ja-JP" altLang="en-US" sz="2400" spc="70" dirty="0"/>
              <a:t>）とは、人間の</a:t>
            </a:r>
            <a:endParaRPr lang="en-US" altLang="ja-JP" sz="2400" spc="70" dirty="0"/>
          </a:p>
          <a:p>
            <a:pPr marL="0" indent="0">
              <a:lnSpc>
                <a:spcPts val="3800"/>
              </a:lnSpc>
              <a:buNone/>
              <a:defRPr/>
            </a:pPr>
            <a:r>
              <a:rPr lang="ja-JP" altLang="en-US" sz="2400" dirty="0"/>
              <a:t>生殖システム、その機能と（活動）過程のすべての側面において、</a:t>
            </a:r>
            <a:endParaRPr lang="en-US" altLang="ja-JP" sz="2400" dirty="0"/>
          </a:p>
          <a:p>
            <a:pPr marL="0" indent="0">
              <a:lnSpc>
                <a:spcPts val="3800"/>
              </a:lnSpc>
              <a:buNone/>
              <a:defRPr/>
            </a:pPr>
            <a:r>
              <a:rPr lang="ja-JP" altLang="en-US" sz="2400" spc="100" dirty="0"/>
              <a:t>単に疾病、障害がないというばかりでなく、身体的、精神的、</a:t>
            </a:r>
            <a:endParaRPr lang="en-US" altLang="ja-JP" sz="2400" spc="100" dirty="0"/>
          </a:p>
          <a:p>
            <a:pPr marL="0" indent="0">
              <a:lnSpc>
                <a:spcPts val="3800"/>
              </a:lnSpc>
              <a:buNone/>
              <a:defRPr/>
            </a:pPr>
            <a:r>
              <a:rPr lang="ja-JP" altLang="en-US" sz="2400" spc="0" dirty="0"/>
              <a:t>社会的に完全に良好な状態にあることを指す。</a:t>
            </a:r>
            <a:endParaRPr lang="en-US" altLang="ja-JP" sz="2400" spc="0" dirty="0"/>
          </a:p>
          <a:p>
            <a:pPr marL="0" indent="0">
              <a:lnSpc>
                <a:spcPts val="3800"/>
              </a:lnSpc>
              <a:buNone/>
              <a:defRPr/>
            </a:pPr>
            <a:r>
              <a:rPr lang="ja-JP" altLang="en-US" sz="2400" spc="-80" dirty="0"/>
              <a:t>したがって、リプロダクティブヘルスは、人々が安全で満ち足りた</a:t>
            </a:r>
            <a:endParaRPr lang="en-US" altLang="ja-JP" sz="2400" spc="-80" dirty="0"/>
          </a:p>
          <a:p>
            <a:pPr marL="0" indent="0">
              <a:lnSpc>
                <a:spcPts val="3800"/>
              </a:lnSpc>
              <a:buNone/>
              <a:defRPr/>
            </a:pPr>
            <a:r>
              <a:rPr lang="ja-JP" altLang="en-US" sz="2400" spc="-70" dirty="0"/>
              <a:t>性生活をいとなむことができ、生殖能力をもち、子どもを産むか</a:t>
            </a:r>
            <a:endParaRPr lang="en-US" altLang="ja-JP" sz="2400" spc="-70" dirty="0"/>
          </a:p>
          <a:p>
            <a:pPr marL="0" indent="0">
              <a:lnSpc>
                <a:spcPts val="3800"/>
              </a:lnSpc>
              <a:buNone/>
              <a:defRPr/>
            </a:pPr>
            <a:r>
              <a:rPr lang="ja-JP" altLang="en-US" sz="2400" spc="-80" dirty="0"/>
              <a:t>産まないか、いつ産むか、何人産むかを決める自由をもつことを</a:t>
            </a:r>
            <a:endParaRPr lang="en-US" altLang="ja-JP" sz="2400" spc="-80" dirty="0"/>
          </a:p>
          <a:p>
            <a:pPr marL="0" indent="0">
              <a:lnSpc>
                <a:spcPts val="3800"/>
              </a:lnSpc>
              <a:buNone/>
              <a:defRPr/>
            </a:pPr>
            <a:r>
              <a:rPr lang="ja-JP" altLang="en-US" sz="2400" spc="0" dirty="0"/>
              <a:t>意味する。</a:t>
            </a:r>
            <a:endParaRPr lang="en-US" altLang="ja-JP" sz="2400" spc="0" dirty="0"/>
          </a:p>
        </p:txBody>
      </p:sp>
      <p:sp>
        <p:nvSpPr>
          <p:cNvPr id="23" name="テキスト ボックス 2"/>
          <p:cNvSpPr txBox="1">
            <a:spLocks noChangeArrowheads="1"/>
          </p:cNvSpPr>
          <p:nvPr/>
        </p:nvSpPr>
        <p:spPr bwMode="auto">
          <a:xfrm>
            <a:off x="3548921" y="6238800"/>
            <a:ext cx="5123518" cy="256480"/>
          </a:xfrm>
          <a:prstGeom prst="rect">
            <a:avLst/>
          </a:prstGeom>
          <a:extLst/>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r">
              <a:lnSpc>
                <a:spcPts val="2000"/>
              </a:lnSpc>
            </a:pPr>
            <a:r>
              <a:rPr lang="ja-JP" altLang="en-US" sz="1400" spc="0" dirty="0">
                <a:latin typeface="HGSｺﾞｼｯｸE" panose="020B0900000000000000" pitchFamily="50" charset="-128"/>
                <a:ea typeface="HGSｺﾞｼｯｸE" panose="020B0900000000000000" pitchFamily="50" charset="-128"/>
              </a:rPr>
              <a:t>（</a:t>
            </a:r>
            <a:r>
              <a:rPr lang="en-US" altLang="ja-JP" sz="1400" spc="0" dirty="0">
                <a:latin typeface="HGSｺﾞｼｯｸE" panose="020B0900000000000000" pitchFamily="50" charset="-128"/>
                <a:ea typeface="HGSｺﾞｼｯｸE" panose="020B0900000000000000" pitchFamily="50" charset="-128"/>
              </a:rPr>
              <a:t>1994</a:t>
            </a:r>
            <a:r>
              <a:rPr lang="ja-JP" altLang="en-US" sz="1400" spc="0" dirty="0">
                <a:latin typeface="HGSｺﾞｼｯｸE" panose="020B0900000000000000" pitchFamily="50" charset="-128"/>
                <a:ea typeface="HGSｺﾞｼｯｸE" panose="020B0900000000000000" pitchFamily="50" charset="-128"/>
              </a:rPr>
              <a:t>年 カイロ国際人口・開発会議「行動計画」より抜粋）</a:t>
            </a:r>
          </a:p>
        </p:txBody>
      </p:sp>
    </p:spTree>
    <p:extLst>
      <p:ext uri="{BB962C8B-B14F-4D97-AF65-F5344CB8AC3E}">
        <p14:creationId xmlns:p14="http://schemas.microsoft.com/office/powerpoint/2010/main" val="2393430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2" name="正方形/長方形 21"/>
          <p:cNvSpPr/>
          <p:nvPr/>
        </p:nvSpPr>
        <p:spPr>
          <a:xfrm>
            <a:off x="757500" y="429176"/>
            <a:ext cx="7629012" cy="410369"/>
          </a:xfrm>
          <a:prstGeom prst="rect">
            <a:avLst/>
          </a:prstGeom>
        </p:spPr>
        <p:txBody>
          <a:bodyPr wrap="none" tIns="0" bIns="0" anchor="ctr" anchorCtr="0">
            <a:spAutoFit/>
          </a:bodyPr>
          <a:lstStyle/>
          <a:p>
            <a:pPr algn="ctr">
              <a:lnSpc>
                <a:spcPts val="3200"/>
              </a:lnSpc>
              <a:spcBef>
                <a:spcPct val="0"/>
              </a:spcBef>
            </a:pPr>
            <a:r>
              <a:rPr lang="ja-JP" altLang="en-US" sz="3000" spc="-200" dirty="0">
                <a:solidFill>
                  <a:schemeClr val="bg1"/>
                </a:solidFill>
                <a:latin typeface="HGPｺﾞｼｯｸE" panose="020B0900000000000000" pitchFamily="50" charset="-128"/>
                <a:ea typeface="HGPｺﾞｼｯｸE" panose="020B0900000000000000" pitchFamily="50" charset="-128"/>
              </a:rPr>
              <a:t>リプロダクティブヘルス</a:t>
            </a:r>
            <a:r>
              <a:rPr lang="en-US" altLang="ja-JP" sz="3000" spc="-200" dirty="0">
                <a:solidFill>
                  <a:schemeClr val="bg1"/>
                </a:solidFill>
                <a:latin typeface="HGPｺﾞｼｯｸE" panose="020B0900000000000000" pitchFamily="50" charset="-128"/>
                <a:ea typeface="HGPｺﾞｼｯｸE" panose="020B0900000000000000" pitchFamily="50" charset="-128"/>
              </a:rPr>
              <a:t>/</a:t>
            </a:r>
            <a:r>
              <a:rPr lang="ja-JP" altLang="en-US" sz="3000" spc="-200" dirty="0">
                <a:solidFill>
                  <a:schemeClr val="bg1"/>
                </a:solidFill>
                <a:latin typeface="HGPｺﾞｼｯｸE" panose="020B0900000000000000" pitchFamily="50" charset="-128"/>
                <a:ea typeface="HGPｺﾞｼｯｸE" panose="020B0900000000000000" pitchFamily="50" charset="-128"/>
              </a:rPr>
              <a:t>ライツ</a:t>
            </a:r>
            <a:r>
              <a:rPr lang="ja-JP" altLang="en-US" sz="2400" spc="-100" dirty="0">
                <a:solidFill>
                  <a:schemeClr val="bg1"/>
                </a:solidFill>
                <a:latin typeface="HGPｺﾞｼｯｸE" panose="020B0900000000000000" pitchFamily="50" charset="-128"/>
                <a:ea typeface="HGPｺﾞｼｯｸE" panose="020B0900000000000000" pitchFamily="50" charset="-128"/>
              </a:rPr>
              <a:t>（性と生殖の健康</a:t>
            </a:r>
            <a:r>
              <a:rPr lang="en-US" altLang="ja-JP" sz="2400" spc="-100" dirty="0">
                <a:solidFill>
                  <a:schemeClr val="bg1"/>
                </a:solidFill>
                <a:latin typeface="HGPｺﾞｼｯｸE" panose="020B0900000000000000" pitchFamily="50" charset="-128"/>
                <a:ea typeface="HGPｺﾞｼｯｸE" panose="020B0900000000000000" pitchFamily="50" charset="-128"/>
              </a:rPr>
              <a:t>/</a:t>
            </a:r>
            <a:r>
              <a:rPr lang="ja-JP" altLang="en-US" sz="2400" spc="-100" dirty="0">
                <a:solidFill>
                  <a:schemeClr val="bg1"/>
                </a:solidFill>
                <a:latin typeface="HGPｺﾞｼｯｸE" panose="020B0900000000000000" pitchFamily="50" charset="-128"/>
                <a:ea typeface="HGPｺﾞｼｯｸE" panose="020B0900000000000000" pitchFamily="50" charset="-128"/>
              </a:rPr>
              <a:t>権利</a:t>
            </a:r>
            <a:r>
              <a:rPr lang="ja-JP" altLang="en-US" sz="2400" spc="-150" dirty="0">
                <a:solidFill>
                  <a:schemeClr val="bg1"/>
                </a:solidFill>
                <a:latin typeface="HGPｺﾞｼｯｸE" panose="020B0900000000000000" pitchFamily="50" charset="-128"/>
                <a:ea typeface="HGPｺﾞｼｯｸE" panose="020B0900000000000000" pitchFamily="50" charset="-128"/>
              </a:rPr>
              <a:t>）</a:t>
            </a:r>
            <a:endParaRPr lang="ja-JP" altLang="en-US" sz="2400" kern="900" spc="-150" dirty="0">
              <a:solidFill>
                <a:schemeClr val="bg1"/>
              </a:solidFill>
              <a:latin typeface="HGPｺﾞｼｯｸE" panose="020B0900000000000000" pitchFamily="50" charset="-128"/>
              <a:ea typeface="HGPｺﾞｼｯｸE" panose="020B0900000000000000" pitchFamily="50" charset="-128"/>
              <a:cs typeface="+mj-cs"/>
            </a:endParaRPr>
          </a:p>
        </p:txBody>
      </p:sp>
      <p:sp>
        <p:nvSpPr>
          <p:cNvPr id="20" name="Text Box 4"/>
          <p:cNvSpPr txBox="1">
            <a:spLocks noChangeArrowheads="1"/>
          </p:cNvSpPr>
          <p:nvPr/>
        </p:nvSpPr>
        <p:spPr bwMode="auto">
          <a:xfrm>
            <a:off x="578884" y="1168877"/>
            <a:ext cx="8157683" cy="4873129"/>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3800"/>
              </a:lnSpc>
              <a:buNone/>
              <a:defRPr/>
            </a:pPr>
            <a:r>
              <a:rPr lang="ja-JP" altLang="en-US" sz="2400" spc="100" dirty="0"/>
              <a:t>リプロダクティブライツは、国内法、人権に関する国際文書、</a:t>
            </a:r>
            <a:r>
              <a:rPr lang="ja-JP" altLang="en-US" sz="2400" spc="50" dirty="0"/>
              <a:t>ならびに国連で合意したその他関連文書ですでに認められた人権</a:t>
            </a:r>
            <a:r>
              <a:rPr lang="ja-JP" altLang="en-US" sz="2400" spc="-60" dirty="0"/>
              <a:t>の</a:t>
            </a:r>
            <a:r>
              <a:rPr lang="ja-JP" altLang="en-US" sz="2400" spc="50" dirty="0"/>
              <a:t>一部をなす。これらの権利は、すべてのカップルと個人が自分</a:t>
            </a:r>
            <a:r>
              <a:rPr lang="ja-JP" altLang="en-US" sz="2400" spc="100" dirty="0"/>
              <a:t>たちの子どもの数、出産間隔、ならびに出産する時を責任を持って自由に決定でき、そのための情報と手段を得る</a:t>
            </a:r>
            <a:r>
              <a:rPr lang="ja-JP" altLang="en-US" sz="2400" spc="-50" dirty="0"/>
              <a:t>ことができるという基本的権利、ならびに最高水準の性に関する</a:t>
            </a:r>
            <a:r>
              <a:rPr lang="ja-JP" altLang="en-US" sz="2400" spc="50" dirty="0"/>
              <a:t>健康およびリプロダクティブヘルスを得る権利を認めることに</a:t>
            </a:r>
            <a:r>
              <a:rPr lang="ja-JP" altLang="en-US" sz="2400" spc="100" dirty="0"/>
              <a:t>より成立している。その権利には人権に関する文書にうたわれて</a:t>
            </a:r>
            <a:r>
              <a:rPr lang="ja-JP" altLang="en-US" sz="2400" spc="120" dirty="0"/>
              <a:t>いるように、差別、強制、暴力を受けることなく、生殖に</a:t>
            </a:r>
            <a:r>
              <a:rPr lang="ja-JP" altLang="en-US" sz="2400" spc="100" dirty="0"/>
              <a:t>関する決定を行なえる権利も含まれている。</a:t>
            </a:r>
            <a:endParaRPr lang="en-US" altLang="ja-JP" sz="2400" spc="100" dirty="0"/>
          </a:p>
        </p:txBody>
      </p:sp>
      <p:sp>
        <p:nvSpPr>
          <p:cNvPr id="23" name="テキスト ボックス 2"/>
          <p:cNvSpPr txBox="1">
            <a:spLocks noChangeArrowheads="1"/>
          </p:cNvSpPr>
          <p:nvPr/>
        </p:nvSpPr>
        <p:spPr bwMode="auto">
          <a:xfrm>
            <a:off x="3548921" y="6238800"/>
            <a:ext cx="5123518" cy="256480"/>
          </a:xfrm>
          <a:prstGeom prst="rect">
            <a:avLst/>
          </a:prstGeom>
          <a:extLst/>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r">
              <a:lnSpc>
                <a:spcPts val="2000"/>
              </a:lnSpc>
            </a:pPr>
            <a:r>
              <a:rPr lang="ja-JP" altLang="en-US" sz="1400" spc="0" dirty="0">
                <a:latin typeface="HGSｺﾞｼｯｸE" panose="020B0900000000000000" pitchFamily="50" charset="-128"/>
                <a:ea typeface="HGSｺﾞｼｯｸE" panose="020B0900000000000000" pitchFamily="50" charset="-128"/>
              </a:rPr>
              <a:t>（</a:t>
            </a:r>
            <a:r>
              <a:rPr lang="en-US" altLang="ja-JP" sz="1400" spc="0" dirty="0">
                <a:latin typeface="HGSｺﾞｼｯｸE" panose="020B0900000000000000" pitchFamily="50" charset="-128"/>
                <a:ea typeface="HGSｺﾞｼｯｸE" panose="020B0900000000000000" pitchFamily="50" charset="-128"/>
              </a:rPr>
              <a:t>1994</a:t>
            </a:r>
            <a:r>
              <a:rPr lang="ja-JP" altLang="en-US" sz="1400" spc="0" dirty="0">
                <a:latin typeface="HGSｺﾞｼｯｸE" panose="020B0900000000000000" pitchFamily="50" charset="-128"/>
                <a:ea typeface="HGSｺﾞｼｯｸE" panose="020B0900000000000000" pitchFamily="50" charset="-128"/>
              </a:rPr>
              <a:t>年 カイロ国際人口・開発会議「行動計画」より抜粋）</a:t>
            </a:r>
          </a:p>
        </p:txBody>
      </p:sp>
    </p:spTree>
    <p:extLst>
      <p:ext uri="{BB962C8B-B14F-4D97-AF65-F5344CB8AC3E}">
        <p14:creationId xmlns:p14="http://schemas.microsoft.com/office/powerpoint/2010/main" val="337785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9" name="タイトル 1"/>
          <p:cNvSpPr txBox="1">
            <a:spLocks/>
          </p:cNvSpPr>
          <p:nvPr/>
        </p:nvSpPr>
        <p:spPr bwMode="auto">
          <a:xfrm>
            <a:off x="1760173" y="428400"/>
            <a:ext cx="5623655" cy="410369"/>
          </a:xfrm>
          <a:prstGeom prst="rect">
            <a:avLst/>
          </a:prstGeom>
          <a:extLst/>
        </p:spPr>
        <p:txBody>
          <a:bodyPr wrap="none" tIns="0" bIns="0" anchor="ctr" anchorCtr="0">
            <a:spAutoFit/>
          </a:bodyPr>
          <a:lstStyle>
            <a:defPPr>
              <a:defRPr lang="ja-JP"/>
            </a:defPPr>
            <a:lvl1pPr algn="ctr">
              <a:lnSpc>
                <a:spcPts val="3200"/>
              </a:lnSpc>
              <a:spcBef>
                <a:spcPct val="0"/>
              </a:spcBef>
              <a:defRPr sz="3000" spc="-200">
                <a:solidFill>
                  <a:schemeClr val="bg1"/>
                </a:solidFill>
                <a:latin typeface="HGPｺﾞｼｯｸE" panose="020B0900000000000000" pitchFamily="50" charset="-128"/>
                <a:ea typeface="HGPｺﾞｼｯｸE" panose="020B0900000000000000" pitchFamily="50" charset="-128"/>
              </a:defRPr>
            </a:lvl1pPr>
          </a:lstStyle>
          <a:p>
            <a:r>
              <a:rPr lang="ja-JP" altLang="en-US" spc="-100" dirty="0"/>
              <a:t>子供の人権を認める国際的な流れ</a:t>
            </a:r>
          </a:p>
        </p:txBody>
      </p:sp>
      <p:graphicFrame>
        <p:nvGraphicFramePr>
          <p:cNvPr id="5" name="表 4"/>
          <p:cNvGraphicFramePr>
            <a:graphicFrameLocks noGrp="1"/>
          </p:cNvGraphicFramePr>
          <p:nvPr>
            <p:extLst>
              <p:ext uri="{D42A27DB-BD31-4B8C-83A1-F6EECF244321}">
                <p14:modId xmlns:p14="http://schemas.microsoft.com/office/powerpoint/2010/main" val="3708448388"/>
              </p:ext>
            </p:extLst>
          </p:nvPr>
        </p:nvGraphicFramePr>
        <p:xfrm>
          <a:off x="658813" y="1268413"/>
          <a:ext cx="7813240" cy="5053113"/>
        </p:xfrm>
        <a:graphic>
          <a:graphicData uri="http://schemas.openxmlformats.org/drawingml/2006/table">
            <a:tbl>
              <a:tblPr firstRow="1" bandRow="1">
                <a:tableStyleId>{5C22544A-7EE6-4342-B048-85BDC9FD1C3A}</a:tableStyleId>
              </a:tblPr>
              <a:tblGrid>
                <a:gridCol w="1179458">
                  <a:extLst>
                    <a:ext uri="{9D8B030D-6E8A-4147-A177-3AD203B41FA5}">
                      <a16:colId xmlns:a16="http://schemas.microsoft.com/office/drawing/2014/main" val="20000"/>
                    </a:ext>
                  </a:extLst>
                </a:gridCol>
                <a:gridCol w="6633782">
                  <a:extLst>
                    <a:ext uri="{9D8B030D-6E8A-4147-A177-3AD203B41FA5}">
                      <a16:colId xmlns:a16="http://schemas.microsoft.com/office/drawing/2014/main" val="20001"/>
                    </a:ext>
                  </a:extLst>
                </a:gridCol>
              </a:tblGrid>
              <a:tr h="7486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000" b="0" dirty="0">
                          <a:solidFill>
                            <a:srgbClr val="0070C0"/>
                          </a:solidFill>
                          <a:effectLst/>
                          <a:latin typeface="HGPｺﾞｼｯｸE" panose="020B0900000000000000" pitchFamily="50" charset="-128"/>
                          <a:ea typeface="HGPｺﾞｼｯｸE" panose="020B0900000000000000" pitchFamily="50" charset="-128"/>
                        </a:rPr>
                        <a:t>１９４８年</a:t>
                      </a:r>
                    </a:p>
                    <a:p>
                      <a:endParaRPr kumimoji="1" lang="ja-JP" altLang="en-US" dirty="0"/>
                    </a:p>
                  </a:txBody>
                  <a:tcP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rgbClr val="B9E1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200" b="0" dirty="0">
                          <a:solidFill>
                            <a:srgbClr val="002060"/>
                          </a:solidFill>
                          <a:effectLst/>
                          <a:latin typeface="HGPｺﾞｼｯｸE" panose="020B0900000000000000" pitchFamily="50" charset="-128"/>
                          <a:ea typeface="HGPｺﾞｼｯｸE" panose="020B0900000000000000" pitchFamily="50" charset="-128"/>
                        </a:rPr>
                        <a:t>｢</a:t>
                      </a:r>
                      <a:r>
                        <a:rPr lang="ja-JP" altLang="en-US" sz="2200" b="0" dirty="0">
                          <a:solidFill>
                            <a:srgbClr val="002060"/>
                          </a:solidFill>
                          <a:effectLst/>
                          <a:latin typeface="HGPｺﾞｼｯｸE" panose="020B0900000000000000" pitchFamily="50" charset="-128"/>
                          <a:ea typeface="HGPｺﾞｼｯｸE" panose="020B0900000000000000" pitchFamily="50" charset="-128"/>
                        </a:rPr>
                        <a:t>世界人権宣言</a:t>
                      </a:r>
                      <a:r>
                        <a:rPr lang="en-US" altLang="ja-JP" sz="2200" b="0" dirty="0">
                          <a:solidFill>
                            <a:srgbClr val="002060"/>
                          </a:solidFill>
                          <a:effectLst/>
                          <a:latin typeface="HGPｺﾞｼｯｸE" panose="020B0900000000000000" pitchFamily="50" charset="-128"/>
                          <a:ea typeface="HGPｺﾞｼｯｸE" panose="020B0900000000000000" pitchFamily="50" charset="-128"/>
                        </a:rPr>
                        <a:t>｣</a:t>
                      </a:r>
                      <a:br>
                        <a:rPr lang="en-US" altLang="ja-JP" sz="2200" b="0" dirty="0">
                          <a:solidFill>
                            <a:srgbClr val="0070C0"/>
                          </a:solidFill>
                          <a:effectLst/>
                          <a:latin typeface="HGPｺﾞｼｯｸE" panose="020B0900000000000000" pitchFamily="50" charset="-128"/>
                          <a:ea typeface="HGPｺﾞｼｯｸE" panose="020B0900000000000000" pitchFamily="50" charset="-128"/>
                        </a:rPr>
                      </a:br>
                      <a:r>
                        <a:rPr lang="ja-JP" altLang="en-US" sz="2000" dirty="0">
                          <a:solidFill>
                            <a:srgbClr val="0070C0"/>
                          </a:solidFill>
                          <a:effectLst/>
                          <a:latin typeface="HGPｺﾞｼｯｸE" panose="020B0900000000000000" pitchFamily="50" charset="-128"/>
                          <a:ea typeface="HGPｺﾞｼｯｸE" panose="020B0900000000000000" pitchFamily="50" charset="-128"/>
                        </a:rPr>
                        <a:t>　</a:t>
                      </a:r>
                      <a:r>
                        <a:rPr lang="ja-JP" altLang="en-US" sz="1800" b="0" dirty="0">
                          <a:solidFill>
                            <a:srgbClr val="0070C0"/>
                          </a:solidFill>
                          <a:effectLst/>
                          <a:latin typeface="HGPｺﾞｼｯｸE" panose="020B0900000000000000" pitchFamily="50" charset="-128"/>
                          <a:ea typeface="HGPｺﾞｼｯｸE" panose="020B0900000000000000" pitchFamily="50" charset="-128"/>
                        </a:rPr>
                        <a:t>すべての人は平等であり、それぞれが同じ権利をもつとした宣言</a:t>
                      </a:r>
                    </a:p>
                  </a:txBody>
                  <a:tcP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rgbClr val="B9E1FF"/>
                    </a:solidFill>
                  </a:tcPr>
                </a:tc>
                <a:extLst>
                  <a:ext uri="{0D108BD9-81ED-4DB2-BD59-A6C34878D82A}">
                    <a16:rowId xmlns:a16="http://schemas.microsoft.com/office/drawing/2014/main" val="10000"/>
                  </a:ext>
                </a:extLst>
              </a:tr>
              <a:tr h="748601">
                <a:tc>
                  <a:txBody>
                    <a:bodyPr/>
                    <a:lstStyle/>
                    <a:p>
                      <a:r>
                        <a:rPr lang="ja-JP" altLang="en-US" sz="2000" dirty="0">
                          <a:solidFill>
                            <a:srgbClr val="0070C0"/>
                          </a:solidFill>
                          <a:latin typeface="HGPｺﾞｼｯｸE" panose="020B0900000000000000" pitchFamily="50" charset="-128"/>
                          <a:ea typeface="HGPｺﾞｼｯｸE" panose="020B0900000000000000" pitchFamily="50" charset="-128"/>
                        </a:rPr>
                        <a:t>１９５９年</a:t>
                      </a:r>
                      <a:endParaRPr kumimoji="1" lang="ja-JP" altLang="en-US" sz="2000" dirty="0">
                        <a:solidFill>
                          <a:srgbClr val="0070C0"/>
                        </a:solidFill>
                        <a:latin typeface="HGPｺﾞｼｯｸE" panose="020B0900000000000000" pitchFamily="50" charset="-128"/>
                        <a:ea typeface="HGPｺﾞｼｯｸE" panose="020B0900000000000000" pitchFamily="50" charset="-128"/>
                      </a:endParaRP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200" dirty="0">
                          <a:solidFill>
                            <a:srgbClr val="002060"/>
                          </a:solidFill>
                          <a:effectLst/>
                          <a:latin typeface="HGPｺﾞｼｯｸE" panose="020B0900000000000000" pitchFamily="50" charset="-128"/>
                          <a:ea typeface="HGPｺﾞｼｯｸE" panose="020B0900000000000000" pitchFamily="50" charset="-128"/>
                        </a:rPr>
                        <a:t>｢</a:t>
                      </a:r>
                      <a:r>
                        <a:rPr lang="ja-JP" altLang="en-US" sz="2200" dirty="0">
                          <a:solidFill>
                            <a:srgbClr val="002060"/>
                          </a:solidFill>
                          <a:effectLst/>
                          <a:latin typeface="HGPｺﾞｼｯｸE" panose="020B0900000000000000" pitchFamily="50" charset="-128"/>
                          <a:ea typeface="HGPｺﾞｼｯｸE" panose="020B0900000000000000" pitchFamily="50" charset="-128"/>
                        </a:rPr>
                        <a:t>児童の権利宣言</a:t>
                      </a:r>
                      <a:r>
                        <a:rPr lang="en-US" altLang="ja-JP" sz="2200" dirty="0">
                          <a:solidFill>
                            <a:srgbClr val="002060"/>
                          </a:solidFill>
                          <a:effectLst/>
                          <a:latin typeface="HGPｺﾞｼｯｸE" panose="020B0900000000000000" pitchFamily="50" charset="-128"/>
                          <a:ea typeface="HGPｺﾞｼｯｸE" panose="020B0900000000000000" pitchFamily="50" charset="-128"/>
                        </a:rPr>
                        <a:t>｣</a:t>
                      </a:r>
                      <a:r>
                        <a:rPr lang="en-US" altLang="ja-JP" sz="2200" dirty="0">
                          <a:solidFill>
                            <a:srgbClr val="0070C0"/>
                          </a:solidFill>
                          <a:effectLst/>
                          <a:latin typeface="HGPｺﾞｼｯｸE" panose="020B0900000000000000" pitchFamily="50" charset="-128"/>
                          <a:ea typeface="HGPｺﾞｼｯｸE" panose="020B0900000000000000" pitchFamily="50" charset="-128"/>
                        </a:rPr>
                        <a:t> </a:t>
                      </a:r>
                      <a:br>
                        <a:rPr lang="en-US" altLang="ja-JP" sz="2200" dirty="0">
                          <a:solidFill>
                            <a:srgbClr val="0070C0"/>
                          </a:solidFill>
                          <a:effectLst/>
                          <a:latin typeface="HGPｺﾞｼｯｸE" panose="020B0900000000000000" pitchFamily="50" charset="-128"/>
                          <a:ea typeface="HGPｺﾞｼｯｸE" panose="020B0900000000000000" pitchFamily="50" charset="-128"/>
                        </a:rPr>
                      </a:br>
                      <a:r>
                        <a:rPr lang="ja-JP" altLang="en-US" sz="2000" dirty="0">
                          <a:solidFill>
                            <a:srgbClr val="0070C0"/>
                          </a:solidFill>
                          <a:effectLst/>
                          <a:latin typeface="HGPｺﾞｼｯｸE" panose="020B0900000000000000" pitchFamily="50" charset="-128"/>
                          <a:ea typeface="HGPｺﾞｼｯｸE" panose="020B0900000000000000" pitchFamily="50" charset="-128"/>
                        </a:rPr>
                        <a:t>　</a:t>
                      </a:r>
                      <a:r>
                        <a:rPr lang="ja-JP" altLang="en-US" sz="1800" dirty="0">
                          <a:solidFill>
                            <a:srgbClr val="0070C0"/>
                          </a:solidFill>
                          <a:effectLst/>
                          <a:latin typeface="HGPｺﾞｼｯｸE" panose="020B0900000000000000" pitchFamily="50" charset="-128"/>
                          <a:ea typeface="HGPｺﾞｼｯｸE" panose="020B0900000000000000" pitchFamily="50" charset="-128"/>
                        </a:rPr>
                        <a:t>子どもは子どもとしての権利をそれぞれもつとした宣言</a:t>
                      </a: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1"/>
                  </a:ext>
                </a:extLst>
              </a:tr>
              <a:tr h="650959">
                <a:tc>
                  <a:txBody>
                    <a:bodyPr/>
                    <a:lstStyle/>
                    <a:p>
                      <a:pPr algn="l"/>
                      <a:r>
                        <a:rPr lang="ja-JP" altLang="en-US" sz="2000" dirty="0">
                          <a:solidFill>
                            <a:srgbClr val="0070C0"/>
                          </a:solidFill>
                          <a:effectLst/>
                          <a:latin typeface="HGPｺﾞｼｯｸE" panose="020B0900000000000000" pitchFamily="50" charset="-128"/>
                          <a:ea typeface="HGPｺﾞｼｯｸE" panose="020B0900000000000000" pitchFamily="50" charset="-128"/>
                        </a:rPr>
                        <a:t>１９７８年</a:t>
                      </a: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E1FF"/>
                    </a:solidFill>
                  </a:tcPr>
                </a:tc>
                <a:tc>
                  <a:txBody>
                    <a:bodyPr/>
                    <a:lstStyle/>
                    <a:p>
                      <a:pPr algn="l"/>
                      <a:r>
                        <a:rPr lang="en-US" altLang="ja-JP" sz="2200" dirty="0">
                          <a:solidFill>
                            <a:srgbClr val="002060"/>
                          </a:solidFill>
                          <a:effectLst/>
                          <a:latin typeface="HGPｺﾞｼｯｸE" panose="020B0900000000000000" pitchFamily="50" charset="-128"/>
                          <a:ea typeface="HGPｺﾞｼｯｸE" panose="020B0900000000000000" pitchFamily="50" charset="-128"/>
                        </a:rPr>
                        <a:t>｢</a:t>
                      </a:r>
                      <a:r>
                        <a:rPr lang="ja-JP" altLang="en-US" sz="2200" dirty="0">
                          <a:solidFill>
                            <a:srgbClr val="002060"/>
                          </a:solidFill>
                          <a:effectLst/>
                          <a:latin typeface="HGPｺﾞｼｯｸE" panose="020B0900000000000000" pitchFamily="50" charset="-128"/>
                          <a:ea typeface="HGPｺﾞｼｯｸE" panose="020B0900000000000000" pitchFamily="50" charset="-128"/>
                        </a:rPr>
                        <a:t>子どもの権利条約</a:t>
                      </a:r>
                      <a:r>
                        <a:rPr lang="en-US" altLang="ja-JP" sz="2200" dirty="0">
                          <a:solidFill>
                            <a:srgbClr val="0070C0"/>
                          </a:solidFill>
                          <a:effectLst/>
                          <a:latin typeface="HGPｺﾞｼｯｸE" panose="020B0900000000000000" pitchFamily="50" charset="-128"/>
                          <a:ea typeface="HGPｺﾞｼｯｸE" panose="020B0900000000000000" pitchFamily="50" charset="-128"/>
                        </a:rPr>
                        <a:t>｣</a:t>
                      </a:r>
                      <a:r>
                        <a:rPr lang="ja-JP" altLang="en-US" sz="2200" dirty="0">
                          <a:solidFill>
                            <a:srgbClr val="0070C0"/>
                          </a:solidFill>
                          <a:effectLst/>
                          <a:latin typeface="HGPｺﾞｼｯｸE" panose="020B0900000000000000" pitchFamily="50" charset="-128"/>
                          <a:ea typeface="HGPｺﾞｼｯｸE" panose="020B0900000000000000" pitchFamily="50" charset="-128"/>
                        </a:rPr>
                        <a:t>の草案（はじめの具体的な案）</a:t>
                      </a:r>
                      <a:endParaRPr lang="en-US" altLang="ja-JP" sz="2200" dirty="0">
                        <a:solidFill>
                          <a:srgbClr val="0070C0"/>
                        </a:solidFill>
                        <a:effectLst/>
                        <a:latin typeface="HGPｺﾞｼｯｸE" panose="020B0900000000000000" pitchFamily="50" charset="-128"/>
                        <a:ea typeface="HGPｺﾞｼｯｸE" panose="020B0900000000000000" pitchFamily="50" charset="-128"/>
                      </a:endParaRPr>
                    </a:p>
                    <a:p>
                      <a:pPr algn="l"/>
                      <a:r>
                        <a:rPr lang="ja-JP" altLang="en-US" sz="1600" b="1" dirty="0">
                          <a:solidFill>
                            <a:srgbClr val="0070C0"/>
                          </a:solidFill>
                          <a:effectLst/>
                          <a:latin typeface="HGPｺﾞｼｯｸE" panose="020B0900000000000000" pitchFamily="50" charset="-128"/>
                          <a:ea typeface="HGPｺﾞｼｯｸE" panose="020B0900000000000000" pitchFamily="50" charset="-128"/>
                        </a:rPr>
                        <a:t>　</a:t>
                      </a:r>
                      <a:r>
                        <a:rPr lang="ja-JP" altLang="en-US" sz="1600" b="0" dirty="0">
                          <a:solidFill>
                            <a:srgbClr val="0070C0"/>
                          </a:solidFill>
                          <a:effectLst/>
                          <a:latin typeface="HGPｺﾞｼｯｸE" panose="020B0900000000000000" pitchFamily="50" charset="-128"/>
                          <a:ea typeface="HGPｺﾞｼｯｸE" panose="020B0900000000000000" pitchFamily="50" charset="-128"/>
                        </a:rPr>
                        <a:t>ポーランド政府から提出</a:t>
                      </a: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E1FF"/>
                    </a:solidFill>
                  </a:tcPr>
                </a:tc>
                <a:extLst>
                  <a:ext uri="{0D108BD9-81ED-4DB2-BD59-A6C34878D82A}">
                    <a16:rowId xmlns:a16="http://schemas.microsoft.com/office/drawing/2014/main" val="10002"/>
                  </a:ext>
                </a:extLst>
              </a:tr>
              <a:tr h="1334468">
                <a:tc>
                  <a:txBody>
                    <a:bodyPr/>
                    <a:lstStyle/>
                    <a:p>
                      <a:pPr algn="l"/>
                      <a:r>
                        <a:rPr lang="ja-JP" altLang="en-US" sz="2000" dirty="0">
                          <a:solidFill>
                            <a:srgbClr val="0070C0"/>
                          </a:solidFill>
                          <a:effectLst/>
                          <a:latin typeface="HGPｺﾞｼｯｸE" panose="020B0900000000000000" pitchFamily="50" charset="-128"/>
                          <a:ea typeface="HGPｺﾞｼｯｸE" panose="020B0900000000000000" pitchFamily="50" charset="-128"/>
                        </a:rPr>
                        <a:t>１９７９年</a:t>
                      </a: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algn="l"/>
                      <a:r>
                        <a:rPr lang="ja-JP" altLang="en-US" sz="2200" dirty="0">
                          <a:solidFill>
                            <a:srgbClr val="002060"/>
                          </a:solidFill>
                          <a:effectLst/>
                          <a:latin typeface="HGPｺﾞｼｯｸE" panose="020B0900000000000000" pitchFamily="50" charset="-128"/>
                          <a:ea typeface="HGPｺﾞｼｯｸE" panose="020B0900000000000000" pitchFamily="50" charset="-128"/>
                        </a:rPr>
                        <a:t>「国際児童年」</a:t>
                      </a:r>
                      <a:br>
                        <a:rPr lang="ja-JP" altLang="en-US" sz="2200" dirty="0">
                          <a:solidFill>
                            <a:srgbClr val="002060"/>
                          </a:solidFill>
                          <a:effectLst/>
                          <a:latin typeface="HGPｺﾞｼｯｸE" panose="020B0900000000000000" pitchFamily="50" charset="-128"/>
                          <a:ea typeface="HGPｺﾞｼｯｸE" panose="020B0900000000000000" pitchFamily="50" charset="-128"/>
                        </a:rPr>
                      </a:br>
                      <a:r>
                        <a:rPr lang="ja-JP" altLang="en-US" sz="2200" dirty="0">
                          <a:solidFill>
                            <a:srgbClr val="002060"/>
                          </a:solidFill>
                          <a:effectLst/>
                          <a:latin typeface="HGPｺﾞｼｯｸE" panose="020B0900000000000000" pitchFamily="50" charset="-128"/>
                          <a:ea typeface="HGPｺﾞｼｯｸE" panose="020B0900000000000000" pitchFamily="50" charset="-128"/>
                        </a:rPr>
                        <a:t>「児童の権利宣言」</a:t>
                      </a:r>
                      <a:r>
                        <a:rPr lang="ja-JP" altLang="en-US" sz="2200" dirty="0">
                          <a:solidFill>
                            <a:srgbClr val="0070C0"/>
                          </a:solidFill>
                          <a:effectLst/>
                          <a:latin typeface="HGPｺﾞｼｯｸE" panose="020B0900000000000000" pitchFamily="50" charset="-128"/>
                          <a:ea typeface="HGPｺﾞｼｯｸE" panose="020B0900000000000000" pitchFamily="50" charset="-128"/>
                        </a:rPr>
                        <a:t>２０周年</a:t>
                      </a:r>
                      <a:endParaRPr lang="en-US" altLang="ja-JP" sz="2200" dirty="0">
                        <a:solidFill>
                          <a:srgbClr val="0070C0"/>
                        </a:solidFill>
                        <a:effectLst/>
                        <a:latin typeface="HGPｺﾞｼｯｸE" panose="020B0900000000000000" pitchFamily="50" charset="-128"/>
                        <a:ea typeface="HGPｺﾞｼｯｸE" panose="020B0900000000000000" pitchFamily="50" charset="-128"/>
                      </a:endParaRPr>
                    </a:p>
                    <a:p>
                      <a:pPr algn="l"/>
                      <a:r>
                        <a:rPr lang="ja-JP" altLang="en-US" sz="1800" dirty="0">
                          <a:solidFill>
                            <a:srgbClr val="0070C0"/>
                          </a:solidFill>
                          <a:effectLst/>
                          <a:latin typeface="HGPｺﾞｼｯｸE" panose="020B0900000000000000" pitchFamily="50" charset="-128"/>
                          <a:ea typeface="HGPｺﾞｼｯｸE" panose="020B0900000000000000" pitchFamily="50" charset="-128"/>
                        </a:rPr>
                        <a:t>　世界中の人が子どもの権利について考える機会になった。</a:t>
                      </a:r>
                      <a:br>
                        <a:rPr lang="ja-JP" altLang="en-US" sz="1800" dirty="0">
                          <a:solidFill>
                            <a:srgbClr val="0070C0"/>
                          </a:solidFill>
                          <a:effectLst/>
                          <a:latin typeface="HGPｺﾞｼｯｸE" panose="020B0900000000000000" pitchFamily="50" charset="-128"/>
                          <a:ea typeface="HGPｺﾞｼｯｸE" panose="020B0900000000000000" pitchFamily="50" charset="-128"/>
                        </a:rPr>
                      </a:br>
                      <a:r>
                        <a:rPr lang="ja-JP" altLang="en-US" sz="1800" dirty="0">
                          <a:solidFill>
                            <a:srgbClr val="0070C0"/>
                          </a:solidFill>
                          <a:effectLst/>
                          <a:latin typeface="HGPｺﾞｼｯｸE" panose="020B0900000000000000" pitchFamily="50" charset="-128"/>
                          <a:ea typeface="HGPｺﾞｼｯｸE" panose="020B0900000000000000" pitchFamily="50" charset="-128"/>
                        </a:rPr>
                        <a:t>　国連人権委員会の中に「子どもの権利条約」の作業部会が設置</a:t>
                      </a: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3"/>
                  </a:ext>
                </a:extLst>
              </a:tr>
              <a:tr h="423123">
                <a:tc>
                  <a:txBody>
                    <a:bodyPr/>
                    <a:lstStyle/>
                    <a:p>
                      <a:pPr algn="l"/>
                      <a:r>
                        <a:rPr lang="ja-JP" altLang="en-US" sz="2000" dirty="0">
                          <a:solidFill>
                            <a:srgbClr val="0070C0"/>
                          </a:solidFill>
                          <a:effectLst/>
                          <a:latin typeface="HGPｺﾞｼｯｸE" panose="020B0900000000000000" pitchFamily="50" charset="-128"/>
                          <a:ea typeface="HGPｺﾞｼｯｸE" panose="020B0900000000000000" pitchFamily="50" charset="-128"/>
                        </a:rPr>
                        <a:t>１９８９年</a:t>
                      </a: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E1FF"/>
                    </a:solidFill>
                  </a:tcPr>
                </a:tc>
                <a:tc>
                  <a:txBody>
                    <a:bodyPr/>
                    <a:lstStyle/>
                    <a:p>
                      <a:r>
                        <a:rPr lang="ja-JP" altLang="en-US" sz="2200" dirty="0">
                          <a:solidFill>
                            <a:srgbClr val="002060"/>
                          </a:solidFill>
                          <a:effectLst/>
                          <a:latin typeface="HGPｺﾞｼｯｸE" panose="020B0900000000000000" pitchFamily="50" charset="-128"/>
                          <a:ea typeface="HGPｺﾞｼｯｸE" panose="020B0900000000000000" pitchFamily="50" charset="-128"/>
                        </a:rPr>
                        <a:t>「子どもの権利条約」</a:t>
                      </a:r>
                      <a:r>
                        <a:rPr lang="ja-JP" altLang="en-US" sz="1800" dirty="0">
                          <a:solidFill>
                            <a:srgbClr val="0070C0"/>
                          </a:solidFill>
                          <a:effectLst/>
                          <a:latin typeface="HGPｺﾞｼｯｸE" panose="020B0900000000000000" pitchFamily="50" charset="-128"/>
                          <a:ea typeface="HGPｺﾞｼｯｸE" panose="020B0900000000000000" pitchFamily="50" charset="-128"/>
                        </a:rPr>
                        <a:t>国連で採択</a:t>
                      </a:r>
                      <a:endParaRPr lang="en-US" altLang="ja-JP" sz="1800" dirty="0">
                        <a:solidFill>
                          <a:srgbClr val="0070C0"/>
                        </a:solidFill>
                        <a:effectLst/>
                        <a:latin typeface="HGPｺﾞｼｯｸE" panose="020B0900000000000000" pitchFamily="50" charset="-128"/>
                        <a:ea typeface="HGPｺﾞｼｯｸE" panose="020B0900000000000000" pitchFamily="50" charset="-128"/>
                      </a:endParaRP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E1FF"/>
                    </a:solidFill>
                  </a:tcPr>
                </a:tc>
                <a:extLst>
                  <a:ext uri="{0D108BD9-81ED-4DB2-BD59-A6C34878D82A}">
                    <a16:rowId xmlns:a16="http://schemas.microsoft.com/office/drawing/2014/main" val="10004"/>
                  </a:ext>
                </a:extLst>
              </a:tr>
              <a:tr h="423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0070C0"/>
                          </a:solidFill>
                          <a:effectLst/>
                          <a:latin typeface="HGPｺﾞｼｯｸE" panose="020B0900000000000000" pitchFamily="50" charset="-128"/>
                          <a:ea typeface="HGPｺﾞｼｯｸE" panose="020B0900000000000000" pitchFamily="50" charset="-128"/>
                        </a:rPr>
                        <a:t>１９９０年</a:t>
                      </a: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200" dirty="0">
                          <a:solidFill>
                            <a:srgbClr val="002060"/>
                          </a:solidFill>
                          <a:effectLst/>
                          <a:latin typeface="HGPｺﾞｼｯｸE" panose="020B0900000000000000" pitchFamily="50" charset="-128"/>
                          <a:ea typeface="HGPｺﾞｼｯｸE" panose="020B0900000000000000" pitchFamily="50" charset="-128"/>
                        </a:rPr>
                        <a:t>｢</a:t>
                      </a:r>
                      <a:r>
                        <a:rPr lang="ja-JP" altLang="en-US" sz="2200" dirty="0">
                          <a:solidFill>
                            <a:srgbClr val="002060"/>
                          </a:solidFill>
                          <a:effectLst/>
                          <a:latin typeface="HGPｺﾞｼｯｸE" panose="020B0900000000000000" pitchFamily="50" charset="-128"/>
                          <a:ea typeface="HGPｺﾞｼｯｸE" panose="020B0900000000000000" pitchFamily="50" charset="-128"/>
                        </a:rPr>
                        <a:t>子どもの権利条約</a:t>
                      </a:r>
                      <a:r>
                        <a:rPr lang="en-US" altLang="ja-JP" sz="2200" dirty="0">
                          <a:solidFill>
                            <a:srgbClr val="0070C0"/>
                          </a:solidFill>
                          <a:effectLst/>
                          <a:latin typeface="HGPｺﾞｼｯｸE" panose="020B0900000000000000" pitchFamily="50" charset="-128"/>
                          <a:ea typeface="HGPｺﾞｼｯｸE" panose="020B0900000000000000" pitchFamily="50" charset="-128"/>
                        </a:rPr>
                        <a:t>｣</a:t>
                      </a:r>
                      <a:r>
                        <a:rPr lang="ja-JP" altLang="en-US" sz="1800" dirty="0">
                          <a:solidFill>
                            <a:srgbClr val="0070C0"/>
                          </a:solidFill>
                          <a:effectLst/>
                          <a:latin typeface="HGPｺﾞｼｯｸE" panose="020B0900000000000000" pitchFamily="50" charset="-128"/>
                          <a:ea typeface="HGPｺﾞｼｯｸE" panose="020B0900000000000000" pitchFamily="50" charset="-128"/>
                        </a:rPr>
                        <a:t>が国際条約として発効</a:t>
                      </a:r>
                      <a:endParaRPr lang="en-US" altLang="ja-JP" sz="1800" dirty="0">
                        <a:solidFill>
                          <a:srgbClr val="0070C0"/>
                        </a:solidFill>
                        <a:effectLst/>
                        <a:latin typeface="HGPｺﾞｼｯｸE" panose="020B0900000000000000" pitchFamily="50" charset="-128"/>
                        <a:ea typeface="HGPｺﾞｼｯｸE" panose="020B0900000000000000"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70C0"/>
                          </a:solidFill>
                          <a:effectLst/>
                          <a:latin typeface="HGPｺﾞｼｯｸE" panose="020B0900000000000000" pitchFamily="50" charset="-128"/>
                          <a:ea typeface="HGPｺﾞｼｯｸE" panose="020B0900000000000000" pitchFamily="50" charset="-128"/>
                        </a:rPr>
                        <a:t>日本は１９９４年４月２２日に批准し、１９９４年５月２２日に発効</a:t>
                      </a:r>
                      <a:endParaRPr lang="en-US" altLang="ja-JP" sz="1800" dirty="0">
                        <a:solidFill>
                          <a:srgbClr val="0070C0"/>
                        </a:solidFill>
                        <a:effectLst/>
                        <a:latin typeface="HGPｺﾞｼｯｸE" panose="020B0900000000000000" pitchFamily="50" charset="-128"/>
                        <a:ea typeface="HGPｺﾞｼｯｸE" panose="020B0900000000000000" pitchFamily="50" charset="-128"/>
                      </a:endParaRP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5"/>
                  </a:ext>
                </a:extLst>
              </a:tr>
              <a:tr h="423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0070C0"/>
                          </a:solidFill>
                          <a:effectLst/>
                          <a:latin typeface="HGPｺﾞｼｯｸE" panose="020B0900000000000000" pitchFamily="50" charset="-128"/>
                          <a:ea typeface="HGPｺﾞｼｯｸE" panose="020B0900000000000000" pitchFamily="50" charset="-128"/>
                        </a:rPr>
                        <a:t>２０１５年</a:t>
                      </a:r>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rgbClr val="B9E1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70C0"/>
                          </a:solidFill>
                          <a:effectLst/>
                          <a:latin typeface="HGPｺﾞｼｯｸE" panose="020B0900000000000000" pitchFamily="50" charset="-128"/>
                          <a:ea typeface="HGPｺﾞｼｯｸE" panose="020B0900000000000000" pitchFamily="50" charset="-128"/>
                        </a:rPr>
                        <a:t>１０月現在</a:t>
                      </a:r>
                      <a:r>
                        <a:rPr lang="ja-JP" altLang="en-US" sz="1800" dirty="0">
                          <a:solidFill>
                            <a:srgbClr val="F75353"/>
                          </a:solidFill>
                          <a:effectLst/>
                          <a:latin typeface="HGPｺﾞｼｯｸE" panose="020B0900000000000000" pitchFamily="50" charset="-128"/>
                          <a:ea typeface="HGPｺﾞｼｯｸE" panose="020B0900000000000000" pitchFamily="50" charset="-128"/>
                        </a:rPr>
                        <a:t>１９６の国と地域</a:t>
                      </a:r>
                      <a:r>
                        <a:rPr lang="ja-JP" altLang="en-US" sz="1800" dirty="0">
                          <a:solidFill>
                            <a:srgbClr val="0070C0"/>
                          </a:solidFill>
                          <a:effectLst/>
                          <a:latin typeface="HGPｺﾞｼｯｸE" panose="020B0900000000000000" pitchFamily="50" charset="-128"/>
                          <a:ea typeface="HGPｺﾞｼｯｸE" panose="020B0900000000000000" pitchFamily="50" charset="-128"/>
                        </a:rPr>
                        <a:t>がこの条約を締結</a:t>
                      </a: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B9E1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17982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8" name="タイトル 1"/>
          <p:cNvSpPr txBox="1">
            <a:spLocks/>
          </p:cNvSpPr>
          <p:nvPr/>
        </p:nvSpPr>
        <p:spPr>
          <a:xfrm>
            <a:off x="2117642" y="428400"/>
            <a:ext cx="4908716" cy="410369"/>
          </a:xfrm>
          <a:prstGeom prst="rect">
            <a:avLst/>
          </a:prstGeom>
        </p:spPr>
        <p:txBody>
          <a:bodyPr wrap="none" tIns="0" bIns="0" anchor="ctr" anchorCtr="0">
            <a:spAutoFit/>
          </a:bodyPr>
          <a:lstStyle>
            <a:defPPr>
              <a:defRPr lang="ja-JP"/>
            </a:defPPr>
            <a:lvl1pPr algn="ctr">
              <a:lnSpc>
                <a:spcPts val="3200"/>
              </a:lnSpc>
              <a:spcBef>
                <a:spcPct val="0"/>
              </a:spcBef>
              <a:defRPr sz="3000" spc="-100">
                <a:solidFill>
                  <a:schemeClr val="bg1"/>
                </a:solidFill>
                <a:latin typeface="HGPｺﾞｼｯｸE" panose="020B0900000000000000" pitchFamily="50" charset="-128"/>
                <a:ea typeface="HGPｺﾞｼｯｸE" panose="020B0900000000000000" pitchFamily="50" charset="-128"/>
              </a:defRPr>
            </a:lvl1pPr>
          </a:lstStyle>
          <a:p>
            <a:r>
              <a:rPr lang="ja-JP" altLang="en-US" dirty="0"/>
              <a:t>児童の権利に関する条約（抄）</a:t>
            </a:r>
          </a:p>
        </p:txBody>
      </p:sp>
      <p:sp>
        <p:nvSpPr>
          <p:cNvPr id="12" name="Text Box 4"/>
          <p:cNvSpPr txBox="1">
            <a:spLocks noChangeArrowheads="1"/>
          </p:cNvSpPr>
          <p:nvPr/>
        </p:nvSpPr>
        <p:spPr bwMode="auto">
          <a:xfrm>
            <a:off x="638281" y="1160950"/>
            <a:ext cx="3106620" cy="426079"/>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3800"/>
              </a:lnSpc>
              <a:buNone/>
              <a:defRPr/>
            </a:pPr>
            <a:r>
              <a:rPr lang="ja-JP" altLang="en-US" spc="0" dirty="0"/>
              <a:t>「子どもの権利条約」</a:t>
            </a:r>
            <a:endParaRPr lang="en-US" altLang="ja-JP" spc="0" dirty="0"/>
          </a:p>
        </p:txBody>
      </p:sp>
      <p:sp>
        <p:nvSpPr>
          <p:cNvPr id="14" name="Text Box 4"/>
          <p:cNvSpPr txBox="1">
            <a:spLocks noChangeArrowheads="1"/>
          </p:cNvSpPr>
          <p:nvPr/>
        </p:nvSpPr>
        <p:spPr bwMode="auto">
          <a:xfrm>
            <a:off x="1172656" y="1621886"/>
            <a:ext cx="7035580" cy="1389804"/>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2800"/>
              </a:lnSpc>
              <a:buNone/>
              <a:defRPr/>
            </a:pPr>
            <a:r>
              <a:rPr lang="ja-JP" altLang="en-US" sz="2200" spc="0" dirty="0"/>
              <a:t>第３４条</a:t>
            </a:r>
            <a:r>
              <a:rPr lang="en-US" altLang="ja-JP" sz="2200" spc="0" dirty="0"/>
              <a:t>【</a:t>
            </a:r>
            <a:r>
              <a:rPr lang="ja-JP" altLang="en-US" sz="2200" spc="0" dirty="0"/>
              <a:t>性的搾取・性的虐待からの保護</a:t>
            </a:r>
            <a:r>
              <a:rPr lang="en-US" altLang="ja-JP" sz="2200" spc="0" dirty="0"/>
              <a:t>】</a:t>
            </a:r>
          </a:p>
          <a:p>
            <a:pPr marL="0" indent="0">
              <a:lnSpc>
                <a:spcPts val="2800"/>
              </a:lnSpc>
              <a:buNone/>
              <a:defRPr/>
            </a:pPr>
            <a:r>
              <a:rPr lang="ja-JP" altLang="en-US" sz="2000" spc="40" dirty="0"/>
              <a:t>締結国は、あらゆる形態の性的搾取および性的虐待から児童を</a:t>
            </a:r>
            <a:endParaRPr lang="en-US" altLang="ja-JP" sz="2000" spc="40" dirty="0"/>
          </a:p>
          <a:p>
            <a:pPr marL="0" indent="0">
              <a:lnSpc>
                <a:spcPts val="2800"/>
              </a:lnSpc>
              <a:buNone/>
              <a:defRPr/>
            </a:pPr>
            <a:r>
              <a:rPr lang="ja-JP" altLang="en-US" sz="2000" spc="-120" dirty="0"/>
              <a:t>保護することを約束する。このため、締結国は、特に、次のことを防止</a:t>
            </a:r>
            <a:endParaRPr lang="en-US" altLang="ja-JP" sz="2000" spc="-120" dirty="0"/>
          </a:p>
          <a:p>
            <a:pPr marL="0" indent="0">
              <a:lnSpc>
                <a:spcPts val="2800"/>
              </a:lnSpc>
              <a:buNone/>
              <a:defRPr/>
            </a:pPr>
            <a:r>
              <a:rPr lang="ja-JP" altLang="en-US" sz="2000" spc="0" dirty="0"/>
              <a:t>するためのすべての国内、二国間および多数国間の措置を取る。</a:t>
            </a:r>
            <a:endParaRPr lang="en-US" altLang="ja-JP" sz="2000" spc="0" dirty="0"/>
          </a:p>
        </p:txBody>
      </p:sp>
      <p:sp>
        <p:nvSpPr>
          <p:cNvPr id="2" name="角丸四角形 1"/>
          <p:cNvSpPr/>
          <p:nvPr/>
        </p:nvSpPr>
        <p:spPr>
          <a:xfrm>
            <a:off x="787489" y="3276141"/>
            <a:ext cx="7564723" cy="9001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r>
              <a:rPr kumimoji="1" lang="ja-JP" altLang="en-US" sz="2200" dirty="0">
                <a:solidFill>
                  <a:schemeClr val="bg1"/>
                </a:solidFill>
                <a:latin typeface="HGPｺﾞｼｯｸE" panose="020B0900000000000000" pitchFamily="50" charset="-128"/>
                <a:ea typeface="HGPｺﾞｼｯｸE" panose="020B0900000000000000" pitchFamily="50" charset="-128"/>
              </a:rPr>
              <a:t>（</a:t>
            </a:r>
            <a:r>
              <a:rPr kumimoji="1" lang="en-US" altLang="ja-JP" sz="2200" dirty="0">
                <a:solidFill>
                  <a:schemeClr val="bg1"/>
                </a:solidFill>
                <a:latin typeface="HGPｺﾞｼｯｸE" panose="020B0900000000000000" pitchFamily="50" charset="-128"/>
                <a:ea typeface="HGPｺﾞｼｯｸE" panose="020B0900000000000000" pitchFamily="50" charset="-128"/>
              </a:rPr>
              <a:t>a</a:t>
            </a:r>
            <a:r>
              <a:rPr kumimoji="1" lang="ja-JP" altLang="en-US" sz="2200" dirty="0">
                <a:solidFill>
                  <a:schemeClr val="bg1"/>
                </a:solidFill>
                <a:latin typeface="HGPｺﾞｼｯｸE" panose="020B0900000000000000" pitchFamily="50" charset="-128"/>
                <a:ea typeface="HGPｺﾞｼｯｸE" panose="020B0900000000000000" pitchFamily="50" charset="-128"/>
              </a:rPr>
              <a:t>）</a:t>
            </a:r>
            <a:r>
              <a:rPr kumimoji="1" lang="ja-JP" altLang="en-US" sz="2200" spc="-400" dirty="0">
                <a:solidFill>
                  <a:schemeClr val="bg1"/>
                </a:solidFill>
                <a:latin typeface="HGPｺﾞｼｯｸE" panose="020B0900000000000000" pitchFamily="50" charset="-128"/>
                <a:ea typeface="HGPｺﾞｼｯｸE" panose="020B0900000000000000" pitchFamily="50" charset="-128"/>
              </a:rPr>
              <a:t>　</a:t>
            </a:r>
            <a:r>
              <a:rPr lang="ja-JP" altLang="en-US" sz="2200" spc="-60" dirty="0">
                <a:solidFill>
                  <a:schemeClr val="bg1"/>
                </a:solidFill>
                <a:latin typeface="HGPｺﾞｼｯｸE" panose="020B0900000000000000" pitchFamily="50" charset="-128"/>
                <a:ea typeface="HGPｺﾞｼｯｸE" panose="020B0900000000000000" pitchFamily="50" charset="-128"/>
              </a:rPr>
              <a:t>不法な性的な行為を行うことを児童に対して勧誘しまた</a:t>
            </a:r>
            <a:r>
              <a:rPr lang="ja-JP" altLang="en-US" sz="2200" spc="-100" dirty="0">
                <a:solidFill>
                  <a:schemeClr val="bg1"/>
                </a:solidFill>
                <a:latin typeface="HGPｺﾞｼｯｸE" panose="020B0900000000000000" pitchFamily="50" charset="-128"/>
                <a:ea typeface="HGPｺﾞｼｯｸE" panose="020B0900000000000000" pitchFamily="50" charset="-128"/>
              </a:rPr>
              <a:t>は</a:t>
            </a:r>
            <a:endParaRPr lang="en-US" altLang="ja-JP" sz="2200" spc="-100" dirty="0">
              <a:solidFill>
                <a:schemeClr val="bg1"/>
              </a:solidFill>
              <a:latin typeface="HGPｺﾞｼｯｸE" panose="020B0900000000000000" pitchFamily="50" charset="-128"/>
              <a:ea typeface="HGPｺﾞｼｯｸE" panose="020B0900000000000000" pitchFamily="50" charset="-128"/>
            </a:endParaRPr>
          </a:p>
          <a:p>
            <a:r>
              <a:rPr lang="ja-JP" altLang="en-US" sz="2200" spc="-100" dirty="0">
                <a:solidFill>
                  <a:schemeClr val="bg1"/>
                </a:solidFill>
                <a:latin typeface="HGPｺﾞｼｯｸE" panose="020B0900000000000000" pitchFamily="50" charset="-128"/>
                <a:ea typeface="HGPｺﾞｼｯｸE" panose="020B0900000000000000" pitchFamily="50" charset="-128"/>
              </a:rPr>
              <a:t>　　　強制すること。</a:t>
            </a:r>
            <a:endParaRPr lang="en-US" altLang="ja-JP" sz="2200" dirty="0">
              <a:solidFill>
                <a:schemeClr val="bg1"/>
              </a:solidFill>
              <a:latin typeface="HGPｺﾞｼｯｸE" panose="020B0900000000000000" pitchFamily="50" charset="-128"/>
              <a:ea typeface="HGPｺﾞｼｯｸE" panose="020B0900000000000000" pitchFamily="50" charset="-128"/>
            </a:endParaRPr>
          </a:p>
        </p:txBody>
      </p:sp>
      <p:sp>
        <p:nvSpPr>
          <p:cNvPr id="15" name="角丸四角形 14"/>
          <p:cNvSpPr/>
          <p:nvPr/>
        </p:nvSpPr>
        <p:spPr>
          <a:xfrm>
            <a:off x="787489" y="4338638"/>
            <a:ext cx="7564723" cy="9001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r>
              <a:rPr kumimoji="1" lang="ja-JP" altLang="en-US" sz="2200" dirty="0">
                <a:solidFill>
                  <a:schemeClr val="bg1"/>
                </a:solidFill>
                <a:latin typeface="HGPｺﾞｼｯｸE" panose="020B0900000000000000" pitchFamily="50" charset="-128"/>
                <a:ea typeface="HGPｺﾞｼｯｸE" panose="020B0900000000000000" pitchFamily="50" charset="-128"/>
              </a:rPr>
              <a:t>（ｂ）</a:t>
            </a:r>
            <a:r>
              <a:rPr kumimoji="1" lang="ja-JP" altLang="en-US" sz="2200" spc="-400" dirty="0">
                <a:solidFill>
                  <a:schemeClr val="bg1"/>
                </a:solidFill>
                <a:latin typeface="HGPｺﾞｼｯｸE" panose="020B0900000000000000" pitchFamily="50" charset="-128"/>
                <a:ea typeface="HGPｺﾞｼｯｸE" panose="020B0900000000000000" pitchFamily="50" charset="-128"/>
              </a:rPr>
              <a:t>　</a:t>
            </a:r>
            <a:r>
              <a:rPr kumimoji="1" lang="ja-JP" altLang="en-US" sz="2200" spc="-90" dirty="0">
                <a:solidFill>
                  <a:schemeClr val="bg1"/>
                </a:solidFill>
                <a:latin typeface="HGPｺﾞｼｯｸE" panose="020B0900000000000000" pitchFamily="50" charset="-128"/>
                <a:ea typeface="HGPｺﾞｼｯｸE" panose="020B0900000000000000" pitchFamily="50" charset="-128"/>
              </a:rPr>
              <a:t>売春または他の不法な性的な業務において児童を搾取的</a:t>
            </a:r>
            <a:endParaRPr kumimoji="1" lang="en-US" altLang="ja-JP" sz="2200" spc="-90" dirty="0">
              <a:solidFill>
                <a:schemeClr val="bg1"/>
              </a:solidFill>
              <a:latin typeface="HGPｺﾞｼｯｸE" panose="020B0900000000000000" pitchFamily="50" charset="-128"/>
              <a:ea typeface="HGPｺﾞｼｯｸE" panose="020B0900000000000000" pitchFamily="50" charset="-128"/>
            </a:endParaRPr>
          </a:p>
          <a:p>
            <a:r>
              <a:rPr lang="ja-JP" altLang="en-US" sz="2200" spc="-90" dirty="0">
                <a:solidFill>
                  <a:schemeClr val="bg1"/>
                </a:solidFill>
                <a:latin typeface="HGPｺﾞｼｯｸE" panose="020B0900000000000000" pitchFamily="50" charset="-128"/>
                <a:ea typeface="HGPｺﾞｼｯｸE" panose="020B0900000000000000" pitchFamily="50" charset="-128"/>
              </a:rPr>
              <a:t>　　　</a:t>
            </a:r>
            <a:r>
              <a:rPr lang="ja-JP" altLang="en-US" sz="2200" spc="-600" dirty="0">
                <a:solidFill>
                  <a:schemeClr val="bg1"/>
                </a:solidFill>
                <a:latin typeface="HGPｺﾞｼｯｸE" panose="020B0900000000000000" pitchFamily="50" charset="-128"/>
                <a:ea typeface="HGPｺﾞｼｯｸE" panose="020B0900000000000000" pitchFamily="50" charset="-128"/>
              </a:rPr>
              <a:t>　</a:t>
            </a:r>
            <a:r>
              <a:rPr lang="ja-JP" altLang="en-US" sz="2200" spc="-60" dirty="0">
                <a:solidFill>
                  <a:schemeClr val="bg1"/>
                </a:solidFill>
                <a:latin typeface="HGPｺﾞｼｯｸE" panose="020B0900000000000000" pitchFamily="50" charset="-128"/>
                <a:ea typeface="HGPｺﾞｼｯｸE" panose="020B0900000000000000" pitchFamily="50" charset="-128"/>
              </a:rPr>
              <a:t>に使用すること。</a:t>
            </a:r>
            <a:endParaRPr lang="en-US" altLang="ja-JP" sz="2200" spc="-60" dirty="0">
              <a:solidFill>
                <a:schemeClr val="bg1"/>
              </a:solidFill>
              <a:latin typeface="HGPｺﾞｼｯｸE" panose="020B0900000000000000" pitchFamily="50" charset="-128"/>
              <a:ea typeface="HGPｺﾞｼｯｸE" panose="020B0900000000000000" pitchFamily="50" charset="-128"/>
            </a:endParaRPr>
          </a:p>
        </p:txBody>
      </p:sp>
      <p:sp>
        <p:nvSpPr>
          <p:cNvPr id="16" name="角丸四角形 15"/>
          <p:cNvSpPr/>
          <p:nvPr/>
        </p:nvSpPr>
        <p:spPr>
          <a:xfrm>
            <a:off x="787489" y="5401135"/>
            <a:ext cx="7564723" cy="9001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r>
              <a:rPr kumimoji="1" lang="ja-JP" altLang="en-US" sz="2200" dirty="0">
                <a:solidFill>
                  <a:schemeClr val="bg1"/>
                </a:solidFill>
                <a:latin typeface="HGPｺﾞｼｯｸE" panose="020B0900000000000000" pitchFamily="50" charset="-128"/>
                <a:ea typeface="HGPｺﾞｼｯｸE" panose="020B0900000000000000" pitchFamily="50" charset="-128"/>
              </a:rPr>
              <a:t>（ｃ）</a:t>
            </a:r>
            <a:r>
              <a:rPr kumimoji="1" lang="ja-JP" altLang="en-US" sz="2200" spc="-400" dirty="0">
                <a:solidFill>
                  <a:schemeClr val="bg1"/>
                </a:solidFill>
                <a:latin typeface="HGPｺﾞｼｯｸE" panose="020B0900000000000000" pitchFamily="50" charset="-128"/>
                <a:ea typeface="HGPｺﾞｼｯｸE" panose="020B0900000000000000" pitchFamily="50" charset="-128"/>
              </a:rPr>
              <a:t>　</a:t>
            </a:r>
            <a:r>
              <a:rPr kumimoji="1" lang="ja-JP" altLang="en-US" sz="2200" dirty="0">
                <a:solidFill>
                  <a:schemeClr val="bg1"/>
                </a:solidFill>
                <a:latin typeface="HGPｺﾞｼｯｸE" panose="020B0900000000000000" pitchFamily="50" charset="-128"/>
                <a:ea typeface="HGPｺﾞｼｯｸE" panose="020B0900000000000000" pitchFamily="50" charset="-128"/>
              </a:rPr>
              <a:t>わいせつな演技および物において児童を搾取的に使用</a:t>
            </a:r>
            <a:endParaRPr kumimoji="1" lang="en-US" altLang="ja-JP" sz="2200" dirty="0">
              <a:solidFill>
                <a:schemeClr val="bg1"/>
              </a:solidFill>
              <a:latin typeface="HGPｺﾞｼｯｸE" panose="020B0900000000000000" pitchFamily="50" charset="-128"/>
              <a:ea typeface="HGPｺﾞｼｯｸE" panose="020B0900000000000000" pitchFamily="50" charset="-128"/>
            </a:endParaRPr>
          </a:p>
          <a:p>
            <a:r>
              <a:rPr lang="ja-JP" altLang="en-US" sz="2200" dirty="0">
                <a:solidFill>
                  <a:schemeClr val="bg1"/>
                </a:solidFill>
                <a:latin typeface="HGPｺﾞｼｯｸE" panose="020B0900000000000000" pitchFamily="50" charset="-128"/>
                <a:ea typeface="HGPｺﾞｼｯｸE" panose="020B0900000000000000" pitchFamily="50" charset="-128"/>
              </a:rPr>
              <a:t>　　　すること。</a:t>
            </a:r>
            <a:endParaRPr kumimoji="1" lang="en-US" altLang="ja-JP" sz="2200" dirty="0">
              <a:solidFill>
                <a:schemeClr val="bg1"/>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122023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630238" y="360001"/>
            <a:ext cx="7883525" cy="548719"/>
          </a:xfrm>
          <a:prstGeom prst="roundRect">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角丸四角形 1"/>
          <p:cNvSpPr/>
          <p:nvPr/>
        </p:nvSpPr>
        <p:spPr>
          <a:xfrm>
            <a:off x="787489" y="1124744"/>
            <a:ext cx="7745324" cy="5112568"/>
          </a:xfrm>
          <a:prstGeom prst="roundRect">
            <a:avLst>
              <a:gd name="adj" fmla="val 4696"/>
            </a:avLst>
          </a:prstGeom>
          <a:solidFill>
            <a:srgbClr val="E5F4FF"/>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bIns="180000" rtlCol="0" anchor="ctr"/>
          <a:lstStyle/>
          <a:p>
            <a:r>
              <a:rPr kumimoji="1" lang="ja-JP" altLang="en-US" sz="2200" spc="-400" dirty="0">
                <a:solidFill>
                  <a:srgbClr val="00B0F0"/>
                </a:solidFill>
                <a:latin typeface="HGPｺﾞｼｯｸE" panose="020B0900000000000000" pitchFamily="50" charset="-128"/>
                <a:ea typeface="HGPｺﾞｼｯｸE" panose="020B0900000000000000" pitchFamily="50" charset="-128"/>
              </a:rPr>
              <a:t>●</a:t>
            </a:r>
            <a:r>
              <a:rPr kumimoji="1" lang="ja-JP" altLang="en-US" sz="2200" spc="-400" dirty="0">
                <a:solidFill>
                  <a:schemeClr val="bg1"/>
                </a:solidFill>
                <a:latin typeface="HGPｺﾞｼｯｸE" panose="020B0900000000000000" pitchFamily="50" charset="-128"/>
                <a:ea typeface="HGPｺﾞｼｯｸE" panose="020B0900000000000000" pitchFamily="50" charset="-128"/>
              </a:rPr>
              <a:t>　</a:t>
            </a:r>
            <a:r>
              <a:rPr lang="ja-JP" altLang="en-US" sz="2400" dirty="0">
                <a:solidFill>
                  <a:srgbClr val="002060"/>
                </a:solidFill>
                <a:latin typeface="HGPｺﾞｼｯｸE" panose="020B0900000000000000" pitchFamily="50" charset="-128"/>
                <a:ea typeface="HGPｺﾞｼｯｸE" panose="020B0900000000000000" pitchFamily="50" charset="-128"/>
              </a:rPr>
              <a:t>児童虐待防止法</a:t>
            </a:r>
            <a:endParaRPr lang="en-US" altLang="ja-JP" sz="2400" dirty="0">
              <a:solidFill>
                <a:srgbClr val="002060"/>
              </a:solidFill>
              <a:latin typeface="HGPｺﾞｼｯｸE" panose="020B0900000000000000" pitchFamily="50" charset="-128"/>
              <a:ea typeface="HGPｺﾞｼｯｸE" panose="020B0900000000000000" pitchFamily="50" charset="-128"/>
            </a:endParaRPr>
          </a:p>
          <a:p>
            <a:r>
              <a:rPr lang="ja-JP" altLang="en-US" sz="2000" dirty="0">
                <a:solidFill>
                  <a:srgbClr val="0070C0"/>
                </a:solidFill>
                <a:latin typeface="HGPｺﾞｼｯｸE" panose="020B0900000000000000" pitchFamily="50" charset="-128"/>
                <a:ea typeface="HGPｺﾞｼｯｸE" panose="020B0900000000000000" pitchFamily="50" charset="-128"/>
              </a:rPr>
              <a:t>　　（児童虐待の防止等に関する法律）</a:t>
            </a:r>
            <a:endParaRPr lang="en-US" altLang="ja-JP" sz="2000" dirty="0">
              <a:solidFill>
                <a:srgbClr val="0070C0"/>
              </a:solidFill>
              <a:latin typeface="HGPｺﾞｼｯｸE" panose="020B0900000000000000" pitchFamily="50" charset="-128"/>
              <a:ea typeface="HGPｺﾞｼｯｸE" panose="020B0900000000000000" pitchFamily="50" charset="-128"/>
            </a:endParaRPr>
          </a:p>
          <a:p>
            <a:endParaRPr lang="en-US" altLang="ja-JP" sz="200" dirty="0">
              <a:solidFill>
                <a:srgbClr val="0070C0"/>
              </a:solidFill>
              <a:latin typeface="+mn-ea"/>
            </a:endParaRPr>
          </a:p>
          <a:p>
            <a:r>
              <a:rPr lang="ja-JP" altLang="en-US" sz="2000" spc="-400" dirty="0">
                <a:solidFill>
                  <a:srgbClr val="00B0F0"/>
                </a:solidFill>
                <a:latin typeface="HGPｺﾞｼｯｸE" panose="020B0900000000000000" pitchFamily="50" charset="-128"/>
                <a:ea typeface="HGPｺﾞｼｯｸE" panose="020B0900000000000000" pitchFamily="50" charset="-128"/>
              </a:rPr>
              <a:t>●　</a:t>
            </a:r>
            <a:r>
              <a:rPr lang="ja-JP" altLang="en-US" sz="2400" dirty="0">
                <a:solidFill>
                  <a:schemeClr val="tx2">
                    <a:lumMod val="50000"/>
                  </a:schemeClr>
                </a:solidFill>
                <a:latin typeface="HGPｺﾞｼｯｸE" panose="020B0900000000000000" pitchFamily="50" charset="-128"/>
                <a:ea typeface="HGPｺﾞｼｯｸE" panose="020B0900000000000000" pitchFamily="50" charset="-128"/>
              </a:rPr>
              <a:t>児童買春・児童ポルノ禁止法</a:t>
            </a:r>
            <a:endParaRPr lang="en-US" altLang="ja-JP" sz="2400" dirty="0">
              <a:solidFill>
                <a:schemeClr val="tx2">
                  <a:lumMod val="50000"/>
                </a:schemeClr>
              </a:solidFill>
              <a:latin typeface="HGPｺﾞｼｯｸE" panose="020B0900000000000000" pitchFamily="50" charset="-128"/>
              <a:ea typeface="HGPｺﾞｼｯｸE" panose="020B0900000000000000" pitchFamily="50" charset="-128"/>
            </a:endParaRPr>
          </a:p>
          <a:p>
            <a:r>
              <a:rPr lang="ja-JP" altLang="en-US" sz="2000" spc="-140" dirty="0">
                <a:solidFill>
                  <a:srgbClr val="0070C0"/>
                </a:solidFill>
                <a:latin typeface="HGPｺﾞｼｯｸE" panose="020B0900000000000000" pitchFamily="50" charset="-128"/>
                <a:ea typeface="HGPｺﾞｼｯｸE" panose="020B0900000000000000" pitchFamily="50" charset="-128"/>
              </a:rPr>
              <a:t>　　</a:t>
            </a:r>
            <a:r>
              <a:rPr lang="ja-JP" altLang="en-US" sz="2000" spc="-150" dirty="0">
                <a:solidFill>
                  <a:srgbClr val="0070C0"/>
                </a:solidFill>
                <a:latin typeface="HGPｺﾞｼｯｸE" panose="020B0900000000000000" pitchFamily="50" charset="-128"/>
                <a:ea typeface="HGPｺﾞｼｯｸE" panose="020B0900000000000000" pitchFamily="50" charset="-128"/>
              </a:rPr>
              <a:t>（児童買春、児童ポルノ行為等の処罰及び児童の保護等に関する法律）</a:t>
            </a:r>
            <a:endParaRPr lang="en-US" altLang="ja-JP" sz="2000" spc="-150" dirty="0">
              <a:solidFill>
                <a:srgbClr val="0070C0"/>
              </a:solidFill>
              <a:latin typeface="HGPｺﾞｼｯｸE" panose="020B0900000000000000" pitchFamily="50" charset="-128"/>
              <a:ea typeface="HGPｺﾞｼｯｸE" panose="020B0900000000000000" pitchFamily="50" charset="-128"/>
            </a:endParaRPr>
          </a:p>
          <a:p>
            <a:endParaRPr lang="en-US" altLang="ja-JP" sz="200" spc="-150" dirty="0">
              <a:solidFill>
                <a:srgbClr val="0070C0"/>
              </a:solidFill>
              <a:latin typeface="HGPｺﾞｼｯｸE" panose="020B0900000000000000" pitchFamily="50" charset="-128"/>
              <a:ea typeface="HGPｺﾞｼｯｸE" panose="020B0900000000000000" pitchFamily="50" charset="-128"/>
            </a:endParaRPr>
          </a:p>
          <a:p>
            <a:endParaRPr lang="en-US" altLang="ja-JP" sz="200" spc="-150" dirty="0">
              <a:solidFill>
                <a:srgbClr val="0070C0"/>
              </a:solidFill>
              <a:latin typeface="HGPｺﾞｼｯｸE" panose="020B0900000000000000" pitchFamily="50" charset="-128"/>
              <a:ea typeface="HGPｺﾞｼｯｸE" panose="020B0900000000000000" pitchFamily="50" charset="-128"/>
            </a:endParaRPr>
          </a:p>
          <a:p>
            <a:r>
              <a:rPr lang="ja-JP" altLang="en-US" sz="2000" spc="-400" dirty="0">
                <a:solidFill>
                  <a:srgbClr val="00B0F0"/>
                </a:solidFill>
                <a:latin typeface="HGPｺﾞｼｯｸE" panose="020B0900000000000000" pitchFamily="50" charset="-128"/>
                <a:ea typeface="HGPｺﾞｼｯｸE" panose="020B0900000000000000" pitchFamily="50" charset="-128"/>
              </a:rPr>
              <a:t>●　</a:t>
            </a:r>
            <a:r>
              <a:rPr lang="ja-JP" altLang="en-US" sz="2400" b="1" dirty="0">
                <a:solidFill>
                  <a:schemeClr val="tx2">
                    <a:lumMod val="50000"/>
                  </a:schemeClr>
                </a:solidFill>
                <a:latin typeface="HGPｺﾞｼｯｸE" panose="020B0900000000000000" pitchFamily="50" charset="-128"/>
                <a:ea typeface="HGPｺﾞｼｯｸE" panose="020B0900000000000000" pitchFamily="50" charset="-128"/>
              </a:rPr>
              <a:t>出会い系サイト規制法</a:t>
            </a:r>
            <a:endParaRPr lang="en-US" altLang="ja-JP" sz="2400" b="1" dirty="0">
              <a:solidFill>
                <a:schemeClr val="tx2">
                  <a:lumMod val="50000"/>
                </a:schemeClr>
              </a:solidFill>
              <a:latin typeface="HGPｺﾞｼｯｸE" panose="020B0900000000000000" pitchFamily="50" charset="-128"/>
              <a:ea typeface="HGPｺﾞｼｯｸE" panose="020B0900000000000000" pitchFamily="50" charset="-128"/>
            </a:endParaRPr>
          </a:p>
          <a:p>
            <a:r>
              <a:rPr lang="ja-JP" altLang="en-US" sz="2000" dirty="0">
                <a:solidFill>
                  <a:srgbClr val="0070C0"/>
                </a:solidFill>
                <a:latin typeface="HGPｺﾞｼｯｸE" panose="020B0900000000000000" pitchFamily="50" charset="-128"/>
                <a:ea typeface="HGPｺﾞｼｯｸE" panose="020B0900000000000000" pitchFamily="50" charset="-128"/>
              </a:rPr>
              <a:t>　　</a:t>
            </a:r>
            <a:r>
              <a:rPr lang="ja-JP" altLang="en-US" sz="2000" spc="-100" dirty="0">
                <a:solidFill>
                  <a:srgbClr val="0070C0"/>
                </a:solidFill>
                <a:latin typeface="HGPｺﾞｼｯｸE" panose="020B0900000000000000" pitchFamily="50" charset="-128"/>
                <a:ea typeface="HGPｺﾞｼｯｸE" panose="020B0900000000000000" pitchFamily="50" charset="-128"/>
              </a:rPr>
              <a:t>（インターネット異性紹介事業を利用して児童を誘引する行為の規制</a:t>
            </a:r>
            <a:endParaRPr lang="en-US" altLang="ja-JP" sz="2000" spc="-100" dirty="0">
              <a:solidFill>
                <a:srgbClr val="0070C0"/>
              </a:solidFill>
              <a:latin typeface="HGPｺﾞｼｯｸE" panose="020B0900000000000000" pitchFamily="50" charset="-128"/>
              <a:ea typeface="HGPｺﾞｼｯｸE" panose="020B0900000000000000" pitchFamily="50" charset="-128"/>
            </a:endParaRPr>
          </a:p>
          <a:p>
            <a:r>
              <a:rPr lang="ja-JP" altLang="en-US" sz="2000" spc="-100" dirty="0">
                <a:solidFill>
                  <a:srgbClr val="0070C0"/>
                </a:solidFill>
                <a:latin typeface="HGPｺﾞｼｯｸE" panose="020B0900000000000000" pitchFamily="50" charset="-128"/>
                <a:ea typeface="HGPｺﾞｼｯｸE" panose="020B0900000000000000" pitchFamily="50" charset="-128"/>
              </a:rPr>
              <a:t>　　</a:t>
            </a:r>
            <a:r>
              <a:rPr lang="ja-JP" altLang="en-US" sz="2000" spc="-600" dirty="0">
                <a:solidFill>
                  <a:srgbClr val="0070C0"/>
                </a:solidFill>
                <a:latin typeface="HGPｺﾞｼｯｸE" panose="020B0900000000000000" pitchFamily="50" charset="-128"/>
                <a:ea typeface="HGPｺﾞｼｯｸE" panose="020B0900000000000000" pitchFamily="50" charset="-128"/>
              </a:rPr>
              <a:t>　</a:t>
            </a:r>
            <a:r>
              <a:rPr lang="ja-JP" altLang="en-US" sz="2000" spc="-100" dirty="0">
                <a:solidFill>
                  <a:srgbClr val="0070C0"/>
                </a:solidFill>
                <a:latin typeface="HGPｺﾞｼｯｸE" panose="020B0900000000000000" pitchFamily="50" charset="-128"/>
                <a:ea typeface="HGPｺﾞｼｯｸE" panose="020B0900000000000000" pitchFamily="50" charset="-128"/>
              </a:rPr>
              <a:t>等に関する法律）</a:t>
            </a:r>
            <a:endParaRPr lang="en-US" altLang="ja-JP" sz="2000" spc="-100" dirty="0">
              <a:solidFill>
                <a:srgbClr val="0070C0"/>
              </a:solidFill>
              <a:latin typeface="HGPｺﾞｼｯｸE" panose="020B0900000000000000" pitchFamily="50" charset="-128"/>
              <a:ea typeface="HGPｺﾞｼｯｸE" panose="020B0900000000000000" pitchFamily="50" charset="-128"/>
            </a:endParaRPr>
          </a:p>
          <a:p>
            <a:endParaRPr lang="en-US" altLang="ja-JP" sz="200" spc="-100" dirty="0">
              <a:solidFill>
                <a:srgbClr val="0070C0"/>
              </a:solidFill>
              <a:latin typeface="+mn-ea"/>
            </a:endParaRPr>
          </a:p>
          <a:p>
            <a:r>
              <a:rPr lang="ja-JP" altLang="en-US" sz="2400" spc="-400" dirty="0">
                <a:solidFill>
                  <a:srgbClr val="00B0F0"/>
                </a:solidFill>
                <a:latin typeface="HGPｺﾞｼｯｸE" panose="020B0900000000000000" pitchFamily="50" charset="-128"/>
                <a:ea typeface="HGPｺﾞｼｯｸE" panose="020B0900000000000000" pitchFamily="50" charset="-128"/>
              </a:rPr>
              <a:t>●　</a:t>
            </a:r>
            <a:r>
              <a:rPr lang="ja-JP" altLang="en-US" sz="2400" b="1" dirty="0">
                <a:solidFill>
                  <a:schemeClr val="tx2">
                    <a:lumMod val="50000"/>
                  </a:schemeClr>
                </a:solidFill>
                <a:latin typeface="HGPｺﾞｼｯｸE" panose="020B0900000000000000" pitchFamily="50" charset="-128"/>
                <a:ea typeface="HGPｺﾞｼｯｸE" panose="020B0900000000000000" pitchFamily="50" charset="-128"/>
              </a:rPr>
              <a:t>セクシャル・ハラスメントの防止等</a:t>
            </a:r>
            <a:endParaRPr lang="en-US" altLang="ja-JP" sz="2400" b="1" dirty="0">
              <a:solidFill>
                <a:schemeClr val="tx2">
                  <a:lumMod val="50000"/>
                </a:schemeClr>
              </a:solidFill>
              <a:latin typeface="HGPｺﾞｼｯｸE" panose="020B0900000000000000" pitchFamily="50" charset="-128"/>
              <a:ea typeface="HGPｺﾞｼｯｸE" panose="020B0900000000000000" pitchFamily="50" charset="-128"/>
            </a:endParaRPr>
          </a:p>
          <a:p>
            <a:pPr>
              <a:lnSpc>
                <a:spcPts val="2500"/>
              </a:lnSpc>
            </a:pPr>
            <a:r>
              <a:rPr lang="ja-JP" altLang="en-US" sz="2000" dirty="0">
                <a:solidFill>
                  <a:srgbClr val="0070C0"/>
                </a:solidFill>
                <a:latin typeface="HGPｺﾞｼｯｸE" panose="020B0900000000000000" pitchFamily="50" charset="-128"/>
                <a:ea typeface="HGPｺﾞｼｯｸE" panose="020B0900000000000000" pitchFamily="50" charset="-128"/>
              </a:rPr>
              <a:t>　　（人事院規則</a:t>
            </a:r>
            <a:r>
              <a:rPr lang="en-US" altLang="ja-JP" sz="2000" dirty="0">
                <a:solidFill>
                  <a:srgbClr val="0070C0"/>
                </a:solidFill>
                <a:latin typeface="HGPｺﾞｼｯｸE" panose="020B0900000000000000" pitchFamily="50" charset="-128"/>
                <a:ea typeface="HGPｺﾞｼｯｸE" panose="020B0900000000000000" pitchFamily="50" charset="-128"/>
              </a:rPr>
              <a:t>10-10</a:t>
            </a:r>
            <a:r>
              <a:rPr lang="ja-JP" altLang="en-US" sz="2000" dirty="0">
                <a:solidFill>
                  <a:srgbClr val="0070C0"/>
                </a:solidFill>
                <a:latin typeface="HGPｺﾞｼｯｸE" panose="020B0900000000000000" pitchFamily="50" charset="-128"/>
                <a:ea typeface="HGPｺﾞｼｯｸE" panose="020B0900000000000000" pitchFamily="50" charset="-128"/>
              </a:rPr>
              <a:t>ほか）</a:t>
            </a:r>
            <a:endParaRPr lang="en-US" altLang="ja-JP" sz="2000" dirty="0">
              <a:solidFill>
                <a:srgbClr val="0070C0"/>
              </a:solidFill>
              <a:latin typeface="HGPｺﾞｼｯｸE" panose="020B0900000000000000" pitchFamily="50" charset="-128"/>
              <a:ea typeface="HGPｺﾞｼｯｸE" panose="020B0900000000000000" pitchFamily="50" charset="-128"/>
            </a:endParaRPr>
          </a:p>
          <a:p>
            <a:r>
              <a:rPr lang="ja-JP" altLang="en-US" sz="2400" spc="-400" dirty="0">
                <a:solidFill>
                  <a:srgbClr val="00B0F0"/>
                </a:solidFill>
                <a:latin typeface="HGPｺﾞｼｯｸE" panose="020B0900000000000000" pitchFamily="50" charset="-128"/>
                <a:ea typeface="HGPｺﾞｼｯｸE" panose="020B0900000000000000" pitchFamily="50" charset="-128"/>
              </a:rPr>
              <a:t>●</a:t>
            </a:r>
            <a:r>
              <a:rPr lang="ja-JP" altLang="en-US" sz="2800" spc="-400" dirty="0">
                <a:solidFill>
                  <a:srgbClr val="00B0F0"/>
                </a:solidFill>
                <a:latin typeface="HGPｺﾞｼｯｸE" panose="020B0900000000000000" pitchFamily="50" charset="-128"/>
                <a:ea typeface="HGPｺﾞｼｯｸE" panose="020B0900000000000000" pitchFamily="50" charset="-128"/>
              </a:rPr>
              <a:t>　</a:t>
            </a:r>
            <a:r>
              <a:rPr lang="ja-JP" altLang="en-US" sz="2400" b="1" dirty="0">
                <a:solidFill>
                  <a:schemeClr val="tx2">
                    <a:lumMod val="50000"/>
                  </a:schemeClr>
                </a:solidFill>
                <a:latin typeface="HGPｺﾞｼｯｸE" panose="020B0900000000000000" pitchFamily="50" charset="-128"/>
                <a:ea typeface="HGPｺﾞｼｯｸE" panose="020B0900000000000000" pitchFamily="50" charset="-128"/>
              </a:rPr>
              <a:t>ＤＶ防止法</a:t>
            </a:r>
            <a:endParaRPr lang="en-US" altLang="ja-JP" sz="2400" b="1" dirty="0">
              <a:solidFill>
                <a:schemeClr val="tx2">
                  <a:lumMod val="50000"/>
                </a:schemeClr>
              </a:solidFill>
              <a:latin typeface="HGPｺﾞｼｯｸE" panose="020B0900000000000000" pitchFamily="50" charset="-128"/>
              <a:ea typeface="HGPｺﾞｼｯｸE" panose="020B0900000000000000" pitchFamily="50" charset="-128"/>
            </a:endParaRPr>
          </a:p>
          <a:p>
            <a:r>
              <a:rPr lang="ja-JP" altLang="en-US" sz="2000" dirty="0">
                <a:solidFill>
                  <a:srgbClr val="0070C0"/>
                </a:solidFill>
                <a:latin typeface="HGPｺﾞｼｯｸE" panose="020B0900000000000000" pitchFamily="50" charset="-128"/>
                <a:ea typeface="HGPｺﾞｼｯｸE" panose="020B0900000000000000" pitchFamily="50" charset="-128"/>
              </a:rPr>
              <a:t>　　（配偶者からの暴力防止及び被害者の保護に関する法律）</a:t>
            </a:r>
            <a:endParaRPr lang="en-US" altLang="ja-JP" sz="2000" dirty="0">
              <a:solidFill>
                <a:srgbClr val="0070C0"/>
              </a:solidFill>
              <a:latin typeface="HGPｺﾞｼｯｸE" panose="020B0900000000000000" pitchFamily="50" charset="-128"/>
              <a:ea typeface="HGPｺﾞｼｯｸE" panose="020B0900000000000000" pitchFamily="50" charset="-128"/>
            </a:endParaRPr>
          </a:p>
          <a:p>
            <a:endParaRPr lang="en-US" altLang="ja-JP" sz="200" dirty="0">
              <a:solidFill>
                <a:srgbClr val="0070C0"/>
              </a:solidFill>
              <a:latin typeface="HGPｺﾞｼｯｸE" panose="020B0900000000000000" pitchFamily="50" charset="-128"/>
              <a:ea typeface="HGPｺﾞｼｯｸE" panose="020B0900000000000000" pitchFamily="50" charset="-128"/>
            </a:endParaRPr>
          </a:p>
          <a:p>
            <a:r>
              <a:rPr lang="ja-JP" altLang="en-US" sz="2400" spc="-400" dirty="0">
                <a:solidFill>
                  <a:srgbClr val="00B0F0"/>
                </a:solidFill>
                <a:latin typeface="HGPｺﾞｼｯｸE" panose="020B0900000000000000" pitchFamily="50" charset="-128"/>
                <a:ea typeface="HGPｺﾞｼｯｸE" panose="020B0900000000000000" pitchFamily="50" charset="-128"/>
              </a:rPr>
              <a:t>●　</a:t>
            </a:r>
            <a:r>
              <a:rPr lang="ja-JP" altLang="en-US" sz="2400" b="1" dirty="0">
                <a:solidFill>
                  <a:schemeClr val="tx2">
                    <a:lumMod val="50000"/>
                  </a:schemeClr>
                </a:solidFill>
                <a:latin typeface="HGPｺﾞｼｯｸE" panose="020B0900000000000000" pitchFamily="50" charset="-128"/>
                <a:ea typeface="HGPｺﾞｼｯｸE" panose="020B0900000000000000" pitchFamily="50" charset="-128"/>
              </a:rPr>
              <a:t>ストーカー規制法</a:t>
            </a:r>
            <a:endParaRPr lang="en-US" altLang="ja-JP" sz="2400" b="1" dirty="0">
              <a:solidFill>
                <a:schemeClr val="tx2">
                  <a:lumMod val="50000"/>
                </a:schemeClr>
              </a:solidFill>
              <a:latin typeface="HGPｺﾞｼｯｸE" panose="020B0900000000000000" pitchFamily="50" charset="-128"/>
              <a:ea typeface="HGPｺﾞｼｯｸE" panose="020B0900000000000000" pitchFamily="50" charset="-128"/>
            </a:endParaRPr>
          </a:p>
          <a:p>
            <a:r>
              <a:rPr lang="ja-JP" altLang="en-US" sz="2000" dirty="0">
                <a:solidFill>
                  <a:srgbClr val="0070C0"/>
                </a:solidFill>
                <a:latin typeface="HGPｺﾞｼｯｸE" panose="020B0900000000000000" pitchFamily="50" charset="-128"/>
                <a:ea typeface="HGPｺﾞｼｯｸE" panose="020B0900000000000000" pitchFamily="50" charset="-128"/>
              </a:rPr>
              <a:t>　　（ストーカー行為等の規制等に関する法律）</a:t>
            </a:r>
            <a:endParaRPr lang="en-US" altLang="ja-JP" sz="2000" dirty="0">
              <a:solidFill>
                <a:schemeClr val="tx2">
                  <a:lumMod val="50000"/>
                </a:schemeClr>
              </a:solidFill>
              <a:latin typeface="HGPｺﾞｼｯｸE" panose="020B0900000000000000" pitchFamily="50" charset="-128"/>
              <a:ea typeface="HGPｺﾞｼｯｸE" panose="020B0900000000000000" pitchFamily="50" charset="-128"/>
            </a:endParaRPr>
          </a:p>
        </p:txBody>
      </p:sp>
      <p:sp>
        <p:nvSpPr>
          <p:cNvPr id="13" name="タイトル 1"/>
          <p:cNvSpPr txBox="1">
            <a:spLocks/>
          </p:cNvSpPr>
          <p:nvPr/>
        </p:nvSpPr>
        <p:spPr>
          <a:xfrm>
            <a:off x="1474838" y="428400"/>
            <a:ext cx="6194324" cy="410369"/>
          </a:xfrm>
          <a:prstGeom prst="rect">
            <a:avLst/>
          </a:prstGeom>
        </p:spPr>
        <p:txBody>
          <a:bodyPr wrap="none" tIns="0" bIns="0" anchor="ctr" anchorCtr="0">
            <a:spAutoFit/>
          </a:bodyPr>
          <a:lstStyle>
            <a:defPPr>
              <a:defRPr lang="ja-JP"/>
            </a:defPPr>
            <a:lvl1pPr algn="ctr">
              <a:lnSpc>
                <a:spcPts val="3200"/>
              </a:lnSpc>
              <a:spcBef>
                <a:spcPct val="0"/>
              </a:spcBef>
              <a:defRPr sz="3000" spc="-100">
                <a:solidFill>
                  <a:schemeClr val="bg1"/>
                </a:solidFill>
                <a:latin typeface="HGPｺﾞｼｯｸE" panose="020B0900000000000000" pitchFamily="50" charset="-128"/>
                <a:ea typeface="HGPｺﾞｼｯｸE" panose="020B0900000000000000" pitchFamily="50" charset="-128"/>
              </a:defRPr>
            </a:lvl1pPr>
          </a:lstStyle>
          <a:p>
            <a:r>
              <a:rPr lang="ja-JP" altLang="en-US" dirty="0"/>
              <a:t>日本国内の性に関する主な法律・規制</a:t>
            </a:r>
          </a:p>
        </p:txBody>
      </p:sp>
    </p:spTree>
    <p:extLst>
      <p:ext uri="{BB962C8B-B14F-4D97-AF65-F5344CB8AC3E}">
        <p14:creationId xmlns:p14="http://schemas.microsoft.com/office/powerpoint/2010/main" val="1111036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0045" y="1554588"/>
            <a:ext cx="2343911" cy="3748824"/>
          </a:xfrm>
          <a:prstGeom prst="rect">
            <a:avLst/>
          </a:prstGeom>
        </p:spPr>
      </p:pic>
      <p:grpSp>
        <p:nvGrpSpPr>
          <p:cNvPr id="3" name="グループ化 2"/>
          <p:cNvGrpSpPr/>
          <p:nvPr/>
        </p:nvGrpSpPr>
        <p:grpSpPr>
          <a:xfrm>
            <a:off x="1145508" y="1142161"/>
            <a:ext cx="2110588" cy="1875709"/>
            <a:chOff x="1145508" y="1142161"/>
            <a:chExt cx="2110588" cy="1875709"/>
          </a:xfrm>
        </p:grpSpPr>
        <p:sp>
          <p:nvSpPr>
            <p:cNvPr id="4" name="二等辺三角形 3"/>
            <p:cNvSpPr/>
            <p:nvPr/>
          </p:nvSpPr>
          <p:spPr>
            <a:xfrm rot="9791689">
              <a:off x="2024624" y="2213718"/>
              <a:ext cx="393601" cy="804152"/>
            </a:xfrm>
            <a:prstGeom prst="triangl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円/楕円 14"/>
            <p:cNvSpPr/>
            <p:nvPr/>
          </p:nvSpPr>
          <p:spPr>
            <a:xfrm>
              <a:off x="1145508" y="1142161"/>
              <a:ext cx="2110588" cy="1466284"/>
            </a:xfrm>
            <a:prstGeom prst="ellips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タイトル プレースホルダー 1"/>
            <p:cNvSpPr txBox="1">
              <a:spLocks/>
            </p:cNvSpPr>
            <p:nvPr/>
          </p:nvSpPr>
          <p:spPr>
            <a:xfrm>
              <a:off x="1478105" y="1424121"/>
              <a:ext cx="1634502" cy="923330"/>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200" dirty="0">
                  <a:solidFill>
                    <a:schemeClr val="bg1"/>
                  </a:solidFill>
                  <a:effectLst/>
                </a:rPr>
                <a:t>考えて</a:t>
              </a:r>
              <a:endParaRPr lang="en-US" altLang="ja-JP" sz="3600" spc="-200" dirty="0">
                <a:solidFill>
                  <a:schemeClr val="bg1"/>
                </a:solidFill>
                <a:effectLst/>
              </a:endParaRPr>
            </a:p>
            <a:p>
              <a:pPr algn="l">
                <a:lnSpc>
                  <a:spcPts val="3600"/>
                </a:lnSpc>
              </a:pPr>
              <a:r>
                <a:rPr lang="ja-JP" altLang="en-US" sz="3600" spc="-200" dirty="0">
                  <a:solidFill>
                    <a:schemeClr val="bg1"/>
                  </a:solidFill>
                  <a:effectLst/>
                </a:rPr>
                <a:t>みよ</a:t>
              </a:r>
              <a:r>
                <a:rPr lang="ja-JP" altLang="en-US" sz="3600" spc="-1000" dirty="0">
                  <a:solidFill>
                    <a:schemeClr val="bg1"/>
                  </a:solidFill>
                  <a:effectLst/>
                </a:rPr>
                <a:t>う</a:t>
              </a:r>
              <a:r>
                <a:rPr lang="ja-JP" altLang="en-US" sz="3600" spc="-200" dirty="0">
                  <a:solidFill>
                    <a:schemeClr val="bg1"/>
                  </a:solidFill>
                  <a:effectLst/>
                </a:rPr>
                <a:t>！</a:t>
              </a:r>
            </a:p>
          </p:txBody>
        </p:sp>
      </p:grpSp>
      <p:sp>
        <p:nvSpPr>
          <p:cNvPr id="10" name="タイトル 1"/>
          <p:cNvSpPr txBox="1">
            <a:spLocks/>
          </p:cNvSpPr>
          <p:nvPr/>
        </p:nvSpPr>
        <p:spPr>
          <a:xfrm>
            <a:off x="948493" y="2967335"/>
            <a:ext cx="7247015" cy="923330"/>
          </a:xfrm>
          <a:prstGeom prst="rect">
            <a:avLst/>
          </a:prstGeom>
        </p:spPr>
        <p:txBody>
          <a:bodyPr wrap="square"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dirty="0"/>
              <a:t>性って何だろう？</a:t>
            </a:r>
          </a:p>
        </p:txBody>
      </p:sp>
    </p:spTree>
    <p:extLst>
      <p:ext uri="{BB962C8B-B14F-4D97-AF65-F5344CB8AC3E}">
        <p14:creationId xmlns:p14="http://schemas.microsoft.com/office/powerpoint/2010/main" val="289271125"/>
      </p:ext>
    </p:extLst>
  </p:cSld>
  <p:clrMapOvr>
    <a:masterClrMapping/>
  </p:clrMapOvr>
</p:sld>
</file>

<file path=ppt/theme/theme1.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B7C8"/>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none" lIns="0" tIns="0" rIns="0" bIns="0" anchor="ctr">
        <a:spAutoFit/>
      </a:bodyPr>
      <a:lstStyle>
        <a:defPPr>
          <a:defRPr sz="6600" dirty="0" smtClean="0">
            <a:latin typeface="HGP創英角ｺﾞｼｯｸUB" panose="020B0900000000000000" pitchFamily="50" charset="-128"/>
            <a:ea typeface="HGP創英角ｺﾞｼｯｸUB" panose="020B0900000000000000" pitchFamily="50" charset="-128"/>
          </a:defRPr>
        </a:defPPr>
      </a:lstStyle>
    </a:txDef>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9254</TotalTime>
  <Words>1236</Words>
  <Application>Microsoft Office PowerPoint</Application>
  <PresentationFormat>画面に合わせる (4:3)</PresentationFormat>
  <Paragraphs>205</Paragraphs>
  <Slides>11</Slides>
  <Notes>11</Notes>
  <HiddenSlides>0</HiddenSlides>
  <MMClips>0</MMClips>
  <ScaleCrop>false</ScaleCrop>
  <HeadingPairs>
    <vt:vector size="6" baseType="variant">
      <vt:variant>
        <vt:lpstr>使用されているフォント</vt:lpstr>
      </vt:variant>
      <vt:variant>
        <vt:i4>8</vt:i4>
      </vt:variant>
      <vt:variant>
        <vt:lpstr>テーマ</vt:lpstr>
      </vt:variant>
      <vt:variant>
        <vt:i4>6</vt:i4>
      </vt:variant>
      <vt:variant>
        <vt:lpstr>スライド タイトル</vt:lpstr>
      </vt:variant>
      <vt:variant>
        <vt:i4>11</vt:i4>
      </vt:variant>
    </vt:vector>
  </HeadingPairs>
  <TitlesOfParts>
    <vt:vector size="25" baseType="lpstr">
      <vt:lpstr>HGPｺﾞｼｯｸE</vt:lpstr>
      <vt:lpstr>HGP創英角ｺﾞｼｯｸUB</vt:lpstr>
      <vt:lpstr>HGSｺﾞｼｯｸE</vt:lpstr>
      <vt:lpstr>ＭＳ Ｐゴシック</vt:lpstr>
      <vt:lpstr>ＭＳ ゴシック</vt:lpstr>
      <vt:lpstr>Arial</vt:lpstr>
      <vt:lpstr>Calibri</vt:lpstr>
      <vt:lpstr>Wingdings</vt:lpstr>
      <vt:lpstr>1_デザインの設定</vt:lpstr>
      <vt:lpstr>1_Office ​​テーマ</vt:lpstr>
      <vt:lpstr>2_Office ​​テーマ</vt:lpstr>
      <vt:lpstr>デザインの設定</vt:lpstr>
      <vt:lpstr>2_デザインの設定</vt:lpstr>
      <vt:lpstr>3_デザインの設定</vt:lpstr>
      <vt:lpstr>PowerPoint プレゼンテーション</vt:lpstr>
      <vt:lpstr>PowerPoint プレゼンテーション</vt:lpstr>
      <vt:lpstr>異性に関心をもつようになったのはいつから（累積％）</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yanagij</dc:creator>
  <cp:lastModifiedBy>FUKUMOTOATSUKO</cp:lastModifiedBy>
  <cp:revision>1062</cp:revision>
  <cp:lastPrinted>2019-03-13T04:13:00Z</cp:lastPrinted>
  <dcterms:created xsi:type="dcterms:W3CDTF">2019-01-23T03:02:18Z</dcterms:created>
  <dcterms:modified xsi:type="dcterms:W3CDTF">2019-04-09T05:19:55Z</dcterms:modified>
</cp:coreProperties>
</file>